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4"/>
  </p:sldMasterIdLst>
  <p:notesMasterIdLst>
    <p:notesMasterId r:id="rId48"/>
  </p:notesMasterIdLst>
  <p:sldIdLst>
    <p:sldId id="282" r:id="rId5"/>
    <p:sldId id="257" r:id="rId6"/>
    <p:sldId id="258" r:id="rId7"/>
    <p:sldId id="283" r:id="rId8"/>
    <p:sldId id="284" r:id="rId9"/>
    <p:sldId id="259" r:id="rId10"/>
    <p:sldId id="261" r:id="rId11"/>
    <p:sldId id="287" r:id="rId12"/>
    <p:sldId id="288" r:id="rId13"/>
    <p:sldId id="289" r:id="rId14"/>
    <p:sldId id="290" r:id="rId15"/>
    <p:sldId id="271" r:id="rId16"/>
    <p:sldId id="276" r:id="rId17"/>
    <p:sldId id="274" r:id="rId18"/>
    <p:sldId id="291" r:id="rId19"/>
    <p:sldId id="275" r:id="rId20"/>
    <p:sldId id="269" r:id="rId21"/>
    <p:sldId id="292" r:id="rId22"/>
    <p:sldId id="293" r:id="rId23"/>
    <p:sldId id="299" r:id="rId24"/>
    <p:sldId id="294" r:id="rId25"/>
    <p:sldId id="295" r:id="rId26"/>
    <p:sldId id="296" r:id="rId27"/>
    <p:sldId id="297" r:id="rId28"/>
    <p:sldId id="300" r:id="rId29"/>
    <p:sldId id="298" r:id="rId30"/>
    <p:sldId id="301" r:id="rId31"/>
    <p:sldId id="264" r:id="rId32"/>
    <p:sldId id="302" r:id="rId33"/>
    <p:sldId id="265" r:id="rId34"/>
    <p:sldId id="303" r:id="rId35"/>
    <p:sldId id="267" r:id="rId36"/>
    <p:sldId id="304" r:id="rId37"/>
    <p:sldId id="305" r:id="rId38"/>
    <p:sldId id="268" r:id="rId39"/>
    <p:sldId id="306" r:id="rId40"/>
    <p:sldId id="270" r:id="rId41"/>
    <p:sldId id="281" r:id="rId42"/>
    <p:sldId id="308" r:id="rId43"/>
    <p:sldId id="307" r:id="rId44"/>
    <p:sldId id="279" r:id="rId45"/>
    <p:sldId id="280" r:id="rId46"/>
    <p:sldId id="27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69" d="100"/>
          <a:sy n="69" d="100"/>
        </p:scale>
        <p:origin x="5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7E69-7E27-4AF5-BE61-D10F96828983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EA710-521F-4F30-A706-1AE7D6A81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8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858E240-FF41-46AC-AFAD-5D477FF2F055}" type="slidenum">
              <a:rPr kumimoji="0" lang="en-US" altLang="en-US"/>
              <a:pPr>
                <a:spcBef>
                  <a:spcPct val="0"/>
                </a:spcBef>
              </a:pPr>
              <a:t>11</a:t>
            </a:fld>
            <a:endParaRPr kumimoji="0"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841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BB2D0F0-0C77-4E3A-9981-121CAFF408B4}" type="slidenum">
              <a:rPr kumimoji="0" lang="en-US" altLang="en-US"/>
              <a:pPr>
                <a:spcBef>
                  <a:spcPct val="0"/>
                </a:spcBef>
              </a:pPr>
              <a:t>15</a:t>
            </a:fld>
            <a:endParaRPr kumimoji="0"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839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49E87FC-401E-4FAA-8F8F-6C09D6B95F7D}" type="slidenum">
              <a:rPr kumimoji="0" lang="en-US" altLang="en-US"/>
              <a:pPr>
                <a:spcBef>
                  <a:spcPct val="0"/>
                </a:spcBef>
              </a:pPr>
              <a:t>18</a:t>
            </a:fld>
            <a:endParaRPr kumimoji="0"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47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F17330B-0D67-47C5-8722-591C198A0DE7}" type="slidenum">
              <a:rPr kumimoji="0" lang="en-US" altLang="en-US"/>
              <a:pPr>
                <a:spcBef>
                  <a:spcPct val="0"/>
                </a:spcBef>
              </a:pPr>
              <a:t>19</a:t>
            </a:fld>
            <a:endParaRPr kumimoji="0"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261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5334596-57CE-4417-8A2E-6C5BEC2A6D50}" type="slidenum">
              <a:rPr kumimoji="0" lang="en-US" altLang="en-US"/>
              <a:pPr>
                <a:spcBef>
                  <a:spcPct val="0"/>
                </a:spcBef>
              </a:pPr>
              <a:t>21</a:t>
            </a:fld>
            <a:endParaRPr kumimoji="0"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416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960059F-50E1-4345-A108-DA629116AA5A}" type="slidenum">
              <a:rPr kumimoji="0" lang="en-US" altLang="en-US"/>
              <a:pPr>
                <a:spcBef>
                  <a:spcPct val="0"/>
                </a:spcBef>
              </a:pPr>
              <a:t>23</a:t>
            </a:fld>
            <a:endParaRPr kumimoji="0"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488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EA710-521F-4F30-A706-1AE7D6A81AC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7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4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8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426D2B-CA84-45F5-B98F-0AA93F6DD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CC6D7-EACD-40F7-8EFA-9283E94D5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13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39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4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5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3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3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Chb5hEDzqc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education.ca/school/applets/abbio/quiz/ch05/how_the_krebs_cycle_wor.sw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bJ0nbzt5Kw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ATP and Cellular Respiration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C. Cellular RESPIRATION</a:t>
            </a:r>
            <a:endParaRPr lang="en-US" alt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</p:spPr>
        <p:txBody>
          <a:bodyPr>
            <a:normAutofit lnSpcReduction="10000"/>
          </a:bodyPr>
          <a:lstStyle/>
          <a:p>
            <a:pPr marL="990600" lvl="1" indent="-533400" algn="ctr">
              <a:buFontTx/>
              <a:buNone/>
            </a:pPr>
            <a:r>
              <a:rPr lang="en-US" altLang="en-US" b="1" dirty="0" smtClean="0"/>
              <a:t> </a:t>
            </a:r>
          </a:p>
          <a:p>
            <a:pPr marL="457200" lvl="1" indent="0" algn="ctr">
              <a:buNone/>
            </a:pPr>
            <a:r>
              <a:rPr lang="en-US" altLang="en-US" sz="2800" b="1" dirty="0" smtClean="0"/>
              <a:t>1. Respiration </a:t>
            </a:r>
            <a:r>
              <a:rPr lang="en-US" altLang="en-US" sz="2800" b="1" dirty="0"/>
              <a:t>is </a:t>
            </a:r>
            <a:r>
              <a:rPr lang="en-US" altLang="en-US" sz="2800" b="1" dirty="0">
                <a:solidFill>
                  <a:schemeClr val="accent2"/>
                </a:solidFill>
              </a:rPr>
              <a:t>NOT</a:t>
            </a:r>
            <a:r>
              <a:rPr lang="en-US" altLang="en-US" sz="2800" b="1" dirty="0"/>
              <a:t> the same as what we call breathing</a:t>
            </a:r>
            <a:r>
              <a:rPr lang="en-US" altLang="en-US" sz="2800" b="1" dirty="0" smtClean="0"/>
              <a:t>!</a:t>
            </a:r>
          </a:p>
          <a:p>
            <a:pPr marL="457200" lvl="1" indent="0" algn="ctr">
              <a:buNone/>
            </a:pPr>
            <a:endParaRPr lang="en-US" altLang="en-US" sz="2800" b="1" dirty="0"/>
          </a:p>
          <a:p>
            <a:pPr marL="457200" lvl="1" indent="0" algn="ctr">
              <a:buNone/>
            </a:pPr>
            <a:r>
              <a:rPr lang="en-US" altLang="en-US" sz="2800" b="1" dirty="0"/>
              <a:t>Respiration is a chemical reaction… </a:t>
            </a:r>
          </a:p>
          <a:p>
            <a:pPr marL="457200" lvl="1" indent="0" algn="ctr">
              <a:buNone/>
            </a:pPr>
            <a:endParaRPr lang="en-US" altLang="en-US" sz="3600" b="1" dirty="0" smtClean="0">
              <a:solidFill>
                <a:schemeClr val="folHlink"/>
              </a:solidFill>
            </a:endParaRPr>
          </a:p>
          <a:p>
            <a:pPr marL="457200" lvl="1" indent="0" algn="ctr">
              <a:buNone/>
            </a:pPr>
            <a:r>
              <a:rPr lang="en-US" altLang="en-US" sz="3600" b="1" dirty="0" smtClean="0">
                <a:solidFill>
                  <a:schemeClr val="accent2"/>
                </a:solidFill>
              </a:rPr>
              <a:t>Write </a:t>
            </a:r>
            <a:r>
              <a:rPr lang="en-US" altLang="en-US" sz="3600" b="1" dirty="0">
                <a:solidFill>
                  <a:schemeClr val="accent2"/>
                </a:solidFill>
              </a:rPr>
              <a:t>out what you think the equation for respiration looks like.</a:t>
            </a:r>
          </a:p>
          <a:p>
            <a:pPr marL="609600" indent="-609600" algn="ctr"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Overall Equation for Cellular Respiration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981200"/>
            <a:ext cx="8077200" cy="38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191000" y="284315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6CO</a:t>
            </a:r>
            <a:r>
              <a:rPr lang="en-US" sz="3600" b="1" baseline="-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+ 6H</a:t>
            </a:r>
            <a:r>
              <a:rPr lang="en-US" sz="3600" b="1" baseline="-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+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36 ATP’s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-1295400" y="2864406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600" b="1" baseline="-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600" b="1" baseline="-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3600" b="1" baseline="-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   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+ 6O</a:t>
            </a:r>
            <a:r>
              <a:rPr lang="en-US" sz="3600" b="1" baseline="-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V="1">
            <a:off x="3429000" y="3227874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/>
          </a:p>
        </p:txBody>
      </p:sp>
      <p:sp>
        <p:nvSpPr>
          <p:cNvPr id="2" name="Hexagon 1"/>
          <p:cNvSpPr/>
          <p:nvPr/>
        </p:nvSpPr>
        <p:spPr>
          <a:xfrm>
            <a:off x="228600" y="3713916"/>
            <a:ext cx="1219200" cy="1124784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Oval 2"/>
          <p:cNvSpPr/>
          <p:nvPr/>
        </p:nvSpPr>
        <p:spPr>
          <a:xfrm>
            <a:off x="2438400" y="3669893"/>
            <a:ext cx="381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Oval 11"/>
          <p:cNvSpPr/>
          <p:nvPr/>
        </p:nvSpPr>
        <p:spPr>
          <a:xfrm>
            <a:off x="2819400" y="3669893"/>
            <a:ext cx="381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Oval 14"/>
          <p:cNvSpPr/>
          <p:nvPr/>
        </p:nvSpPr>
        <p:spPr>
          <a:xfrm>
            <a:off x="4191000" y="3694123"/>
            <a:ext cx="381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Oval 15"/>
          <p:cNvSpPr/>
          <p:nvPr/>
        </p:nvSpPr>
        <p:spPr>
          <a:xfrm>
            <a:off x="4900612" y="3694123"/>
            <a:ext cx="381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Oval 3"/>
          <p:cNvSpPr/>
          <p:nvPr/>
        </p:nvSpPr>
        <p:spPr>
          <a:xfrm>
            <a:off x="4533900" y="3669893"/>
            <a:ext cx="381000" cy="6858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Oval 17"/>
          <p:cNvSpPr/>
          <p:nvPr/>
        </p:nvSpPr>
        <p:spPr>
          <a:xfrm>
            <a:off x="6057900" y="4175553"/>
            <a:ext cx="3810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Oval 18"/>
          <p:cNvSpPr/>
          <p:nvPr/>
        </p:nvSpPr>
        <p:spPr>
          <a:xfrm>
            <a:off x="6438900" y="4175553"/>
            <a:ext cx="3810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Oval 19"/>
          <p:cNvSpPr/>
          <p:nvPr/>
        </p:nvSpPr>
        <p:spPr>
          <a:xfrm>
            <a:off x="6248400" y="3669893"/>
            <a:ext cx="3810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Lightning Bolt 4"/>
          <p:cNvSpPr/>
          <p:nvPr/>
        </p:nvSpPr>
        <p:spPr>
          <a:xfrm>
            <a:off x="7827169" y="3713916"/>
            <a:ext cx="935831" cy="927676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297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7" grpId="0" autoUpdateAnimBg="0"/>
      <p:bldP spid="6144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 Respiration: (2 kinds—Aerobic and Anaerobic)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released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the cell to be used for life processes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movement, breathing, blood circulation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etc…)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projectsol.aps.com/images/common/diges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79723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274767"/>
            <a:ext cx="86868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available to the cell (2 kinds: Alcoholic and Lactic Acid)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u="sng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Glycolysis is anaerobic</a:t>
            </a: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Much less ATP produced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than in aerobic respiration</a:t>
            </a:r>
          </a:p>
        </p:txBody>
      </p:sp>
      <p:pic>
        <p:nvPicPr>
          <p:cNvPr id="8" name="Picture 7" descr="http://www.fhm.wur.nl/NR/rdonlyres/DA7CD7C2-A1C6-4B97-A644-D8167FD36B5F/35267/ferment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7162800" cy="3921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05158"/>
            <a:ext cx="6019800" cy="348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0"/>
            <a:ext cx="8610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requires oxygen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mitochondria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Total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34 ATP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molecules produced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Cellular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espiration: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2239349"/>
            <a:ext cx="8686800" cy="523220"/>
            <a:chOff x="228600" y="3048000"/>
            <a:chExt cx="8686800" cy="523220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228600" y="3048000"/>
              <a:ext cx="868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12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                                              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6H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36 ATP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90800" y="33528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00" y="2743200"/>
            <a:ext cx="8686800" cy="738664"/>
            <a:chOff x="228600" y="3352800"/>
            <a:chExt cx="8686800" cy="738664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28600" y="3352800"/>
              <a:ext cx="86868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+  oxygen                             carbon dioxide  +  water  +  energy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67000" y="3581400"/>
              <a:ext cx="1676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81000" y="3657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Animal cells and plant cells contain a specialized structure – the mitochondria – that generates energy.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5134928"/>
            <a:ext cx="2438400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Where Does Cellular Respiration Take Place?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810000" cy="144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actually takes place in two parts of the cell:</a:t>
            </a:r>
            <a:endParaRPr lang="en-US" dirty="0" smtClean="0"/>
          </a:p>
        </p:txBody>
      </p:sp>
      <p:pic>
        <p:nvPicPr>
          <p:cNvPr id="47118" name="Picture 14" descr="mitochondria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89150"/>
            <a:ext cx="3810000" cy="3898900"/>
          </a:xfrm>
          <a:noFill/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90500" y="3114288"/>
            <a:ext cx="365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Glycolysis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occurs in the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Cytoplasm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14300" y="4683948"/>
            <a:ext cx="3733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Krebs Cycle &amp; ETC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Take</a:t>
            </a:r>
            <a:r>
              <a:rPr lang="en-US" dirty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place in the Mitochondria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V="1">
            <a:off x="3733800" y="5715000"/>
            <a:ext cx="2743200" cy="609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8" grpId="0" build="p" autoUpdateAnimBg="0"/>
      <p:bldP spid="47114" grpId="0" autoUpdateAnimBg="0"/>
      <p:bldP spid="471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714750" y="2625725"/>
            <a:ext cx="438150" cy="190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" y="76200"/>
            <a:ext cx="7848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3200" b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steps: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486400" cy="436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76400" y="609600"/>
            <a:ext cx="6019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3200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glycolysis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(anaerobic)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200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nd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Krebs cycle </a:t>
            </a:r>
            <a:r>
              <a:rPr lang="en-US" sz="3200" b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(aerobic)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3200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rd 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Electron Transport Chain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(ETC- aerobic)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819242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8600" y="228600"/>
            <a:ext cx="1822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0480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Glucose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3600" y="3124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3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Glycolysis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781800" y="29718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Electron Transport Chain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33600" y="5029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4572000" y="2819400"/>
            <a:ext cx="1543050" cy="9965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Krebs Cycle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505200" y="14478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Mitochondria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81000" y="23622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In Cytoplasm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572000" y="5029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858000" y="5029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32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1066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 carried in NADH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23622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Electrons carried in NADH and FADH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81" grpId="0"/>
      <p:bldP spid="3082" grpId="0"/>
      <p:bldP spid="3085" grpId="0"/>
      <p:bldP spid="3086" grpId="0"/>
      <p:bldP spid="3086" grpId="1"/>
      <p:bldP spid="3087" grpId="0"/>
      <p:bldP spid="3087" grpId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smtClean="0"/>
              <a:t>What are the Stages of Cellular Respiration?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0"/>
            <a:ext cx="7772400" cy="2286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Glycolysis</a:t>
            </a: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The Krebs Cycle</a:t>
            </a: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The Electron Transport Chain</a:t>
            </a:r>
          </a:p>
        </p:txBody>
      </p:sp>
    </p:spTree>
    <p:extLst>
      <p:ext uri="{BB962C8B-B14F-4D97-AF65-F5344CB8AC3E}">
        <p14:creationId xmlns:p14="http://schemas.microsoft.com/office/powerpoint/2010/main" val="35052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/>
              <a:t>E. Glycolysis Summary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68036" y="1653099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Takes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place in the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Cytoplasm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2345532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Anaerobic</a:t>
            </a:r>
            <a:r>
              <a:rPr lang="en-US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(Doesn’t Use Oxygen)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33400" y="3037965"/>
            <a:ext cx="6705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Requires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input of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ATP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4. Produces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NADH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 Electron carriers)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en-US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ATP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68036" y="5105400"/>
            <a:ext cx="7623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5.Glucose is split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into two molecules of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Pyruvate </a:t>
            </a:r>
            <a:endParaRPr lang="en-US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9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autoUpdateAnimBg="0"/>
      <p:bldP spid="71684" grpId="0" autoUpdateAnimBg="0"/>
      <p:bldP spid="71685" grpId="0" autoUpdateAnimBg="0"/>
      <p:bldP spid="7168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use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energy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the sun to produce food—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autotrophs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(auto = self)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plants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and some microorganisms (some bacteria and protists)</a:t>
            </a:r>
          </a:p>
        </p:txBody>
      </p:sp>
      <p:pic>
        <p:nvPicPr>
          <p:cNvPr id="15362" name="Picture 2" descr="http://protist.i.hosei.ac.jp/GIFs/prot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4191000" cy="3691156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5/5f/Plants_diversity.jpg/400px-Plants_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49134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Glycolysis Summary</a:t>
            </a:r>
            <a:endParaRPr lang="en-US" dirty="0"/>
          </a:p>
        </p:txBody>
      </p:sp>
      <p:pic>
        <p:nvPicPr>
          <p:cNvPr id="3" name="iChb5hEDzq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1533" y="2093976"/>
            <a:ext cx="6620933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/>
              <a:t>F</a:t>
            </a:r>
            <a:r>
              <a:rPr lang="en-US" sz="5400" b="1" dirty="0" smtClean="0"/>
              <a:t>. Krebs Cycle Summary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Requires Oxygen (Aerobic)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Uses the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pyruvate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from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Glycolysis</a:t>
            </a: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Circular reactions that give off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28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(carbon dioxide) and produces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ATP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 glucose molecule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4. Takes place in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matrix of mitochondria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5. For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Glucose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molecule, the Krebs Cycle produces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6NADH, 2FADH</a:t>
            </a:r>
            <a:r>
              <a:rPr lang="en-US" sz="28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4CO</a:t>
            </a:r>
            <a:r>
              <a:rPr lang="en-US" sz="28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2ATP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1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Krebs Cycle Animation and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http://www.mheducation.ca/school/applets/abbio/quiz/ch05/how_the_krebs_cycle_wor.swf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b="1" dirty="0" smtClean="0"/>
              <a:t>G. Electron Transport Chain Summary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 ATP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Produced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Produced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Occurs Across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Inner Mitochondrial membrane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Uses coenzymes NAD+ and FAD+ to accept e- from glucose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NADH = 3 ATP’s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FADH</a:t>
            </a:r>
            <a:r>
              <a:rPr lang="en-US" sz="32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2 ATP’s</a:t>
            </a:r>
          </a:p>
        </p:txBody>
      </p:sp>
    </p:spTree>
    <p:extLst>
      <p:ext uri="{BB962C8B-B14F-4D97-AF65-F5344CB8AC3E}">
        <p14:creationId xmlns:p14="http://schemas.microsoft.com/office/powerpoint/2010/main" val="15684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 Summary</a:t>
            </a:r>
            <a:endParaRPr lang="en-US" dirty="0"/>
          </a:p>
        </p:txBody>
      </p:sp>
      <p:pic>
        <p:nvPicPr>
          <p:cNvPr id="4" name="xbJ0nbzt5K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138" y="1690688"/>
            <a:ext cx="8048625" cy="4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Photosynthesis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Chlorophyll and Chloroplasts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7333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Plants gather the sun’s energy with light-absorbing molecules called </a:t>
            </a:r>
            <a:r>
              <a:rPr lang="en-US" sz="2800" dirty="0" smtClean="0">
                <a:solidFill>
                  <a:schemeClr val="accent2"/>
                </a:solidFill>
              </a:rPr>
              <a:t>pigments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	</a:t>
            </a:r>
          </a:p>
          <a:p>
            <a:r>
              <a:rPr lang="en-US" sz="2800" dirty="0" smtClean="0"/>
              <a:t>	A. The plant’s principle pigment is 	</a:t>
            </a:r>
            <a:r>
              <a:rPr lang="en-US" sz="2800" dirty="0" smtClean="0">
                <a:solidFill>
                  <a:schemeClr val="accent2"/>
                </a:solidFill>
              </a:rPr>
              <a:t>chlorophyll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sz="2800" dirty="0" smtClean="0"/>
              <a:t>	B. Chlorophyll </a:t>
            </a:r>
            <a:r>
              <a:rPr lang="en-US" sz="2800" dirty="0" smtClean="0">
                <a:solidFill>
                  <a:schemeClr val="accent2"/>
                </a:solidFill>
              </a:rPr>
              <a:t>does not absorb </a:t>
            </a:r>
            <a:r>
              <a:rPr lang="en-US" sz="2800" dirty="0" smtClean="0"/>
              <a:t>green 	light well, that is why plants appear 	green.</a:t>
            </a:r>
          </a:p>
          <a:p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89304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81000" y="392813"/>
            <a:ext cx="81534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occurs in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 plants</a:t>
            </a:r>
          </a:p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cs typeface="Arial" pitchFamily="34" charset="0"/>
              </a:rPr>
              <a:t>	A</a:t>
            </a:r>
            <a:r>
              <a:rPr lang="en-US" sz="3200" dirty="0" smtClean="0">
                <a:latin typeface="Calibri" pitchFamily="34" charset="0"/>
                <a:cs typeface="Arial" pitchFamily="34" charset="0"/>
              </a:rPr>
              <a:t>. Chloroplasts contain an abundance of 	saclike photosynthetic membranes called 	</a:t>
            </a:r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Thylakoids</a:t>
            </a:r>
          </a:p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cs typeface="Arial" pitchFamily="34" charset="0"/>
              </a:rPr>
              <a:t>	B</a:t>
            </a:r>
            <a:r>
              <a:rPr lang="en-US" sz="3200" dirty="0" smtClean="0">
                <a:latin typeface="Calibri" pitchFamily="34" charset="0"/>
                <a:cs typeface="Arial" pitchFamily="34" charset="0"/>
              </a:rPr>
              <a:t>. Pigments such as chlorophyll are 	located in the </a:t>
            </a:r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thylakoid</a:t>
            </a:r>
            <a:r>
              <a:rPr lang="en-US" sz="3200" dirty="0" smtClean="0">
                <a:latin typeface="Calibri" pitchFamily="34" charset="0"/>
                <a:cs typeface="Arial" pitchFamily="34" charset="0"/>
              </a:rPr>
              <a:t> membrane</a:t>
            </a:r>
          </a:p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Calibri" pitchFamily="34" charset="0"/>
              <a:cs typeface="Arial" pitchFamily="34" charset="0"/>
            </a:endParaRPr>
          </a:p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cs typeface="Arial" pitchFamily="34" charset="0"/>
              </a:rPr>
              <a:t>	C</a:t>
            </a:r>
            <a:r>
              <a:rPr lang="en-US" sz="3200" dirty="0" smtClean="0">
                <a:latin typeface="Calibri" pitchFamily="34" charset="0"/>
                <a:cs typeface="Arial" pitchFamily="34" charset="0"/>
              </a:rPr>
              <a:t>. The fluid portion of the chloroplast, 	outside of the thylakoids, is known as the 	</a:t>
            </a:r>
            <a:r>
              <a:rPr lang="en-US" sz="32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stroma</a:t>
            </a:r>
          </a:p>
          <a:p>
            <a:pPr marL="236537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760629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use the sun’s energy to make food—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heterotrophs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Ex: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animals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 most microorganisms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286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ttp://8oinks.com/files/2009/06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657"/>
            <a:ext cx="8151058" cy="784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Overview of 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1. Photosynthesis uses the energy of </a:t>
            </a:r>
            <a:r>
              <a:rPr lang="en-US" sz="3200" dirty="0" smtClean="0">
                <a:solidFill>
                  <a:schemeClr val="accent2"/>
                </a:solidFill>
              </a:rPr>
              <a:t>sunlight </a:t>
            </a:r>
            <a:r>
              <a:rPr lang="en-US" sz="3200" dirty="0" smtClean="0"/>
              <a:t>to convert </a:t>
            </a:r>
            <a:r>
              <a:rPr lang="en-US" sz="3200" dirty="0" smtClean="0">
                <a:solidFill>
                  <a:schemeClr val="accent2"/>
                </a:solidFill>
              </a:rPr>
              <a:t>water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accent2"/>
                </a:solidFill>
              </a:rPr>
              <a:t>carbon dioxide </a:t>
            </a:r>
            <a:r>
              <a:rPr lang="en-US" sz="3200" dirty="0" smtClean="0"/>
              <a:t>into </a:t>
            </a:r>
            <a:r>
              <a:rPr lang="en-US" sz="3200" dirty="0" smtClean="0">
                <a:solidFill>
                  <a:schemeClr val="accent2"/>
                </a:solidFill>
              </a:rPr>
              <a:t>glucose </a:t>
            </a:r>
            <a:r>
              <a:rPr lang="en-US" sz="3200" dirty="0" smtClean="0"/>
              <a:t>(high energy sugar) and </a:t>
            </a:r>
            <a:r>
              <a:rPr lang="en-US" sz="3200" dirty="0" smtClean="0">
                <a:solidFill>
                  <a:schemeClr val="accent2"/>
                </a:solidFill>
              </a:rPr>
              <a:t>oxygen</a:t>
            </a:r>
          </a:p>
          <a:p>
            <a:endParaRPr lang="en-US" sz="3200" dirty="0" smtClean="0">
              <a:solidFill>
                <a:schemeClr val="accent2"/>
              </a:solidFill>
            </a:endParaRPr>
          </a:p>
          <a:p>
            <a:r>
              <a:rPr lang="en-US" sz="3200" dirty="0" smtClean="0"/>
              <a:t>Please write out what you think the equation for photosynthesis looks like.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Overall equation for Photosynthesis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15240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carbon dioxide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  water  +  light                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+  oxygen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14678" y="2192530"/>
            <a:ext cx="84245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6CO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+  6H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 +  light                         C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1828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590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6319157" y="2979142"/>
            <a:ext cx="1219200" cy="1124784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Oval 12"/>
          <p:cNvSpPr/>
          <p:nvPr/>
        </p:nvSpPr>
        <p:spPr>
          <a:xfrm>
            <a:off x="7745526" y="2979142"/>
            <a:ext cx="381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Oval 13"/>
          <p:cNvSpPr/>
          <p:nvPr/>
        </p:nvSpPr>
        <p:spPr>
          <a:xfrm>
            <a:off x="8126526" y="2979142"/>
            <a:ext cx="381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Oval 14"/>
          <p:cNvSpPr/>
          <p:nvPr/>
        </p:nvSpPr>
        <p:spPr>
          <a:xfrm>
            <a:off x="1353911" y="2884431"/>
            <a:ext cx="381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Oval 15"/>
          <p:cNvSpPr/>
          <p:nvPr/>
        </p:nvSpPr>
        <p:spPr>
          <a:xfrm>
            <a:off x="554492" y="2884431"/>
            <a:ext cx="3810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Oval 16"/>
          <p:cNvSpPr/>
          <p:nvPr/>
        </p:nvSpPr>
        <p:spPr>
          <a:xfrm>
            <a:off x="952160" y="2815047"/>
            <a:ext cx="381000" cy="6858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Oval 17"/>
          <p:cNvSpPr/>
          <p:nvPr/>
        </p:nvSpPr>
        <p:spPr>
          <a:xfrm>
            <a:off x="2762249" y="3484802"/>
            <a:ext cx="3810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Oval 18"/>
          <p:cNvSpPr/>
          <p:nvPr/>
        </p:nvSpPr>
        <p:spPr>
          <a:xfrm>
            <a:off x="3143249" y="3484802"/>
            <a:ext cx="3810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Oval 19"/>
          <p:cNvSpPr/>
          <p:nvPr/>
        </p:nvSpPr>
        <p:spPr>
          <a:xfrm>
            <a:off x="2952749" y="2979142"/>
            <a:ext cx="3810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Lightning Bolt 20"/>
          <p:cNvSpPr/>
          <p:nvPr/>
        </p:nvSpPr>
        <p:spPr>
          <a:xfrm>
            <a:off x="3905249" y="2922617"/>
            <a:ext cx="935831" cy="927676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build="allAtOnce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Light-dependent reactions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093976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Light dependent reactions </a:t>
            </a:r>
            <a:r>
              <a:rPr lang="en-US" sz="2800" dirty="0" smtClean="0"/>
              <a:t>use energy from </a:t>
            </a:r>
            <a:r>
              <a:rPr lang="en-US" sz="2800" dirty="0" smtClean="0">
                <a:solidFill>
                  <a:schemeClr val="accent2"/>
                </a:solidFill>
              </a:rPr>
              <a:t>sunlight</a:t>
            </a:r>
            <a:r>
              <a:rPr lang="en-US" sz="2800" dirty="0" smtClean="0"/>
              <a:t> to produce </a:t>
            </a:r>
            <a:r>
              <a:rPr lang="en-US" sz="2800" dirty="0" smtClean="0">
                <a:solidFill>
                  <a:schemeClr val="accent2"/>
                </a:solidFill>
              </a:rPr>
              <a:t>ATP and NADPH</a:t>
            </a:r>
            <a:r>
              <a:rPr lang="en-US" sz="2800" dirty="0" smtClean="0"/>
              <a:t> 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Light- dependent reactions take place within the </a:t>
            </a:r>
            <a:r>
              <a:rPr lang="en-US" sz="2800" dirty="0" smtClean="0">
                <a:solidFill>
                  <a:schemeClr val="accent2"/>
                </a:solidFill>
              </a:rPr>
              <a:t>thylakoid membranes</a:t>
            </a:r>
            <a:r>
              <a:rPr lang="en-US" sz="2800" dirty="0" smtClean="0"/>
              <a:t> of the chloroplasts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Water </a:t>
            </a:r>
            <a:r>
              <a:rPr lang="en-US" sz="2800" dirty="0" smtClean="0"/>
              <a:t>is required in these reactions 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Oxygen </a:t>
            </a:r>
            <a:r>
              <a:rPr lang="en-US" sz="2800" dirty="0" smtClean="0"/>
              <a:t>is released as a byproduct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Light-Independent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Do </a:t>
            </a:r>
            <a:r>
              <a:rPr lang="en-US" sz="2800" dirty="0" smtClean="0">
                <a:solidFill>
                  <a:schemeClr val="accent2"/>
                </a:solidFill>
              </a:rPr>
              <a:t>NOT </a:t>
            </a:r>
            <a:r>
              <a:rPr lang="en-US" sz="2800" dirty="0" smtClean="0"/>
              <a:t>require </a:t>
            </a:r>
            <a:r>
              <a:rPr lang="en-US" sz="2800" dirty="0" smtClean="0">
                <a:solidFill>
                  <a:schemeClr val="accent2"/>
                </a:solidFill>
              </a:rPr>
              <a:t>sunlight</a:t>
            </a:r>
          </a:p>
          <a:p>
            <a:pPr marL="0" indent="0">
              <a:buNone/>
            </a:pPr>
            <a:r>
              <a:rPr lang="en-US" sz="2800" dirty="0" smtClean="0"/>
              <a:t>2. Takes place outside the thylakoid in the </a:t>
            </a:r>
            <a:r>
              <a:rPr lang="en-US" sz="2800" dirty="0" smtClean="0">
                <a:solidFill>
                  <a:schemeClr val="accent2"/>
                </a:solidFill>
              </a:rPr>
              <a:t>stroma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Plants absorb </a:t>
            </a:r>
            <a:r>
              <a:rPr lang="en-US" sz="2800" dirty="0" smtClean="0">
                <a:solidFill>
                  <a:schemeClr val="accent2"/>
                </a:solidFill>
              </a:rPr>
              <a:t>CO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from the atmosphere and use it to create </a:t>
            </a:r>
            <a:r>
              <a:rPr lang="en-US" sz="2800" dirty="0" smtClean="0">
                <a:solidFill>
                  <a:schemeClr val="accent2"/>
                </a:solidFill>
              </a:rPr>
              <a:t>glucose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4. During the light independent reactions the </a:t>
            </a:r>
            <a:r>
              <a:rPr lang="en-US" sz="2800" dirty="0" smtClean="0">
                <a:solidFill>
                  <a:schemeClr val="accent2"/>
                </a:solidFill>
              </a:rPr>
              <a:t>products </a:t>
            </a:r>
            <a:r>
              <a:rPr lang="en-US" sz="2800" dirty="0" smtClean="0"/>
              <a:t>of the light dependent reactions </a:t>
            </a:r>
            <a:r>
              <a:rPr lang="en-US" sz="2800" dirty="0" smtClean="0">
                <a:solidFill>
                  <a:schemeClr val="accent2"/>
                </a:solidFill>
              </a:rPr>
              <a:t>( ATP and NADPH) </a:t>
            </a:r>
            <a:r>
              <a:rPr lang="en-US" sz="2800" dirty="0" smtClean="0"/>
              <a:t>are used to create </a:t>
            </a:r>
            <a:r>
              <a:rPr lang="en-US" sz="2800" dirty="0" smtClean="0">
                <a:solidFill>
                  <a:schemeClr val="accent2"/>
                </a:solidFill>
              </a:rPr>
              <a:t>glucose </a:t>
            </a:r>
            <a:r>
              <a:rPr lang="en-US" sz="2800" dirty="0" smtClean="0"/>
              <a:t>from </a:t>
            </a:r>
            <a:r>
              <a:rPr lang="en-US" sz="2800" dirty="0" smtClean="0">
                <a:solidFill>
                  <a:schemeClr val="accent2"/>
                </a:solidFill>
              </a:rPr>
              <a:t>carbon dioxide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55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2" y="519112"/>
            <a:ext cx="8611088" cy="6301544"/>
          </a:xfrm>
          <a:prstGeom prst="rect">
            <a:avLst/>
          </a:prstGeom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228600"/>
            <a:ext cx="1828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352179" y="152388"/>
            <a:ext cx="2278671" cy="61000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Reactants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76880" y="5550588"/>
            <a:ext cx="1829267" cy="6858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Products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0418" y="797856"/>
            <a:ext cx="1205164" cy="585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Light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51912" y="5258071"/>
            <a:ext cx="2297660" cy="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Chloroplast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104900" y="49911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Photosynthesis Reactants and products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667414"/>
              </p:ext>
            </p:extLst>
          </p:nvPr>
        </p:nvGraphicFramePr>
        <p:xfrm>
          <a:off x="685800" y="2120900"/>
          <a:ext cx="7772400" cy="344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66690266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21937222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07469335"/>
                    </a:ext>
                  </a:extLst>
                </a:gridCol>
              </a:tblGrid>
              <a:tr h="9236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Reactants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510651"/>
                  </a:ext>
                </a:extLst>
              </a:tr>
              <a:tr h="9236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Light-dependent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 + Light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+ ATP + NADPH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148668"/>
                  </a:ext>
                </a:extLst>
              </a:tr>
              <a:tr h="1594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Light-independent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ATP</a:t>
                      </a:r>
                      <a:r>
                        <a:rPr lang="en-US" baseline="0" dirty="0" smtClean="0"/>
                        <a:t> + NADPH + 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Glucose +</a:t>
                      </a:r>
                      <a:r>
                        <a:rPr lang="en-US" baseline="0" dirty="0" smtClean="0"/>
                        <a:t> ADP + NADP</a:t>
                      </a:r>
                      <a:r>
                        <a:rPr lang="en-US" baseline="30000" dirty="0" smtClean="0"/>
                        <a:t>+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695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5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714750" y="2625725"/>
            <a:ext cx="438150" cy="190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9357"/>
            <a:ext cx="43434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sz="2800" b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Review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Dependent Reaction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broken down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light energy is stored temporarily in inorganic energy carriers,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NADPH</a:t>
            </a: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Light Independent reaction (Calvin cycle)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—energy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transferred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ATP and NADPH to the organic compound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http://herbal-slim-kit.com/wp-content/uploads/image/Photosythesis%20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09600"/>
            <a:ext cx="4413619" cy="5467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76309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5" y="152400"/>
            <a:ext cx="7486650" cy="63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cow_oxygen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686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yeast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Process used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baking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brewing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industry—yeast produces 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during 	fermentation to make dough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bread 	its holes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3124200"/>
            <a:ext cx="8686800" cy="523220"/>
            <a:chOff x="228600" y="3200400"/>
            <a:chExt cx="8686800" cy="5232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228600" y="3200400"/>
              <a:ext cx="868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                     ethyl alcohol + carbon dioxide 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ATP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600200" y="3505200"/>
              <a:ext cx="152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869" name="Picture 5" descr="http://homepage.ntlworld.com/jim.dunleavy/images/brewing_24hr_yeast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29025"/>
            <a:ext cx="3810000" cy="3228975"/>
          </a:xfrm>
          <a:prstGeom prst="rect">
            <a:avLst/>
          </a:prstGeom>
          <a:noFill/>
        </p:spPr>
      </p:pic>
      <p:pic>
        <p:nvPicPr>
          <p:cNvPr id="36871" name="Picture 7" descr="http://blogs.nashuatelegraph.com/livefreeordine/files/fresh_baked_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30930"/>
            <a:ext cx="2933700" cy="322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Lactic acid is produced in the muscles during rapid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exercise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when the body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supply enough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tissues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—causes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burning sensation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muscles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23622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                           lactic acid + carbon dioxide 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2667000"/>
            <a:ext cx="2133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nutritionresearchcenter.org/healthnews/wp-content/uploads/2008/02/general_muscle_cramps_intr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886200" y="3810000"/>
            <a:ext cx="4410808" cy="3276600"/>
          </a:xfrm>
          <a:prstGeom prst="rect">
            <a:avLst/>
          </a:prstGeom>
          <a:noFill/>
        </p:spPr>
      </p:pic>
      <p:sp>
        <p:nvSpPr>
          <p:cNvPr id="34839" name="AutoShape 23"/>
          <p:cNvSpPr>
            <a:spLocks noChangeShapeType="1"/>
          </p:cNvSpPr>
          <p:nvPr/>
        </p:nvSpPr>
        <p:spPr bwMode="auto">
          <a:xfrm>
            <a:off x="1709530" y="2708488"/>
            <a:ext cx="103104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743255" y="2438572"/>
            <a:ext cx="1594329" cy="53348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glycolysis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7" name="AutoShape 21"/>
          <p:cNvSpPr>
            <a:spLocks noChangeShapeType="1"/>
          </p:cNvSpPr>
          <p:nvPr/>
        </p:nvSpPr>
        <p:spPr bwMode="auto">
          <a:xfrm flipV="1">
            <a:off x="4495588" y="2166116"/>
            <a:ext cx="949813" cy="34866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AutoShape 20"/>
          <p:cNvSpPr>
            <a:spLocks noChangeShapeType="1"/>
          </p:cNvSpPr>
          <p:nvPr/>
        </p:nvSpPr>
        <p:spPr bwMode="auto">
          <a:xfrm>
            <a:off x="4495588" y="2819629"/>
            <a:ext cx="1016764" cy="22736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410200" y="1295400"/>
            <a:ext cx="3505559" cy="5334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632864" y="1970507"/>
            <a:ext cx="3206511" cy="849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Bacteria, Yeast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632864" y="2895841"/>
            <a:ext cx="3206511" cy="838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2" name="AutoShape 16"/>
          <p:cNvSpPr>
            <a:spLocks noChangeShapeType="1"/>
          </p:cNvSpPr>
          <p:nvPr/>
        </p:nvSpPr>
        <p:spPr bwMode="auto">
          <a:xfrm>
            <a:off x="3352956" y="3124475"/>
            <a:ext cx="1061398" cy="119398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57200" y="4762387"/>
            <a:ext cx="3352801" cy="3430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295400" y="5334000"/>
            <a:ext cx="1164949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36 ATP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4648236" y="4591546"/>
            <a:ext cx="3207403" cy="1780173"/>
            <a:chOff x="5362" y="11445"/>
            <a:chExt cx="3593" cy="2803"/>
          </a:xfrm>
        </p:grpSpPr>
        <p:grpSp>
          <p:nvGrpSpPr>
            <p:cNvPr id="34827" name="Group 11"/>
            <p:cNvGrpSpPr>
              <a:grpSpLocks/>
            </p:cNvGrpSpPr>
            <p:nvPr/>
          </p:nvGrpSpPr>
          <p:grpSpPr bwMode="auto">
            <a:xfrm>
              <a:off x="7496" y="11445"/>
              <a:ext cx="1459" cy="1529"/>
              <a:chOff x="4196" y="11970"/>
              <a:chExt cx="1459" cy="1529"/>
            </a:xfrm>
          </p:grpSpPr>
          <p:sp>
            <p:nvSpPr>
              <p:cNvPr id="34829" name="AutoShape 13"/>
              <p:cNvSpPr>
                <a:spLocks noChangeArrowheads="1"/>
              </p:cNvSpPr>
              <p:nvPr/>
            </p:nvSpPr>
            <p:spPr bwMode="auto">
              <a:xfrm>
                <a:off x="4196" y="11970"/>
                <a:ext cx="1459" cy="1529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28" name="Text Box 12"/>
              <p:cNvSpPr txBox="1">
                <a:spLocks noChangeArrowheads="1"/>
              </p:cNvSpPr>
              <p:nvPr/>
            </p:nvSpPr>
            <p:spPr bwMode="auto">
              <a:xfrm>
                <a:off x="4545" y="12179"/>
                <a:ext cx="840" cy="9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ETC</a:t>
                </a: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5789" y="13214"/>
              <a:ext cx="2653" cy="10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Mitochondria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5" name="AutoShape 9"/>
            <p:cNvSpPr>
              <a:spLocks noChangeArrowheads="1"/>
            </p:cNvSpPr>
            <p:nvPr/>
          </p:nvSpPr>
          <p:spPr bwMode="auto">
            <a:xfrm>
              <a:off x="5362" y="11534"/>
              <a:ext cx="1536" cy="156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Krebs Cycle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066800" y="1676457"/>
            <a:ext cx="3709090" cy="57730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Cytoplasm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228600" y="2286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First step in anaerobic respiration is also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glycolysis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228600" y="9906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2286000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6 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30599"/>
              </p:ext>
            </p:extLst>
          </p:nvPr>
        </p:nvGraphicFramePr>
        <p:xfrm>
          <a:off x="1143000" y="762000"/>
          <a:ext cx="6858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3923771029"/>
                    </a:ext>
                  </a:extLst>
                </a:gridCol>
              </a:tblGrid>
              <a:tr h="5105400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FF00"/>
                          </a:solidFill>
                        </a:rPr>
                        <a:t>A. ATP = ENERGY!!</a:t>
                      </a:r>
                      <a:endParaRPr lang="en-US" sz="6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23545"/>
                  </a:ext>
                </a:extLst>
              </a:tr>
            </a:tbl>
          </a:graphicData>
        </a:graphic>
      </p:graphicFrame>
      <p:sp>
        <p:nvSpPr>
          <p:cNvPr id="3" name="Lightning Bolt 2"/>
          <p:cNvSpPr/>
          <p:nvPr/>
        </p:nvSpPr>
        <p:spPr>
          <a:xfrm>
            <a:off x="2686050" y="2727789"/>
            <a:ext cx="3771900" cy="3125756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828800" y="2971800"/>
            <a:ext cx="6324600" cy="1340487"/>
            <a:chOff x="2460" y="5122"/>
            <a:chExt cx="4350" cy="360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2460" y="5122"/>
              <a:ext cx="11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Adenine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3600" y="5122"/>
              <a:ext cx="945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Ribose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4620" y="5127"/>
              <a:ext cx="2190" cy="2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 Phosphate groups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81400"/>
            <a:ext cx="5982584" cy="2368615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28600" y="167789"/>
            <a:ext cx="853440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Energy: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-220663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Cells usable source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ATP stands for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adenosine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triphosphate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0" y="228600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 energy is stored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bonds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compounds—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breaking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bond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releases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energy</a:t>
            </a:r>
          </a:p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the cell has energy available it can store this energy by adding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phosphate group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ADP, producing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://www.millerandlevine.com/florida/atp-b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677227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000" b="1" dirty="0" smtClean="0"/>
              <a:t>B. Energy From ATP</a:t>
            </a:r>
            <a:endParaRPr lang="en-US" altLang="en-US" sz="4000" b="1" dirty="0"/>
          </a:p>
        </p:txBody>
      </p:sp>
      <p:sp>
        <p:nvSpPr>
          <p:cNvPr id="36872" name="Rectangle 8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3505200" cy="41910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Energy from ATP is obtained by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high- energy bonds between the 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last two phosphates in ATP</a:t>
            </a:r>
          </a:p>
        </p:txBody>
      </p:sp>
      <p:pic>
        <p:nvPicPr>
          <p:cNvPr id="36875" name="Picture 11" descr="Copy (3) of atp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7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b="1"/>
              <a:t>When is ATP Made in the Body?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04950" y="1981200"/>
            <a:ext cx="59817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ATP is made in the body during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Process called </a:t>
            </a:r>
            <a:r>
              <a:rPr lang="en-US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Cellular Respiration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that takes place in both </a:t>
            </a:r>
            <a:r>
              <a:rPr lang="en-US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Plants &amp; Animals</a:t>
            </a:r>
          </a:p>
        </p:txBody>
      </p:sp>
    </p:spTree>
    <p:extLst>
      <p:ext uri="{BB962C8B-B14F-4D97-AF65-F5344CB8AC3E}">
        <p14:creationId xmlns:p14="http://schemas.microsoft.com/office/powerpoint/2010/main" val="18661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6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Props1.xml><?xml version="1.0" encoding="utf-8"?>
<ds:datastoreItem xmlns:ds="http://schemas.openxmlformats.org/officeDocument/2006/customXml" ds:itemID="{15CA76AB-4816-448E-8FA7-8D06659F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1509E57-9AAB-401F-8F49-9C0743F10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353118-61BD-452E-BE83-63315C215DB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3dad766c-9e36-455d-8d7c-234eca89fe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2724</TotalTime>
  <Words>938</Words>
  <Application>Microsoft Office PowerPoint</Application>
  <PresentationFormat>On-screen Show (4:3)</PresentationFormat>
  <Paragraphs>172</Paragraphs>
  <Slides>43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Comic Sans MS</vt:lpstr>
      <vt:lpstr>Rockwell</vt:lpstr>
      <vt:lpstr>Rockwell Condensed</vt:lpstr>
      <vt:lpstr>Times New Roman</vt:lpstr>
      <vt:lpstr>Wingdings</vt:lpstr>
      <vt:lpstr>Wood Type</vt:lpstr>
      <vt:lpstr>ATP and Cellular Respiration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Energy From ATP</vt:lpstr>
      <vt:lpstr>When is ATP Made in the Body?</vt:lpstr>
      <vt:lpstr>C. Cellular RESPIRATION</vt:lpstr>
      <vt:lpstr>Overall Equation for Cellular Respiration</vt:lpstr>
      <vt:lpstr>PowerPoint Presentation</vt:lpstr>
      <vt:lpstr>PowerPoint Presentation</vt:lpstr>
      <vt:lpstr>PowerPoint Presentation</vt:lpstr>
      <vt:lpstr>Where Does Cellular Respiration Take Place?</vt:lpstr>
      <vt:lpstr>PowerPoint Presentation</vt:lpstr>
      <vt:lpstr>PowerPoint Presentation</vt:lpstr>
      <vt:lpstr>What are the Stages of Cellular Respiration?</vt:lpstr>
      <vt:lpstr>E. Glycolysis Summary</vt:lpstr>
      <vt:lpstr>Glycolysis Summary</vt:lpstr>
      <vt:lpstr>F. Krebs Cycle Summary</vt:lpstr>
      <vt:lpstr>Krebs Cycle Animation and Summary </vt:lpstr>
      <vt:lpstr>G. Electron Transport Chain Summary</vt:lpstr>
      <vt:lpstr>Electron Transport Chain Summary</vt:lpstr>
      <vt:lpstr>Photosynthesis Notes</vt:lpstr>
      <vt:lpstr>A. Chlorophyll and Chloroplasts</vt:lpstr>
      <vt:lpstr>PowerPoint Presentation</vt:lpstr>
      <vt:lpstr>PowerPoint Presentation</vt:lpstr>
      <vt:lpstr>PowerPoint Presentation</vt:lpstr>
      <vt:lpstr>PowerPoint Presentation</vt:lpstr>
      <vt:lpstr>b. Overview of Photosynthesis</vt:lpstr>
      <vt:lpstr>PowerPoint Presentation</vt:lpstr>
      <vt:lpstr>C. Light-dependent reactions</vt:lpstr>
      <vt:lpstr>D. Light-Independent Reaction</vt:lpstr>
      <vt:lpstr>PowerPoint Presentation</vt:lpstr>
      <vt:lpstr>E. Photosynthesis Reactants and products</vt:lpstr>
      <vt:lpstr>PowerPoint Presentation</vt:lpstr>
      <vt:lpstr>PowerPoint Presentation</vt:lpstr>
      <vt:lpstr>PowerPoint Presentation</vt:lpstr>
      <vt:lpstr>The end</vt:lpstr>
      <vt:lpstr>PowerPoint Presentation</vt:lpstr>
      <vt:lpstr>PowerPoint Presentation</vt:lpstr>
      <vt:lpstr>PowerPoint Presentation</vt:lpstr>
    </vt:vector>
  </TitlesOfParts>
  <Company>Katy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Energy Powerpoint</dc:title>
  <dc:creator>d0803679</dc:creator>
  <cp:lastModifiedBy>Kimberly Marshall</cp:lastModifiedBy>
  <cp:revision>124</cp:revision>
  <dcterms:created xsi:type="dcterms:W3CDTF">2009-09-30T15:49:46Z</dcterms:created>
  <dcterms:modified xsi:type="dcterms:W3CDTF">2016-12-13T19:25:30Z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