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4" r:id="rId1"/>
  </p:sldMasterIdLst>
  <p:notesMasterIdLst>
    <p:notesMasterId r:id="rId18"/>
  </p:notesMasterIdLst>
  <p:handoutMasterIdLst>
    <p:handoutMasterId r:id="rId19"/>
  </p:handoutMasterIdLst>
  <p:sldIdLst>
    <p:sldId id="293" r:id="rId2"/>
    <p:sldId id="294" r:id="rId3"/>
    <p:sldId id="307" r:id="rId4"/>
    <p:sldId id="308" r:id="rId5"/>
    <p:sldId id="309" r:id="rId6"/>
    <p:sldId id="298" r:id="rId7"/>
    <p:sldId id="295" r:id="rId8"/>
    <p:sldId id="292" r:id="rId9"/>
    <p:sldId id="279" r:id="rId10"/>
    <p:sldId id="278" r:id="rId11"/>
    <p:sldId id="302" r:id="rId12"/>
    <p:sldId id="303" r:id="rId13"/>
    <p:sldId id="306" r:id="rId14"/>
    <p:sldId id="304" r:id="rId15"/>
    <p:sldId id="285" r:id="rId16"/>
    <p:sldId id="305" r:id="rId17"/>
  </p:sldIdLst>
  <p:sldSz cx="9144000" cy="6858000" type="screen4x3"/>
  <p:notesSz cx="6881813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0066"/>
    <a:srgbClr val="336600"/>
    <a:srgbClr val="CC0000"/>
    <a:srgbClr val="000099"/>
    <a:srgbClr val="FE9B03"/>
    <a:srgbClr val="DC0081"/>
    <a:srgbClr val="6600CC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86410"/>
  </p:normalViewPr>
  <p:slideViewPr>
    <p:cSldViewPr>
      <p:cViewPr varScale="1">
        <p:scale>
          <a:sx n="54" d="100"/>
          <a:sy n="54" d="100"/>
        </p:scale>
        <p:origin x="1542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5790"/>
            <a:ext cx="5046663" cy="41833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83" tIns="44939" rIns="91483" bIns="44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5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5538" y="703263"/>
            <a:ext cx="4630737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3263"/>
            <a:ext cx="4630737" cy="347345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3263"/>
            <a:ext cx="4630737" cy="347345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3263"/>
            <a:ext cx="4630737" cy="347345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6597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3263"/>
            <a:ext cx="4630737" cy="347345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3263"/>
            <a:ext cx="4630737" cy="347345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703263"/>
            <a:ext cx="4630737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898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3263"/>
            <a:ext cx="4630737" cy="347345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3263"/>
            <a:ext cx="4630737" cy="347345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3263"/>
            <a:ext cx="4630737" cy="347345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3263"/>
            <a:ext cx="4630737" cy="347345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3263"/>
            <a:ext cx="4630737" cy="347345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3263"/>
            <a:ext cx="4630737" cy="347345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8F2F-8373-4FAE-B936-A9CEF0B7B67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5734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DEF6-F36F-4827-974B-EC95AAB53CF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08690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DEF6-F36F-4827-974B-EC95AAB53CF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05276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DEF6-F36F-4827-974B-EC95AAB53CF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622743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DEF6-F36F-4827-974B-EC95AAB53CF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106097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DEF6-F36F-4827-974B-EC95AAB53CF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251041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DEF6-F36F-4827-974B-EC95AAB53CF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73375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CF1F-33A0-4037-8D8D-CDCD8F0ADD4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2740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CCDB-229D-4A03-AD14-B85CE025FE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24293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762000"/>
            <a:ext cx="44958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762000"/>
            <a:ext cx="44958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512BD-25E7-42D1-AB16-B9F7BE63B5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51501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F4396-E9D9-4ACE-AB09-261F8A3F1AE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30276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A3BD-CCAF-43FC-9D56-6B7E8D1B64A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8047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DEF6-F36F-4827-974B-EC95AAB53CF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68179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A8C2-48D2-4130-B60F-8AB36551BA4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6048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9A28-6B44-419C-9DD0-6DFFD108D02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4874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8C214-A641-4643-B73F-A87C334ACC8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41681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05C9-C9FF-44B1-B23B-0C2697C4336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48066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DEF6-F36F-4827-974B-EC95AAB53CF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868832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7DEF6-F36F-4827-974B-EC95AAB53CF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861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62200"/>
            <a:ext cx="91440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8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Enzymes</a:t>
            </a:r>
            <a:endParaRPr lang="en-US" sz="8800" i="1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07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8349CC52-FAC0-48D8-BCC6-0A758B4D64CD}" type="slidenum">
              <a:rPr lang="en-US" altLang="en-US" sz="1400">
                <a:solidFill>
                  <a:schemeClr val="bg1"/>
                </a:solidFill>
                <a:latin typeface="Franklin Gothic Heavy" panose="020B0903020102020204" pitchFamily="34" charset="0"/>
              </a:rPr>
              <a:pPr eaLnBrk="1" hangingPunct="1"/>
              <a:t>1</a:t>
            </a:fld>
            <a:endParaRPr lang="en-US" altLang="en-US" sz="140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0800"/>
            <a:ext cx="9144000" cy="685800"/>
          </a:xfrm>
        </p:spPr>
        <p:txBody>
          <a:bodyPr lIns="90488" tIns="44450" rIns="90488" bIns="44450">
            <a:normAutofit fontScale="90000"/>
          </a:bodyPr>
          <a:lstStyle/>
          <a:p>
            <a:pPr algn="ctr" eaLnBrk="1" hangingPunct="1">
              <a:defRPr/>
            </a:pP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Enzyme-Substrate Complex</a:t>
            </a:r>
            <a:endParaRPr lang="en-US" sz="44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4378" y="981536"/>
            <a:ext cx="8395244" cy="4876800"/>
          </a:xfrm>
        </p:spPr>
        <p:txBody>
          <a:bodyPr lIns="90488" tIns="44450" rIns="90488" bIns="44450">
            <a:normAutofit/>
          </a:bodyPr>
          <a:lstStyle/>
          <a:p>
            <a:pPr>
              <a:buNone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enzyme substrate complex is a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temporary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molecule formed when an enzyme comes into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perfect contact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with its substrate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21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5D3BEB58-CC66-47FC-BCA7-E3FF1EA5C459}" type="slidenum">
              <a:rPr lang="en-US" altLang="en-US" sz="1400">
                <a:solidFill>
                  <a:schemeClr val="bg1"/>
                </a:solidFill>
                <a:latin typeface="Franklin Gothic Heavy" panose="020B0903020102020204" pitchFamily="34" charset="0"/>
              </a:rPr>
              <a:pPr eaLnBrk="1" hangingPunct="1"/>
              <a:t>10</a:t>
            </a:fld>
            <a:endParaRPr lang="en-US" altLang="en-US" sz="140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267200" y="2895600"/>
            <a:ext cx="4440238" cy="3602038"/>
            <a:chOff x="2016" y="2016"/>
            <a:chExt cx="2797" cy="1981"/>
          </a:xfrm>
        </p:grpSpPr>
        <p:sp>
          <p:nvSpPr>
            <p:cNvPr id="9224" name="Freeform 4"/>
            <p:cNvSpPr>
              <a:spLocks/>
            </p:cNvSpPr>
            <p:nvPr/>
          </p:nvSpPr>
          <p:spPr bwMode="auto">
            <a:xfrm>
              <a:off x="2016" y="2016"/>
              <a:ext cx="2797" cy="1981"/>
            </a:xfrm>
            <a:custGeom>
              <a:avLst/>
              <a:gdLst>
                <a:gd name="T0" fmla="*/ 264 w 2797"/>
                <a:gd name="T1" fmla="*/ 408 h 1981"/>
                <a:gd name="T2" fmla="*/ 372 w 2797"/>
                <a:gd name="T3" fmla="*/ 420 h 1981"/>
                <a:gd name="T4" fmla="*/ 492 w 2797"/>
                <a:gd name="T5" fmla="*/ 432 h 1981"/>
                <a:gd name="T6" fmla="*/ 600 w 2797"/>
                <a:gd name="T7" fmla="*/ 432 h 1981"/>
                <a:gd name="T8" fmla="*/ 708 w 2797"/>
                <a:gd name="T9" fmla="*/ 480 h 1981"/>
                <a:gd name="T10" fmla="*/ 720 w 2797"/>
                <a:gd name="T11" fmla="*/ 588 h 1981"/>
                <a:gd name="T12" fmla="*/ 720 w 2797"/>
                <a:gd name="T13" fmla="*/ 708 h 1981"/>
                <a:gd name="T14" fmla="*/ 720 w 2797"/>
                <a:gd name="T15" fmla="*/ 816 h 1981"/>
                <a:gd name="T16" fmla="*/ 720 w 2797"/>
                <a:gd name="T17" fmla="*/ 924 h 1981"/>
                <a:gd name="T18" fmla="*/ 708 w 2797"/>
                <a:gd name="T19" fmla="*/ 1032 h 1981"/>
                <a:gd name="T20" fmla="*/ 588 w 2797"/>
                <a:gd name="T21" fmla="*/ 1056 h 1981"/>
                <a:gd name="T22" fmla="*/ 432 w 2797"/>
                <a:gd name="T23" fmla="*/ 1056 h 1981"/>
                <a:gd name="T24" fmla="*/ 324 w 2797"/>
                <a:gd name="T25" fmla="*/ 1056 h 1981"/>
                <a:gd name="T26" fmla="*/ 216 w 2797"/>
                <a:gd name="T27" fmla="*/ 1056 h 1981"/>
                <a:gd name="T28" fmla="*/ 108 w 2797"/>
                <a:gd name="T29" fmla="*/ 1140 h 1981"/>
                <a:gd name="T30" fmla="*/ 72 w 2797"/>
                <a:gd name="T31" fmla="*/ 1296 h 1981"/>
                <a:gd name="T32" fmla="*/ 96 w 2797"/>
                <a:gd name="T33" fmla="*/ 1440 h 1981"/>
                <a:gd name="T34" fmla="*/ 216 w 2797"/>
                <a:gd name="T35" fmla="*/ 1536 h 1981"/>
                <a:gd name="T36" fmla="*/ 276 w 2797"/>
                <a:gd name="T37" fmla="*/ 1680 h 1981"/>
                <a:gd name="T38" fmla="*/ 324 w 2797"/>
                <a:gd name="T39" fmla="*/ 1812 h 1981"/>
                <a:gd name="T40" fmla="*/ 564 w 2797"/>
                <a:gd name="T41" fmla="*/ 1848 h 1981"/>
                <a:gd name="T42" fmla="*/ 720 w 2797"/>
                <a:gd name="T43" fmla="*/ 1824 h 1981"/>
                <a:gd name="T44" fmla="*/ 816 w 2797"/>
                <a:gd name="T45" fmla="*/ 1680 h 1981"/>
                <a:gd name="T46" fmla="*/ 1068 w 2797"/>
                <a:gd name="T47" fmla="*/ 1692 h 1981"/>
                <a:gd name="T48" fmla="*/ 1152 w 2797"/>
                <a:gd name="T49" fmla="*/ 1824 h 1981"/>
                <a:gd name="T50" fmla="*/ 1308 w 2797"/>
                <a:gd name="T51" fmla="*/ 1884 h 1981"/>
                <a:gd name="T52" fmla="*/ 1524 w 2797"/>
                <a:gd name="T53" fmla="*/ 1896 h 1981"/>
                <a:gd name="T54" fmla="*/ 1788 w 2797"/>
                <a:gd name="T55" fmla="*/ 1848 h 1981"/>
                <a:gd name="T56" fmla="*/ 2148 w 2797"/>
                <a:gd name="T57" fmla="*/ 1884 h 1981"/>
                <a:gd name="T58" fmla="*/ 2436 w 2797"/>
                <a:gd name="T59" fmla="*/ 1932 h 1981"/>
                <a:gd name="T60" fmla="*/ 2592 w 2797"/>
                <a:gd name="T61" fmla="*/ 1980 h 1981"/>
                <a:gd name="T62" fmla="*/ 2736 w 2797"/>
                <a:gd name="T63" fmla="*/ 1884 h 1981"/>
                <a:gd name="T64" fmla="*/ 2784 w 2797"/>
                <a:gd name="T65" fmla="*/ 1644 h 1981"/>
                <a:gd name="T66" fmla="*/ 2796 w 2797"/>
                <a:gd name="T67" fmla="*/ 1404 h 1981"/>
                <a:gd name="T68" fmla="*/ 2748 w 2797"/>
                <a:gd name="T69" fmla="*/ 1188 h 1981"/>
                <a:gd name="T70" fmla="*/ 2700 w 2797"/>
                <a:gd name="T71" fmla="*/ 948 h 1981"/>
                <a:gd name="T72" fmla="*/ 2676 w 2797"/>
                <a:gd name="T73" fmla="*/ 708 h 1981"/>
                <a:gd name="T74" fmla="*/ 2676 w 2797"/>
                <a:gd name="T75" fmla="*/ 492 h 1981"/>
                <a:gd name="T76" fmla="*/ 2712 w 2797"/>
                <a:gd name="T77" fmla="*/ 252 h 1981"/>
                <a:gd name="T78" fmla="*/ 2652 w 2797"/>
                <a:gd name="T79" fmla="*/ 144 h 1981"/>
                <a:gd name="T80" fmla="*/ 2508 w 2797"/>
                <a:gd name="T81" fmla="*/ 132 h 1981"/>
                <a:gd name="T82" fmla="*/ 2244 w 2797"/>
                <a:gd name="T83" fmla="*/ 120 h 1981"/>
                <a:gd name="T84" fmla="*/ 2004 w 2797"/>
                <a:gd name="T85" fmla="*/ 108 h 1981"/>
                <a:gd name="T86" fmla="*/ 1764 w 2797"/>
                <a:gd name="T87" fmla="*/ 108 h 1981"/>
                <a:gd name="T88" fmla="*/ 1500 w 2797"/>
                <a:gd name="T89" fmla="*/ 96 h 1981"/>
                <a:gd name="T90" fmla="*/ 1236 w 2797"/>
                <a:gd name="T91" fmla="*/ 60 h 1981"/>
                <a:gd name="T92" fmla="*/ 996 w 2797"/>
                <a:gd name="T93" fmla="*/ 48 h 1981"/>
                <a:gd name="T94" fmla="*/ 888 w 2797"/>
                <a:gd name="T95" fmla="*/ 60 h 1981"/>
                <a:gd name="T96" fmla="*/ 756 w 2797"/>
                <a:gd name="T97" fmla="*/ 36 h 1981"/>
                <a:gd name="T98" fmla="*/ 552 w 2797"/>
                <a:gd name="T99" fmla="*/ 12 h 1981"/>
                <a:gd name="T100" fmla="*/ 396 w 2797"/>
                <a:gd name="T101" fmla="*/ 0 h 1981"/>
                <a:gd name="T102" fmla="*/ 288 w 2797"/>
                <a:gd name="T103" fmla="*/ 24 h 1981"/>
                <a:gd name="T104" fmla="*/ 180 w 2797"/>
                <a:gd name="T105" fmla="*/ 60 h 1981"/>
                <a:gd name="T106" fmla="*/ 72 w 2797"/>
                <a:gd name="T107" fmla="*/ 168 h 1981"/>
                <a:gd name="T108" fmla="*/ 0 w 2797"/>
                <a:gd name="T109" fmla="*/ 276 h 1981"/>
                <a:gd name="T110" fmla="*/ 0 w 2797"/>
                <a:gd name="T111" fmla="*/ 384 h 1981"/>
                <a:gd name="T112" fmla="*/ 108 w 2797"/>
                <a:gd name="T113" fmla="*/ 420 h 1981"/>
                <a:gd name="T114" fmla="*/ 192 w 2797"/>
                <a:gd name="T115" fmla="*/ 396 h 19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797"/>
                <a:gd name="T175" fmla="*/ 0 h 1981"/>
                <a:gd name="T176" fmla="*/ 2797 w 2797"/>
                <a:gd name="T177" fmla="*/ 1981 h 19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797" h="1981">
                  <a:moveTo>
                    <a:pt x="192" y="396"/>
                  </a:moveTo>
                  <a:lnTo>
                    <a:pt x="228" y="396"/>
                  </a:lnTo>
                  <a:lnTo>
                    <a:pt x="264" y="408"/>
                  </a:lnTo>
                  <a:lnTo>
                    <a:pt x="300" y="408"/>
                  </a:lnTo>
                  <a:lnTo>
                    <a:pt x="336" y="408"/>
                  </a:lnTo>
                  <a:lnTo>
                    <a:pt x="372" y="420"/>
                  </a:lnTo>
                  <a:lnTo>
                    <a:pt x="408" y="420"/>
                  </a:lnTo>
                  <a:lnTo>
                    <a:pt x="444" y="432"/>
                  </a:lnTo>
                  <a:lnTo>
                    <a:pt x="492" y="432"/>
                  </a:lnTo>
                  <a:lnTo>
                    <a:pt x="528" y="432"/>
                  </a:lnTo>
                  <a:lnTo>
                    <a:pt x="564" y="432"/>
                  </a:lnTo>
                  <a:lnTo>
                    <a:pt x="600" y="432"/>
                  </a:lnTo>
                  <a:lnTo>
                    <a:pt x="648" y="444"/>
                  </a:lnTo>
                  <a:lnTo>
                    <a:pt x="684" y="444"/>
                  </a:lnTo>
                  <a:lnTo>
                    <a:pt x="708" y="480"/>
                  </a:lnTo>
                  <a:lnTo>
                    <a:pt x="720" y="516"/>
                  </a:lnTo>
                  <a:lnTo>
                    <a:pt x="720" y="552"/>
                  </a:lnTo>
                  <a:lnTo>
                    <a:pt x="720" y="588"/>
                  </a:lnTo>
                  <a:lnTo>
                    <a:pt x="720" y="624"/>
                  </a:lnTo>
                  <a:lnTo>
                    <a:pt x="720" y="660"/>
                  </a:lnTo>
                  <a:lnTo>
                    <a:pt x="720" y="708"/>
                  </a:lnTo>
                  <a:lnTo>
                    <a:pt x="720" y="744"/>
                  </a:lnTo>
                  <a:lnTo>
                    <a:pt x="720" y="780"/>
                  </a:lnTo>
                  <a:lnTo>
                    <a:pt x="720" y="816"/>
                  </a:lnTo>
                  <a:lnTo>
                    <a:pt x="720" y="852"/>
                  </a:lnTo>
                  <a:lnTo>
                    <a:pt x="720" y="888"/>
                  </a:lnTo>
                  <a:lnTo>
                    <a:pt x="720" y="924"/>
                  </a:lnTo>
                  <a:lnTo>
                    <a:pt x="720" y="960"/>
                  </a:lnTo>
                  <a:lnTo>
                    <a:pt x="720" y="996"/>
                  </a:lnTo>
                  <a:lnTo>
                    <a:pt x="708" y="1032"/>
                  </a:lnTo>
                  <a:lnTo>
                    <a:pt x="672" y="1056"/>
                  </a:lnTo>
                  <a:lnTo>
                    <a:pt x="636" y="1056"/>
                  </a:lnTo>
                  <a:lnTo>
                    <a:pt x="588" y="1056"/>
                  </a:lnTo>
                  <a:lnTo>
                    <a:pt x="516" y="1056"/>
                  </a:lnTo>
                  <a:lnTo>
                    <a:pt x="468" y="1056"/>
                  </a:lnTo>
                  <a:lnTo>
                    <a:pt x="432" y="1056"/>
                  </a:lnTo>
                  <a:lnTo>
                    <a:pt x="396" y="1056"/>
                  </a:lnTo>
                  <a:lnTo>
                    <a:pt x="360" y="1056"/>
                  </a:lnTo>
                  <a:lnTo>
                    <a:pt x="324" y="1056"/>
                  </a:lnTo>
                  <a:lnTo>
                    <a:pt x="288" y="1056"/>
                  </a:lnTo>
                  <a:lnTo>
                    <a:pt x="252" y="1056"/>
                  </a:lnTo>
                  <a:lnTo>
                    <a:pt x="216" y="1056"/>
                  </a:lnTo>
                  <a:lnTo>
                    <a:pt x="180" y="1068"/>
                  </a:lnTo>
                  <a:lnTo>
                    <a:pt x="144" y="1092"/>
                  </a:lnTo>
                  <a:lnTo>
                    <a:pt x="108" y="1140"/>
                  </a:lnTo>
                  <a:lnTo>
                    <a:pt x="96" y="1176"/>
                  </a:lnTo>
                  <a:lnTo>
                    <a:pt x="84" y="1248"/>
                  </a:lnTo>
                  <a:lnTo>
                    <a:pt x="72" y="1296"/>
                  </a:lnTo>
                  <a:lnTo>
                    <a:pt x="72" y="1344"/>
                  </a:lnTo>
                  <a:lnTo>
                    <a:pt x="72" y="1392"/>
                  </a:lnTo>
                  <a:lnTo>
                    <a:pt x="96" y="1440"/>
                  </a:lnTo>
                  <a:lnTo>
                    <a:pt x="144" y="1464"/>
                  </a:lnTo>
                  <a:lnTo>
                    <a:pt x="180" y="1500"/>
                  </a:lnTo>
                  <a:lnTo>
                    <a:pt x="216" y="1536"/>
                  </a:lnTo>
                  <a:lnTo>
                    <a:pt x="252" y="1584"/>
                  </a:lnTo>
                  <a:lnTo>
                    <a:pt x="276" y="1632"/>
                  </a:lnTo>
                  <a:lnTo>
                    <a:pt x="276" y="1680"/>
                  </a:lnTo>
                  <a:lnTo>
                    <a:pt x="288" y="1728"/>
                  </a:lnTo>
                  <a:lnTo>
                    <a:pt x="300" y="1776"/>
                  </a:lnTo>
                  <a:lnTo>
                    <a:pt x="324" y="1812"/>
                  </a:lnTo>
                  <a:lnTo>
                    <a:pt x="396" y="1824"/>
                  </a:lnTo>
                  <a:lnTo>
                    <a:pt x="468" y="1848"/>
                  </a:lnTo>
                  <a:lnTo>
                    <a:pt x="564" y="1848"/>
                  </a:lnTo>
                  <a:lnTo>
                    <a:pt x="636" y="1860"/>
                  </a:lnTo>
                  <a:lnTo>
                    <a:pt x="672" y="1860"/>
                  </a:lnTo>
                  <a:lnTo>
                    <a:pt x="720" y="1824"/>
                  </a:lnTo>
                  <a:lnTo>
                    <a:pt x="744" y="1752"/>
                  </a:lnTo>
                  <a:lnTo>
                    <a:pt x="780" y="1704"/>
                  </a:lnTo>
                  <a:lnTo>
                    <a:pt x="816" y="1680"/>
                  </a:lnTo>
                  <a:lnTo>
                    <a:pt x="900" y="1668"/>
                  </a:lnTo>
                  <a:lnTo>
                    <a:pt x="972" y="1680"/>
                  </a:lnTo>
                  <a:lnTo>
                    <a:pt x="1068" y="1692"/>
                  </a:lnTo>
                  <a:lnTo>
                    <a:pt x="1116" y="1740"/>
                  </a:lnTo>
                  <a:lnTo>
                    <a:pt x="1140" y="1788"/>
                  </a:lnTo>
                  <a:lnTo>
                    <a:pt x="1152" y="1824"/>
                  </a:lnTo>
                  <a:lnTo>
                    <a:pt x="1188" y="1872"/>
                  </a:lnTo>
                  <a:lnTo>
                    <a:pt x="1236" y="1884"/>
                  </a:lnTo>
                  <a:lnTo>
                    <a:pt x="1308" y="1884"/>
                  </a:lnTo>
                  <a:lnTo>
                    <a:pt x="1380" y="1884"/>
                  </a:lnTo>
                  <a:lnTo>
                    <a:pt x="1476" y="1884"/>
                  </a:lnTo>
                  <a:lnTo>
                    <a:pt x="1524" y="1896"/>
                  </a:lnTo>
                  <a:lnTo>
                    <a:pt x="1596" y="1884"/>
                  </a:lnTo>
                  <a:lnTo>
                    <a:pt x="1692" y="1860"/>
                  </a:lnTo>
                  <a:lnTo>
                    <a:pt x="1788" y="1848"/>
                  </a:lnTo>
                  <a:lnTo>
                    <a:pt x="1908" y="1848"/>
                  </a:lnTo>
                  <a:lnTo>
                    <a:pt x="2028" y="1872"/>
                  </a:lnTo>
                  <a:lnTo>
                    <a:pt x="2148" y="1884"/>
                  </a:lnTo>
                  <a:lnTo>
                    <a:pt x="2268" y="1908"/>
                  </a:lnTo>
                  <a:lnTo>
                    <a:pt x="2364" y="1920"/>
                  </a:lnTo>
                  <a:lnTo>
                    <a:pt x="2436" y="1932"/>
                  </a:lnTo>
                  <a:lnTo>
                    <a:pt x="2508" y="1956"/>
                  </a:lnTo>
                  <a:lnTo>
                    <a:pt x="2544" y="1968"/>
                  </a:lnTo>
                  <a:lnTo>
                    <a:pt x="2592" y="1980"/>
                  </a:lnTo>
                  <a:lnTo>
                    <a:pt x="2640" y="1956"/>
                  </a:lnTo>
                  <a:lnTo>
                    <a:pt x="2688" y="1932"/>
                  </a:lnTo>
                  <a:lnTo>
                    <a:pt x="2736" y="1884"/>
                  </a:lnTo>
                  <a:lnTo>
                    <a:pt x="2748" y="1812"/>
                  </a:lnTo>
                  <a:lnTo>
                    <a:pt x="2772" y="1716"/>
                  </a:lnTo>
                  <a:lnTo>
                    <a:pt x="2784" y="1644"/>
                  </a:lnTo>
                  <a:lnTo>
                    <a:pt x="2784" y="1572"/>
                  </a:lnTo>
                  <a:lnTo>
                    <a:pt x="2796" y="1500"/>
                  </a:lnTo>
                  <a:lnTo>
                    <a:pt x="2796" y="1404"/>
                  </a:lnTo>
                  <a:lnTo>
                    <a:pt x="2784" y="1308"/>
                  </a:lnTo>
                  <a:lnTo>
                    <a:pt x="2760" y="1260"/>
                  </a:lnTo>
                  <a:lnTo>
                    <a:pt x="2748" y="1188"/>
                  </a:lnTo>
                  <a:lnTo>
                    <a:pt x="2724" y="1116"/>
                  </a:lnTo>
                  <a:lnTo>
                    <a:pt x="2712" y="1044"/>
                  </a:lnTo>
                  <a:lnTo>
                    <a:pt x="2700" y="948"/>
                  </a:lnTo>
                  <a:lnTo>
                    <a:pt x="2688" y="876"/>
                  </a:lnTo>
                  <a:lnTo>
                    <a:pt x="2676" y="780"/>
                  </a:lnTo>
                  <a:lnTo>
                    <a:pt x="2676" y="708"/>
                  </a:lnTo>
                  <a:lnTo>
                    <a:pt x="2676" y="636"/>
                  </a:lnTo>
                  <a:lnTo>
                    <a:pt x="2676" y="564"/>
                  </a:lnTo>
                  <a:lnTo>
                    <a:pt x="2676" y="492"/>
                  </a:lnTo>
                  <a:lnTo>
                    <a:pt x="2688" y="396"/>
                  </a:lnTo>
                  <a:lnTo>
                    <a:pt x="2700" y="348"/>
                  </a:lnTo>
                  <a:lnTo>
                    <a:pt x="2712" y="252"/>
                  </a:lnTo>
                  <a:lnTo>
                    <a:pt x="2712" y="204"/>
                  </a:lnTo>
                  <a:lnTo>
                    <a:pt x="2688" y="168"/>
                  </a:lnTo>
                  <a:lnTo>
                    <a:pt x="2652" y="144"/>
                  </a:lnTo>
                  <a:lnTo>
                    <a:pt x="2616" y="132"/>
                  </a:lnTo>
                  <a:lnTo>
                    <a:pt x="2580" y="132"/>
                  </a:lnTo>
                  <a:lnTo>
                    <a:pt x="2508" y="132"/>
                  </a:lnTo>
                  <a:lnTo>
                    <a:pt x="2436" y="120"/>
                  </a:lnTo>
                  <a:lnTo>
                    <a:pt x="2364" y="120"/>
                  </a:lnTo>
                  <a:lnTo>
                    <a:pt x="2244" y="120"/>
                  </a:lnTo>
                  <a:lnTo>
                    <a:pt x="2148" y="120"/>
                  </a:lnTo>
                  <a:lnTo>
                    <a:pt x="2076" y="120"/>
                  </a:lnTo>
                  <a:lnTo>
                    <a:pt x="2004" y="108"/>
                  </a:lnTo>
                  <a:lnTo>
                    <a:pt x="1932" y="108"/>
                  </a:lnTo>
                  <a:lnTo>
                    <a:pt x="1836" y="108"/>
                  </a:lnTo>
                  <a:lnTo>
                    <a:pt x="1764" y="108"/>
                  </a:lnTo>
                  <a:lnTo>
                    <a:pt x="1692" y="108"/>
                  </a:lnTo>
                  <a:lnTo>
                    <a:pt x="1596" y="108"/>
                  </a:lnTo>
                  <a:lnTo>
                    <a:pt x="1500" y="96"/>
                  </a:lnTo>
                  <a:lnTo>
                    <a:pt x="1404" y="84"/>
                  </a:lnTo>
                  <a:lnTo>
                    <a:pt x="1308" y="72"/>
                  </a:lnTo>
                  <a:lnTo>
                    <a:pt x="1236" y="60"/>
                  </a:lnTo>
                  <a:lnTo>
                    <a:pt x="1164" y="60"/>
                  </a:lnTo>
                  <a:lnTo>
                    <a:pt x="1092" y="48"/>
                  </a:lnTo>
                  <a:lnTo>
                    <a:pt x="996" y="48"/>
                  </a:lnTo>
                  <a:lnTo>
                    <a:pt x="960" y="48"/>
                  </a:lnTo>
                  <a:lnTo>
                    <a:pt x="924" y="48"/>
                  </a:lnTo>
                  <a:lnTo>
                    <a:pt x="888" y="60"/>
                  </a:lnTo>
                  <a:lnTo>
                    <a:pt x="840" y="60"/>
                  </a:lnTo>
                  <a:lnTo>
                    <a:pt x="792" y="60"/>
                  </a:lnTo>
                  <a:lnTo>
                    <a:pt x="756" y="36"/>
                  </a:lnTo>
                  <a:lnTo>
                    <a:pt x="708" y="24"/>
                  </a:lnTo>
                  <a:lnTo>
                    <a:pt x="624" y="12"/>
                  </a:lnTo>
                  <a:lnTo>
                    <a:pt x="552" y="12"/>
                  </a:lnTo>
                  <a:lnTo>
                    <a:pt x="480" y="12"/>
                  </a:lnTo>
                  <a:lnTo>
                    <a:pt x="432" y="0"/>
                  </a:lnTo>
                  <a:lnTo>
                    <a:pt x="396" y="0"/>
                  </a:lnTo>
                  <a:lnTo>
                    <a:pt x="360" y="12"/>
                  </a:lnTo>
                  <a:lnTo>
                    <a:pt x="324" y="12"/>
                  </a:lnTo>
                  <a:lnTo>
                    <a:pt x="288" y="24"/>
                  </a:lnTo>
                  <a:lnTo>
                    <a:pt x="252" y="24"/>
                  </a:lnTo>
                  <a:lnTo>
                    <a:pt x="216" y="36"/>
                  </a:lnTo>
                  <a:lnTo>
                    <a:pt x="180" y="60"/>
                  </a:lnTo>
                  <a:lnTo>
                    <a:pt x="144" y="84"/>
                  </a:lnTo>
                  <a:lnTo>
                    <a:pt x="108" y="120"/>
                  </a:lnTo>
                  <a:lnTo>
                    <a:pt x="72" y="168"/>
                  </a:lnTo>
                  <a:lnTo>
                    <a:pt x="36" y="204"/>
                  </a:lnTo>
                  <a:lnTo>
                    <a:pt x="12" y="240"/>
                  </a:lnTo>
                  <a:lnTo>
                    <a:pt x="0" y="276"/>
                  </a:lnTo>
                  <a:lnTo>
                    <a:pt x="0" y="312"/>
                  </a:lnTo>
                  <a:lnTo>
                    <a:pt x="0" y="348"/>
                  </a:lnTo>
                  <a:lnTo>
                    <a:pt x="0" y="384"/>
                  </a:lnTo>
                  <a:lnTo>
                    <a:pt x="36" y="396"/>
                  </a:lnTo>
                  <a:lnTo>
                    <a:pt x="72" y="408"/>
                  </a:lnTo>
                  <a:lnTo>
                    <a:pt x="108" y="420"/>
                  </a:lnTo>
                  <a:lnTo>
                    <a:pt x="144" y="432"/>
                  </a:lnTo>
                  <a:lnTo>
                    <a:pt x="180" y="420"/>
                  </a:lnTo>
                  <a:lnTo>
                    <a:pt x="192" y="396"/>
                  </a:lnTo>
                </a:path>
              </a:pathLst>
            </a:custGeom>
            <a:solidFill>
              <a:schemeClr val="accent1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25" name="Rectangle 5"/>
            <p:cNvSpPr>
              <a:spLocks noChangeArrowheads="1"/>
            </p:cNvSpPr>
            <p:nvPr/>
          </p:nvSpPr>
          <p:spPr bwMode="auto">
            <a:xfrm>
              <a:off x="3063" y="2691"/>
              <a:ext cx="1018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3200"/>
                <a:t>Enzyme</a:t>
              </a:r>
            </a:p>
          </p:txBody>
        </p:sp>
      </p:grp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1447800" y="3886200"/>
            <a:ext cx="18288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dirty="0"/>
              <a:t>Substrate</a:t>
            </a:r>
          </a:p>
        </p:txBody>
      </p:sp>
      <p:sp>
        <p:nvSpPr>
          <p:cNvPr id="26640" name="AutoShape 16"/>
          <p:cNvSpPr>
            <a:spLocks noChangeArrowheads="1"/>
          </p:cNvSpPr>
          <p:nvPr/>
        </p:nvSpPr>
        <p:spPr bwMode="auto">
          <a:xfrm>
            <a:off x="3581400" y="3810000"/>
            <a:ext cx="1676400" cy="838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dirty="0"/>
              <a:t>Joins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  <p:bldP spid="26638" grpId="0" animBg="1" autoUpdateAnimBg="0"/>
      <p:bldP spid="26640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2718"/>
            <a:ext cx="7696200" cy="1400530"/>
          </a:xfrm>
        </p:spPr>
        <p:txBody>
          <a:bodyPr lIns="90488" tIns="44450" rIns="90488" bIns="44450"/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What Affects Enzyme Activity?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622844" y="1827848"/>
            <a:ext cx="7772400" cy="4114800"/>
          </a:xfrm>
        </p:spPr>
        <p:txBody>
          <a:bodyPr lIns="90488" tIns="44450" rIns="90488" bIns="44450">
            <a:normAutofit/>
          </a:bodyPr>
          <a:lstStyle/>
          <a:p>
            <a:pPr eaLnBrk="1" hangingPunct="1">
              <a:defRPr/>
            </a:pPr>
            <a:r>
              <a:rPr lang="en-US" sz="3600" dirty="0" smtClean="0">
                <a:latin typeface="Comic Sans MS" pitchFamily="66" charset="0"/>
              </a:rPr>
              <a:t>Three factors:</a:t>
            </a:r>
          </a:p>
          <a:p>
            <a:pPr eaLnBrk="1" hangingPunct="1">
              <a:buFontTx/>
              <a:buNone/>
              <a:defRPr/>
            </a:pPr>
            <a:r>
              <a:rPr lang="en-US" sz="3600" dirty="0" smtClean="0">
                <a:latin typeface="Comic Sans MS" pitchFamily="66" charset="0"/>
              </a:rPr>
              <a:t>	1.	Temperature</a:t>
            </a:r>
          </a:p>
          <a:p>
            <a:pPr eaLnBrk="1" hangingPunct="1">
              <a:buFontTx/>
              <a:buNone/>
              <a:defRPr/>
            </a:pPr>
            <a:r>
              <a:rPr lang="en-US" sz="3600" dirty="0" smtClean="0">
                <a:latin typeface="Comic Sans MS" pitchFamily="66" charset="0"/>
              </a:rPr>
              <a:t>	2.	pH</a:t>
            </a:r>
          </a:p>
          <a:p>
            <a:pPr eaLnBrk="1" hangingPunct="1">
              <a:buFontTx/>
              <a:buNone/>
              <a:defRPr/>
            </a:pPr>
            <a:r>
              <a:rPr lang="en-US" sz="3600" dirty="0" smtClean="0">
                <a:latin typeface="Comic Sans MS" pitchFamily="66" charset="0"/>
              </a:rPr>
              <a:t>	3.	Enzyme inhibitors</a:t>
            </a:r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20D21ADB-A4D4-45CD-9B1F-5DA1AA6244E8}" type="slidenum">
              <a:rPr lang="en-US" altLang="en-US" sz="1400">
                <a:solidFill>
                  <a:schemeClr val="bg1"/>
                </a:solidFill>
                <a:latin typeface="Franklin Gothic Heavy" panose="020B0903020102020204" pitchFamily="34" charset="0"/>
              </a:rPr>
              <a:pPr eaLnBrk="1" hangingPunct="1"/>
              <a:t>11</a:t>
            </a:fld>
            <a:endParaRPr lang="en-US" altLang="en-US" sz="140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build="p" autoUpdateAnimBg="0"/>
      <p:bldP spid="7680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1. Temperature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472010" y="1752600"/>
            <a:ext cx="8305800" cy="5029200"/>
          </a:xfrm>
        </p:spPr>
        <p:txBody>
          <a:bodyPr lIns="90488" tIns="44450" rIns="90488" bIns="44450">
            <a:normAutofit/>
          </a:bodyPr>
          <a:lstStyle/>
          <a:p>
            <a:pPr marL="466725">
              <a:buFont typeface="Arial" panose="020B0604020202020204" pitchFamily="34" charset="0"/>
              <a:buChar char="•"/>
              <a:tabLst>
                <a:tab pos="857250" algn="l"/>
                <a:tab pos="1257300" algn="l"/>
              </a:tabLst>
              <a:defRPr/>
            </a:pP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smtClean="0">
                <a:latin typeface="Comic Sans MS" pitchFamily="66" charset="0"/>
              </a:rPr>
              <a:t>Extreme</a:t>
            </a:r>
            <a:r>
              <a:rPr lang="en-US" sz="3200" dirty="0" smtClean="0">
                <a:solidFill>
                  <a:srgbClr val="CC9900"/>
                </a:solidFill>
                <a:latin typeface="Comic Sans MS" pitchFamily="66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t</a:t>
            </a:r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emperatures</a:t>
            </a:r>
            <a:r>
              <a:rPr lang="en-US" sz="3200" dirty="0" smtClean="0">
                <a:latin typeface="Comic Sans MS" pitchFamily="66" charset="0"/>
              </a:rPr>
              <a:t> are the most dangerous</a:t>
            </a:r>
          </a:p>
          <a:p>
            <a:pPr marL="466725">
              <a:buFont typeface="Arial" panose="020B0604020202020204" pitchFamily="34" charset="0"/>
              <a:buChar char="•"/>
              <a:tabLst>
                <a:tab pos="857250" algn="l"/>
                <a:tab pos="1257300" algn="l"/>
              </a:tabLst>
              <a:defRPr/>
            </a:pPr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high temperatures </a:t>
            </a:r>
            <a:r>
              <a:rPr lang="en-US" sz="3200" dirty="0" smtClean="0">
                <a:latin typeface="Comic Sans MS" pitchFamily="66" charset="0"/>
              </a:rPr>
              <a:t>may denature the enzyme.</a:t>
            </a:r>
          </a:p>
          <a:p>
            <a:pPr marL="466725">
              <a:buFont typeface="Arial" panose="020B0604020202020204" pitchFamily="34" charset="0"/>
              <a:buChar char="•"/>
              <a:tabLst>
                <a:tab pos="857250" algn="l"/>
                <a:tab pos="1257300" algn="l"/>
              </a:tabLst>
              <a:defRPr/>
            </a:pPr>
            <a:r>
              <a:rPr lang="en-US" sz="3200" dirty="0" smtClean="0">
                <a:latin typeface="Comic Sans MS" pitchFamily="66" charset="0"/>
              </a:rPr>
              <a:t>When an enzyme is </a:t>
            </a:r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denatured</a:t>
            </a:r>
            <a:r>
              <a:rPr lang="en-US" sz="3200" dirty="0" smtClean="0">
                <a:latin typeface="Comic Sans MS" pitchFamily="66" charset="0"/>
              </a:rPr>
              <a:t>, its active site is </a:t>
            </a:r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changed </a:t>
            </a:r>
          </a:p>
          <a:p>
            <a:pPr marL="381000" indent="-381000" eaLnBrk="1" hangingPunct="1">
              <a:buFontTx/>
              <a:buNone/>
              <a:tabLst>
                <a:tab pos="857250" algn="l"/>
                <a:tab pos="1257300" algn="l"/>
              </a:tabLst>
              <a:defRPr/>
            </a:pPr>
            <a:endParaRPr lang="en-US" sz="3200" dirty="0" smtClean="0">
              <a:latin typeface="Comic Sans MS" pitchFamily="66" charset="0"/>
            </a:endParaRPr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D18BE415-B221-4A4D-95B8-060A4229731A}" type="slidenum">
              <a:rPr lang="en-US" altLang="en-US" sz="1400">
                <a:solidFill>
                  <a:schemeClr val="bg1"/>
                </a:solidFill>
                <a:latin typeface="Franklin Gothic Heavy" panose="020B0903020102020204" pitchFamily="34" charset="0"/>
              </a:rPr>
              <a:pPr eaLnBrk="1" hangingPunct="1"/>
              <a:t>12</a:t>
            </a:fld>
            <a:endParaRPr lang="en-US" altLang="en-US" sz="140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build="p" autoUpdateAnimBg="0"/>
      <p:bldP spid="7885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Denatured Enzyme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F4396-E9D9-4ACE-AB09-261F8A3F1AED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2439" y="1600200"/>
            <a:ext cx="5229551" cy="490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4371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. pH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296710" y="1643946"/>
            <a:ext cx="4351489" cy="3994854"/>
          </a:xfrm>
        </p:spPr>
        <p:txBody>
          <a:bodyPr lIns="90488" tIns="44450" rIns="90488" bIns="44450">
            <a:noAutofit/>
          </a:bodyPr>
          <a:lstStyle/>
          <a:p>
            <a:pPr>
              <a:buFont typeface="Arial" panose="020B0604020202020204" pitchFamily="34" charset="0"/>
              <a:buChar char="•"/>
              <a:tabLst>
                <a:tab pos="857250" algn="l"/>
                <a:tab pos="1257300" algn="l"/>
              </a:tabLst>
              <a:defRPr/>
            </a:pPr>
            <a:r>
              <a:rPr lang="en-US" sz="3200" dirty="0">
                <a:latin typeface="Comic Sans MS" panose="030F0702030302020204" pitchFamily="66" charset="0"/>
              </a:rPr>
              <a:t>Changes in </a:t>
            </a:r>
            <a:r>
              <a:rPr lang="en-US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pH </a:t>
            </a:r>
            <a:r>
              <a:rPr lang="en-US" sz="3200" dirty="0">
                <a:latin typeface="Comic Sans MS" panose="030F0702030302020204" pitchFamily="66" charset="0"/>
              </a:rPr>
              <a:t>also </a:t>
            </a:r>
            <a:r>
              <a:rPr lang="en-US" sz="3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change</a:t>
            </a:r>
            <a:r>
              <a:rPr lang="en-US" sz="3200" dirty="0" smtClean="0">
                <a:latin typeface="Comic Sans MS" panose="030F0702030302020204" pitchFamily="66" charset="0"/>
              </a:rPr>
              <a:t> </a:t>
            </a:r>
            <a:r>
              <a:rPr lang="en-US" sz="3200" dirty="0">
                <a:latin typeface="Comic Sans MS" panose="030F0702030302020204" pitchFamily="66" charset="0"/>
              </a:rPr>
              <a:t>the shape of an enzyme's </a:t>
            </a:r>
            <a:r>
              <a:rPr lang="en-US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active</a:t>
            </a:r>
            <a:r>
              <a:rPr lang="en-US" sz="3200" dirty="0">
                <a:latin typeface="Comic Sans MS" panose="030F0702030302020204" pitchFamily="66" charset="0"/>
              </a:rPr>
              <a:t> site. </a:t>
            </a:r>
            <a:endParaRPr lang="en-US" sz="3200" dirty="0" smtClean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  <a:tabLst>
                <a:tab pos="857250" algn="l"/>
                <a:tab pos="1257300" algn="l"/>
              </a:tabLst>
              <a:defRPr/>
            </a:pPr>
            <a:r>
              <a:rPr lang="en-US" sz="3200" dirty="0" smtClean="0">
                <a:latin typeface="Comic Sans MS" panose="030F0702030302020204" pitchFamily="66" charset="0"/>
              </a:rPr>
              <a:t>Each</a:t>
            </a:r>
            <a:r>
              <a:rPr lang="en-US" sz="3200" dirty="0">
                <a:latin typeface="Comic Sans MS" panose="030F0702030302020204" pitchFamily="66" charset="0"/>
              </a:rPr>
              <a:t> enzyme work bests at a specific pH value</a:t>
            </a:r>
            <a:endParaRPr lang="en-US" sz="4400" dirty="0" smtClean="0">
              <a:latin typeface="Comic Sans MS" pitchFamily="66" charset="0"/>
            </a:endParaRPr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D18BE415-B221-4A4D-95B8-060A4229731A}" type="slidenum">
              <a:rPr lang="en-US" altLang="en-US" sz="1400">
                <a:solidFill>
                  <a:schemeClr val="bg1"/>
                </a:solidFill>
                <a:latin typeface="Franklin Gothic Heavy" panose="020B0903020102020204" pitchFamily="34" charset="0"/>
              </a:rPr>
              <a:pPr eaLnBrk="1" hangingPunct="1"/>
              <a:t>14</a:t>
            </a:fld>
            <a:endParaRPr lang="en-US" altLang="en-US" sz="140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51202" name="Picture 2" descr="Denatured Enzyme Comic - Science with The Amoeba Sis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1840548"/>
            <a:ext cx="4449762" cy="387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136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build="p" autoUpdateAnimBg="0"/>
      <p:bldP spid="7885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685800"/>
          </a:xfrm>
        </p:spPr>
        <p:txBody>
          <a:bodyPr lIns="90488" tIns="44450" rIns="90488" bIns="44450">
            <a:normAutofit fontScale="90000"/>
          </a:bodyPr>
          <a:lstStyle/>
          <a:p>
            <a:pPr algn="ctr" eaLnBrk="1" hangingPunct="1">
              <a:defRPr/>
            </a:pPr>
            <a:r>
              <a:rPr lang="en-US" sz="4400" dirty="0" smtClean="0">
                <a:latin typeface="Comic Sans MS" pitchFamily="66" charset="0"/>
              </a:rPr>
              <a:t>3. Enzyme Inhibitors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382000" cy="2286000"/>
          </a:xfrm>
        </p:spPr>
        <p:txBody>
          <a:bodyPr lIns="90488" tIns="44450" rIns="90488" bIns="44450"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n-US" sz="3600" dirty="0" smtClean="0">
                <a:latin typeface="Comic Sans MS" pitchFamily="66" charset="0"/>
              </a:rPr>
              <a:t>Enzyme inhibitors: Are</a:t>
            </a:r>
            <a:r>
              <a:rPr lang="en-US" sz="3600" dirty="0" smtClean="0">
                <a:solidFill>
                  <a:srgbClr val="CC9900"/>
                </a:solidFill>
                <a:latin typeface="Comic Sans MS" pitchFamily="66" charset="0"/>
              </a:rPr>
              <a:t> </a:t>
            </a:r>
            <a:r>
              <a:rPr lang="en-US" sz="3600" dirty="0" smtClean="0">
                <a:latin typeface="Comic Sans MS" pitchFamily="66" charset="0"/>
              </a:rPr>
              <a:t>chemicals</a:t>
            </a:r>
            <a:r>
              <a:rPr lang="en-US" sz="3600" dirty="0" smtClean="0">
                <a:solidFill>
                  <a:srgbClr val="CC9900"/>
                </a:solidFill>
                <a:latin typeface="Comic Sans MS" pitchFamily="66" charset="0"/>
              </a:rPr>
              <a:t> </a:t>
            </a:r>
            <a:r>
              <a:rPr lang="en-US" sz="3600" dirty="0" smtClean="0">
                <a:latin typeface="Comic Sans MS" pitchFamily="66" charset="0"/>
              </a:rPr>
              <a:t>that </a:t>
            </a:r>
            <a:r>
              <a:rPr lang="en-US" sz="3600" dirty="0" smtClean="0">
                <a:solidFill>
                  <a:srgbClr val="FFFF00"/>
                </a:solidFill>
                <a:latin typeface="Comic Sans MS" pitchFamily="66" charset="0"/>
              </a:rPr>
              <a:t>resemble</a:t>
            </a:r>
            <a:r>
              <a:rPr lang="en-US" sz="3600" dirty="0" smtClean="0">
                <a:latin typeface="Comic Sans MS" pitchFamily="66" charset="0"/>
              </a:rPr>
              <a:t> an enzyme’s normal substrate and </a:t>
            </a:r>
            <a:r>
              <a:rPr lang="en-US" sz="3600" dirty="0" smtClean="0">
                <a:solidFill>
                  <a:srgbClr val="FFFF00"/>
                </a:solidFill>
                <a:latin typeface="Comic Sans MS" pitchFamily="66" charset="0"/>
              </a:rPr>
              <a:t>compete</a:t>
            </a:r>
            <a:r>
              <a:rPr lang="en-US" sz="3600" dirty="0" smtClean="0">
                <a:latin typeface="Comic Sans MS" pitchFamily="66" charset="0"/>
              </a:rPr>
              <a:t> with it for the active site.</a:t>
            </a:r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11740954-AC38-4706-8339-B6FC9F20194C}" type="slidenum">
              <a:rPr lang="en-US" altLang="en-US" sz="1400">
                <a:solidFill>
                  <a:schemeClr val="bg1"/>
                </a:solidFill>
                <a:latin typeface="Franklin Gothic Heavy" panose="020B0903020102020204" pitchFamily="34" charset="0"/>
              </a:rPr>
              <a:pPr eaLnBrk="1" hangingPunct="1"/>
              <a:t>15</a:t>
            </a:fld>
            <a:endParaRPr lang="en-US" altLang="en-US" sz="140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867400" y="4038600"/>
            <a:ext cx="2706688" cy="2230438"/>
            <a:chOff x="3216" y="2700"/>
            <a:chExt cx="1705" cy="1213"/>
          </a:xfrm>
        </p:grpSpPr>
        <p:sp>
          <p:nvSpPr>
            <p:cNvPr id="16395" name="Freeform 7"/>
            <p:cNvSpPr>
              <a:spLocks/>
            </p:cNvSpPr>
            <p:nvPr/>
          </p:nvSpPr>
          <p:spPr bwMode="auto">
            <a:xfrm>
              <a:off x="3216" y="2700"/>
              <a:ext cx="1705" cy="1213"/>
            </a:xfrm>
            <a:custGeom>
              <a:avLst/>
              <a:gdLst>
                <a:gd name="T0" fmla="*/ 180 w 1705"/>
                <a:gd name="T1" fmla="*/ 432 h 1213"/>
                <a:gd name="T2" fmla="*/ 264 w 1705"/>
                <a:gd name="T3" fmla="*/ 444 h 1213"/>
                <a:gd name="T4" fmla="*/ 336 w 1705"/>
                <a:gd name="T5" fmla="*/ 444 h 1213"/>
                <a:gd name="T6" fmla="*/ 408 w 1705"/>
                <a:gd name="T7" fmla="*/ 444 h 1213"/>
                <a:gd name="T8" fmla="*/ 480 w 1705"/>
                <a:gd name="T9" fmla="*/ 444 h 1213"/>
                <a:gd name="T10" fmla="*/ 504 w 1705"/>
                <a:gd name="T11" fmla="*/ 516 h 1213"/>
                <a:gd name="T12" fmla="*/ 504 w 1705"/>
                <a:gd name="T13" fmla="*/ 588 h 1213"/>
                <a:gd name="T14" fmla="*/ 480 w 1705"/>
                <a:gd name="T15" fmla="*/ 660 h 1213"/>
                <a:gd name="T16" fmla="*/ 408 w 1705"/>
                <a:gd name="T17" fmla="*/ 672 h 1213"/>
                <a:gd name="T18" fmla="*/ 336 w 1705"/>
                <a:gd name="T19" fmla="*/ 684 h 1213"/>
                <a:gd name="T20" fmla="*/ 264 w 1705"/>
                <a:gd name="T21" fmla="*/ 684 h 1213"/>
                <a:gd name="T22" fmla="*/ 192 w 1705"/>
                <a:gd name="T23" fmla="*/ 696 h 1213"/>
                <a:gd name="T24" fmla="*/ 132 w 1705"/>
                <a:gd name="T25" fmla="*/ 744 h 1213"/>
                <a:gd name="T26" fmla="*/ 108 w 1705"/>
                <a:gd name="T27" fmla="*/ 816 h 1213"/>
                <a:gd name="T28" fmla="*/ 96 w 1705"/>
                <a:gd name="T29" fmla="*/ 888 h 1213"/>
                <a:gd name="T30" fmla="*/ 96 w 1705"/>
                <a:gd name="T31" fmla="*/ 972 h 1213"/>
                <a:gd name="T32" fmla="*/ 132 w 1705"/>
                <a:gd name="T33" fmla="*/ 1056 h 1213"/>
                <a:gd name="T34" fmla="*/ 168 w 1705"/>
                <a:gd name="T35" fmla="*/ 1128 h 1213"/>
                <a:gd name="T36" fmla="*/ 240 w 1705"/>
                <a:gd name="T37" fmla="*/ 1176 h 1213"/>
                <a:gd name="T38" fmla="*/ 312 w 1705"/>
                <a:gd name="T39" fmla="*/ 1212 h 1213"/>
                <a:gd name="T40" fmla="*/ 408 w 1705"/>
                <a:gd name="T41" fmla="*/ 1212 h 1213"/>
                <a:gd name="T42" fmla="*/ 528 w 1705"/>
                <a:gd name="T43" fmla="*/ 1212 h 1213"/>
                <a:gd name="T44" fmla="*/ 672 w 1705"/>
                <a:gd name="T45" fmla="*/ 1212 h 1213"/>
                <a:gd name="T46" fmla="*/ 756 w 1705"/>
                <a:gd name="T47" fmla="*/ 1212 h 1213"/>
                <a:gd name="T48" fmla="*/ 840 w 1705"/>
                <a:gd name="T49" fmla="*/ 1200 h 1213"/>
                <a:gd name="T50" fmla="*/ 1008 w 1705"/>
                <a:gd name="T51" fmla="*/ 1188 h 1213"/>
                <a:gd name="T52" fmla="*/ 1080 w 1705"/>
                <a:gd name="T53" fmla="*/ 1188 h 1213"/>
                <a:gd name="T54" fmla="*/ 1176 w 1705"/>
                <a:gd name="T55" fmla="*/ 1176 h 1213"/>
                <a:gd name="T56" fmla="*/ 1260 w 1705"/>
                <a:gd name="T57" fmla="*/ 1164 h 1213"/>
                <a:gd name="T58" fmla="*/ 1332 w 1705"/>
                <a:gd name="T59" fmla="*/ 1152 h 1213"/>
                <a:gd name="T60" fmla="*/ 1404 w 1705"/>
                <a:gd name="T61" fmla="*/ 1140 h 1213"/>
                <a:gd name="T62" fmla="*/ 1536 w 1705"/>
                <a:gd name="T63" fmla="*/ 1104 h 1213"/>
                <a:gd name="T64" fmla="*/ 1608 w 1705"/>
                <a:gd name="T65" fmla="*/ 1032 h 1213"/>
                <a:gd name="T66" fmla="*/ 1680 w 1705"/>
                <a:gd name="T67" fmla="*/ 936 h 1213"/>
                <a:gd name="T68" fmla="*/ 1692 w 1705"/>
                <a:gd name="T69" fmla="*/ 852 h 1213"/>
                <a:gd name="T70" fmla="*/ 1704 w 1705"/>
                <a:gd name="T71" fmla="*/ 660 h 1213"/>
                <a:gd name="T72" fmla="*/ 1704 w 1705"/>
                <a:gd name="T73" fmla="*/ 540 h 1213"/>
                <a:gd name="T74" fmla="*/ 1692 w 1705"/>
                <a:gd name="T75" fmla="*/ 456 h 1213"/>
                <a:gd name="T76" fmla="*/ 1680 w 1705"/>
                <a:gd name="T77" fmla="*/ 312 h 1213"/>
                <a:gd name="T78" fmla="*/ 1668 w 1705"/>
                <a:gd name="T79" fmla="*/ 192 h 1213"/>
                <a:gd name="T80" fmla="*/ 1644 w 1705"/>
                <a:gd name="T81" fmla="*/ 120 h 1213"/>
                <a:gd name="T82" fmla="*/ 1596 w 1705"/>
                <a:gd name="T83" fmla="*/ 60 h 1213"/>
                <a:gd name="T84" fmla="*/ 1500 w 1705"/>
                <a:gd name="T85" fmla="*/ 36 h 1213"/>
                <a:gd name="T86" fmla="*/ 1308 w 1705"/>
                <a:gd name="T87" fmla="*/ 12 h 1213"/>
                <a:gd name="T88" fmla="*/ 1164 w 1705"/>
                <a:gd name="T89" fmla="*/ 0 h 1213"/>
                <a:gd name="T90" fmla="*/ 972 w 1705"/>
                <a:gd name="T91" fmla="*/ 0 h 1213"/>
                <a:gd name="T92" fmla="*/ 804 w 1705"/>
                <a:gd name="T93" fmla="*/ 0 h 1213"/>
                <a:gd name="T94" fmla="*/ 660 w 1705"/>
                <a:gd name="T95" fmla="*/ 0 h 1213"/>
                <a:gd name="T96" fmla="*/ 504 w 1705"/>
                <a:gd name="T97" fmla="*/ 0 h 1213"/>
                <a:gd name="T98" fmla="*/ 336 w 1705"/>
                <a:gd name="T99" fmla="*/ 0 h 1213"/>
                <a:gd name="T100" fmla="*/ 192 w 1705"/>
                <a:gd name="T101" fmla="*/ 12 h 1213"/>
                <a:gd name="T102" fmla="*/ 120 w 1705"/>
                <a:gd name="T103" fmla="*/ 36 h 1213"/>
                <a:gd name="T104" fmla="*/ 48 w 1705"/>
                <a:gd name="T105" fmla="*/ 96 h 1213"/>
                <a:gd name="T106" fmla="*/ 12 w 1705"/>
                <a:gd name="T107" fmla="*/ 168 h 1213"/>
                <a:gd name="T108" fmla="*/ 0 w 1705"/>
                <a:gd name="T109" fmla="*/ 240 h 1213"/>
                <a:gd name="T110" fmla="*/ 24 w 1705"/>
                <a:gd name="T111" fmla="*/ 312 h 1213"/>
                <a:gd name="T112" fmla="*/ 84 w 1705"/>
                <a:gd name="T113" fmla="*/ 372 h 1213"/>
                <a:gd name="T114" fmla="*/ 156 w 1705"/>
                <a:gd name="T115" fmla="*/ 420 h 12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05"/>
                <a:gd name="T175" fmla="*/ 0 h 1213"/>
                <a:gd name="T176" fmla="*/ 1705 w 1705"/>
                <a:gd name="T177" fmla="*/ 1213 h 121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05" h="1213">
                  <a:moveTo>
                    <a:pt x="144" y="420"/>
                  </a:moveTo>
                  <a:lnTo>
                    <a:pt x="180" y="432"/>
                  </a:lnTo>
                  <a:lnTo>
                    <a:pt x="228" y="444"/>
                  </a:lnTo>
                  <a:lnTo>
                    <a:pt x="264" y="444"/>
                  </a:lnTo>
                  <a:lnTo>
                    <a:pt x="300" y="444"/>
                  </a:lnTo>
                  <a:lnTo>
                    <a:pt x="336" y="444"/>
                  </a:lnTo>
                  <a:lnTo>
                    <a:pt x="372" y="444"/>
                  </a:lnTo>
                  <a:lnTo>
                    <a:pt x="408" y="444"/>
                  </a:lnTo>
                  <a:lnTo>
                    <a:pt x="444" y="444"/>
                  </a:lnTo>
                  <a:lnTo>
                    <a:pt x="480" y="444"/>
                  </a:lnTo>
                  <a:lnTo>
                    <a:pt x="504" y="480"/>
                  </a:lnTo>
                  <a:lnTo>
                    <a:pt x="504" y="516"/>
                  </a:lnTo>
                  <a:lnTo>
                    <a:pt x="504" y="552"/>
                  </a:lnTo>
                  <a:lnTo>
                    <a:pt x="504" y="588"/>
                  </a:lnTo>
                  <a:lnTo>
                    <a:pt x="480" y="624"/>
                  </a:lnTo>
                  <a:lnTo>
                    <a:pt x="480" y="660"/>
                  </a:lnTo>
                  <a:lnTo>
                    <a:pt x="444" y="672"/>
                  </a:lnTo>
                  <a:lnTo>
                    <a:pt x="408" y="672"/>
                  </a:lnTo>
                  <a:lnTo>
                    <a:pt x="372" y="684"/>
                  </a:lnTo>
                  <a:lnTo>
                    <a:pt x="336" y="684"/>
                  </a:lnTo>
                  <a:lnTo>
                    <a:pt x="300" y="684"/>
                  </a:lnTo>
                  <a:lnTo>
                    <a:pt x="264" y="684"/>
                  </a:lnTo>
                  <a:lnTo>
                    <a:pt x="228" y="696"/>
                  </a:lnTo>
                  <a:lnTo>
                    <a:pt x="192" y="696"/>
                  </a:lnTo>
                  <a:lnTo>
                    <a:pt x="156" y="708"/>
                  </a:lnTo>
                  <a:lnTo>
                    <a:pt x="132" y="744"/>
                  </a:lnTo>
                  <a:lnTo>
                    <a:pt x="120" y="780"/>
                  </a:lnTo>
                  <a:lnTo>
                    <a:pt x="108" y="816"/>
                  </a:lnTo>
                  <a:lnTo>
                    <a:pt x="96" y="852"/>
                  </a:lnTo>
                  <a:lnTo>
                    <a:pt x="96" y="888"/>
                  </a:lnTo>
                  <a:lnTo>
                    <a:pt x="96" y="924"/>
                  </a:lnTo>
                  <a:lnTo>
                    <a:pt x="96" y="972"/>
                  </a:lnTo>
                  <a:lnTo>
                    <a:pt x="120" y="1020"/>
                  </a:lnTo>
                  <a:lnTo>
                    <a:pt x="132" y="1056"/>
                  </a:lnTo>
                  <a:lnTo>
                    <a:pt x="144" y="1092"/>
                  </a:lnTo>
                  <a:lnTo>
                    <a:pt x="168" y="1128"/>
                  </a:lnTo>
                  <a:lnTo>
                    <a:pt x="204" y="1164"/>
                  </a:lnTo>
                  <a:lnTo>
                    <a:pt x="240" y="1176"/>
                  </a:lnTo>
                  <a:lnTo>
                    <a:pt x="276" y="1200"/>
                  </a:lnTo>
                  <a:lnTo>
                    <a:pt x="312" y="1212"/>
                  </a:lnTo>
                  <a:lnTo>
                    <a:pt x="360" y="1212"/>
                  </a:lnTo>
                  <a:lnTo>
                    <a:pt x="408" y="1212"/>
                  </a:lnTo>
                  <a:lnTo>
                    <a:pt x="456" y="1212"/>
                  </a:lnTo>
                  <a:lnTo>
                    <a:pt x="528" y="1212"/>
                  </a:lnTo>
                  <a:lnTo>
                    <a:pt x="600" y="1212"/>
                  </a:lnTo>
                  <a:lnTo>
                    <a:pt x="672" y="1212"/>
                  </a:lnTo>
                  <a:lnTo>
                    <a:pt x="708" y="1212"/>
                  </a:lnTo>
                  <a:lnTo>
                    <a:pt x="756" y="1212"/>
                  </a:lnTo>
                  <a:lnTo>
                    <a:pt x="804" y="1200"/>
                  </a:lnTo>
                  <a:lnTo>
                    <a:pt x="840" y="1200"/>
                  </a:lnTo>
                  <a:lnTo>
                    <a:pt x="936" y="1188"/>
                  </a:lnTo>
                  <a:lnTo>
                    <a:pt x="1008" y="1188"/>
                  </a:lnTo>
                  <a:lnTo>
                    <a:pt x="1044" y="1188"/>
                  </a:lnTo>
                  <a:lnTo>
                    <a:pt x="1080" y="1188"/>
                  </a:lnTo>
                  <a:lnTo>
                    <a:pt x="1128" y="1176"/>
                  </a:lnTo>
                  <a:lnTo>
                    <a:pt x="1176" y="1176"/>
                  </a:lnTo>
                  <a:lnTo>
                    <a:pt x="1212" y="1164"/>
                  </a:lnTo>
                  <a:lnTo>
                    <a:pt x="1260" y="1164"/>
                  </a:lnTo>
                  <a:lnTo>
                    <a:pt x="1296" y="1164"/>
                  </a:lnTo>
                  <a:lnTo>
                    <a:pt x="1332" y="1152"/>
                  </a:lnTo>
                  <a:lnTo>
                    <a:pt x="1368" y="1152"/>
                  </a:lnTo>
                  <a:lnTo>
                    <a:pt x="1404" y="1140"/>
                  </a:lnTo>
                  <a:lnTo>
                    <a:pt x="1440" y="1128"/>
                  </a:lnTo>
                  <a:lnTo>
                    <a:pt x="1536" y="1104"/>
                  </a:lnTo>
                  <a:lnTo>
                    <a:pt x="1572" y="1068"/>
                  </a:lnTo>
                  <a:lnTo>
                    <a:pt x="1608" y="1032"/>
                  </a:lnTo>
                  <a:lnTo>
                    <a:pt x="1644" y="984"/>
                  </a:lnTo>
                  <a:lnTo>
                    <a:pt x="1680" y="936"/>
                  </a:lnTo>
                  <a:lnTo>
                    <a:pt x="1692" y="900"/>
                  </a:lnTo>
                  <a:lnTo>
                    <a:pt x="1692" y="852"/>
                  </a:lnTo>
                  <a:lnTo>
                    <a:pt x="1692" y="756"/>
                  </a:lnTo>
                  <a:lnTo>
                    <a:pt x="1704" y="660"/>
                  </a:lnTo>
                  <a:lnTo>
                    <a:pt x="1704" y="588"/>
                  </a:lnTo>
                  <a:lnTo>
                    <a:pt x="1704" y="540"/>
                  </a:lnTo>
                  <a:lnTo>
                    <a:pt x="1704" y="504"/>
                  </a:lnTo>
                  <a:lnTo>
                    <a:pt x="1692" y="456"/>
                  </a:lnTo>
                  <a:lnTo>
                    <a:pt x="1692" y="360"/>
                  </a:lnTo>
                  <a:lnTo>
                    <a:pt x="1680" y="312"/>
                  </a:lnTo>
                  <a:lnTo>
                    <a:pt x="1680" y="240"/>
                  </a:lnTo>
                  <a:lnTo>
                    <a:pt x="1668" y="192"/>
                  </a:lnTo>
                  <a:lnTo>
                    <a:pt x="1656" y="156"/>
                  </a:lnTo>
                  <a:lnTo>
                    <a:pt x="1644" y="120"/>
                  </a:lnTo>
                  <a:lnTo>
                    <a:pt x="1632" y="72"/>
                  </a:lnTo>
                  <a:lnTo>
                    <a:pt x="1596" y="60"/>
                  </a:lnTo>
                  <a:lnTo>
                    <a:pt x="1548" y="48"/>
                  </a:lnTo>
                  <a:lnTo>
                    <a:pt x="1500" y="36"/>
                  </a:lnTo>
                  <a:lnTo>
                    <a:pt x="1404" y="24"/>
                  </a:lnTo>
                  <a:lnTo>
                    <a:pt x="1308" y="12"/>
                  </a:lnTo>
                  <a:lnTo>
                    <a:pt x="1236" y="12"/>
                  </a:lnTo>
                  <a:lnTo>
                    <a:pt x="1164" y="0"/>
                  </a:lnTo>
                  <a:lnTo>
                    <a:pt x="1068" y="0"/>
                  </a:lnTo>
                  <a:lnTo>
                    <a:pt x="972" y="0"/>
                  </a:lnTo>
                  <a:lnTo>
                    <a:pt x="876" y="0"/>
                  </a:lnTo>
                  <a:lnTo>
                    <a:pt x="804" y="0"/>
                  </a:lnTo>
                  <a:lnTo>
                    <a:pt x="756" y="0"/>
                  </a:lnTo>
                  <a:lnTo>
                    <a:pt x="660" y="0"/>
                  </a:lnTo>
                  <a:lnTo>
                    <a:pt x="576" y="0"/>
                  </a:lnTo>
                  <a:lnTo>
                    <a:pt x="504" y="0"/>
                  </a:lnTo>
                  <a:lnTo>
                    <a:pt x="432" y="0"/>
                  </a:lnTo>
                  <a:lnTo>
                    <a:pt x="336" y="0"/>
                  </a:lnTo>
                  <a:lnTo>
                    <a:pt x="240" y="12"/>
                  </a:lnTo>
                  <a:lnTo>
                    <a:pt x="192" y="12"/>
                  </a:lnTo>
                  <a:lnTo>
                    <a:pt x="156" y="24"/>
                  </a:lnTo>
                  <a:lnTo>
                    <a:pt x="120" y="36"/>
                  </a:lnTo>
                  <a:lnTo>
                    <a:pt x="84" y="72"/>
                  </a:lnTo>
                  <a:lnTo>
                    <a:pt x="48" y="96"/>
                  </a:lnTo>
                  <a:lnTo>
                    <a:pt x="36" y="132"/>
                  </a:lnTo>
                  <a:lnTo>
                    <a:pt x="12" y="168"/>
                  </a:lnTo>
                  <a:lnTo>
                    <a:pt x="0" y="204"/>
                  </a:lnTo>
                  <a:lnTo>
                    <a:pt x="0" y="240"/>
                  </a:lnTo>
                  <a:lnTo>
                    <a:pt x="0" y="276"/>
                  </a:lnTo>
                  <a:lnTo>
                    <a:pt x="24" y="312"/>
                  </a:lnTo>
                  <a:lnTo>
                    <a:pt x="48" y="348"/>
                  </a:lnTo>
                  <a:lnTo>
                    <a:pt x="84" y="372"/>
                  </a:lnTo>
                  <a:lnTo>
                    <a:pt x="120" y="396"/>
                  </a:lnTo>
                  <a:lnTo>
                    <a:pt x="156" y="420"/>
                  </a:lnTo>
                  <a:lnTo>
                    <a:pt x="144" y="420"/>
                  </a:lnTo>
                </a:path>
              </a:pathLst>
            </a:custGeom>
            <a:solidFill>
              <a:schemeClr val="accent1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396" name="Rectangle 8"/>
            <p:cNvSpPr>
              <a:spLocks noChangeArrowheads="1"/>
            </p:cNvSpPr>
            <p:nvPr/>
          </p:nvSpPr>
          <p:spPr bwMode="auto">
            <a:xfrm>
              <a:off x="3927" y="2967"/>
              <a:ext cx="800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1"/>
                <a:t>Enzyme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453357" y="4509069"/>
            <a:ext cx="4978400" cy="1689101"/>
            <a:chOff x="-147" y="3312"/>
            <a:chExt cx="3136" cy="1064"/>
          </a:xfrm>
        </p:grpSpPr>
        <p:sp>
          <p:nvSpPr>
            <p:cNvPr id="16392" name="Freeform 6"/>
            <p:cNvSpPr>
              <a:spLocks/>
            </p:cNvSpPr>
            <p:nvPr/>
          </p:nvSpPr>
          <p:spPr bwMode="auto">
            <a:xfrm>
              <a:off x="2304" y="3312"/>
              <a:ext cx="685" cy="601"/>
            </a:xfrm>
            <a:custGeom>
              <a:avLst/>
              <a:gdLst>
                <a:gd name="T0" fmla="*/ 360 w 685"/>
                <a:gd name="T1" fmla="*/ 192 h 601"/>
                <a:gd name="T2" fmla="*/ 396 w 685"/>
                <a:gd name="T3" fmla="*/ 204 h 601"/>
                <a:gd name="T4" fmla="*/ 432 w 685"/>
                <a:gd name="T5" fmla="*/ 204 h 601"/>
                <a:gd name="T6" fmla="*/ 468 w 685"/>
                <a:gd name="T7" fmla="*/ 216 h 601"/>
                <a:gd name="T8" fmla="*/ 504 w 685"/>
                <a:gd name="T9" fmla="*/ 228 h 601"/>
                <a:gd name="T10" fmla="*/ 540 w 685"/>
                <a:gd name="T11" fmla="*/ 228 h 601"/>
                <a:gd name="T12" fmla="*/ 576 w 685"/>
                <a:gd name="T13" fmla="*/ 228 h 601"/>
                <a:gd name="T14" fmla="*/ 612 w 685"/>
                <a:gd name="T15" fmla="*/ 228 h 601"/>
                <a:gd name="T16" fmla="*/ 648 w 685"/>
                <a:gd name="T17" fmla="*/ 228 h 601"/>
                <a:gd name="T18" fmla="*/ 684 w 685"/>
                <a:gd name="T19" fmla="*/ 228 h 601"/>
                <a:gd name="T20" fmla="*/ 684 w 685"/>
                <a:gd name="T21" fmla="*/ 264 h 601"/>
                <a:gd name="T22" fmla="*/ 684 w 685"/>
                <a:gd name="T23" fmla="*/ 300 h 601"/>
                <a:gd name="T24" fmla="*/ 684 w 685"/>
                <a:gd name="T25" fmla="*/ 336 h 601"/>
                <a:gd name="T26" fmla="*/ 684 w 685"/>
                <a:gd name="T27" fmla="*/ 372 h 601"/>
                <a:gd name="T28" fmla="*/ 684 w 685"/>
                <a:gd name="T29" fmla="*/ 408 h 601"/>
                <a:gd name="T30" fmla="*/ 684 w 685"/>
                <a:gd name="T31" fmla="*/ 444 h 601"/>
                <a:gd name="T32" fmla="*/ 684 w 685"/>
                <a:gd name="T33" fmla="*/ 480 h 601"/>
                <a:gd name="T34" fmla="*/ 648 w 685"/>
                <a:gd name="T35" fmla="*/ 480 h 601"/>
                <a:gd name="T36" fmla="*/ 612 w 685"/>
                <a:gd name="T37" fmla="*/ 480 h 601"/>
                <a:gd name="T38" fmla="*/ 576 w 685"/>
                <a:gd name="T39" fmla="*/ 468 h 601"/>
                <a:gd name="T40" fmla="*/ 540 w 685"/>
                <a:gd name="T41" fmla="*/ 468 h 601"/>
                <a:gd name="T42" fmla="*/ 504 w 685"/>
                <a:gd name="T43" fmla="*/ 468 h 601"/>
                <a:gd name="T44" fmla="*/ 468 w 685"/>
                <a:gd name="T45" fmla="*/ 468 h 601"/>
                <a:gd name="T46" fmla="*/ 432 w 685"/>
                <a:gd name="T47" fmla="*/ 468 h 601"/>
                <a:gd name="T48" fmla="*/ 396 w 685"/>
                <a:gd name="T49" fmla="*/ 468 h 601"/>
                <a:gd name="T50" fmla="*/ 360 w 685"/>
                <a:gd name="T51" fmla="*/ 492 h 601"/>
                <a:gd name="T52" fmla="*/ 324 w 685"/>
                <a:gd name="T53" fmla="*/ 516 h 601"/>
                <a:gd name="T54" fmla="*/ 288 w 685"/>
                <a:gd name="T55" fmla="*/ 540 h 601"/>
                <a:gd name="T56" fmla="*/ 252 w 685"/>
                <a:gd name="T57" fmla="*/ 564 h 601"/>
                <a:gd name="T58" fmla="*/ 216 w 685"/>
                <a:gd name="T59" fmla="*/ 576 h 601"/>
                <a:gd name="T60" fmla="*/ 180 w 685"/>
                <a:gd name="T61" fmla="*/ 588 h 601"/>
                <a:gd name="T62" fmla="*/ 144 w 685"/>
                <a:gd name="T63" fmla="*/ 600 h 601"/>
                <a:gd name="T64" fmla="*/ 108 w 685"/>
                <a:gd name="T65" fmla="*/ 600 h 601"/>
                <a:gd name="T66" fmla="*/ 72 w 685"/>
                <a:gd name="T67" fmla="*/ 600 h 601"/>
                <a:gd name="T68" fmla="*/ 36 w 685"/>
                <a:gd name="T69" fmla="*/ 576 h 601"/>
                <a:gd name="T70" fmla="*/ 24 w 685"/>
                <a:gd name="T71" fmla="*/ 540 h 601"/>
                <a:gd name="T72" fmla="*/ 0 w 685"/>
                <a:gd name="T73" fmla="*/ 504 h 601"/>
                <a:gd name="T74" fmla="*/ 0 w 685"/>
                <a:gd name="T75" fmla="*/ 468 h 601"/>
                <a:gd name="T76" fmla="*/ 0 w 685"/>
                <a:gd name="T77" fmla="*/ 432 h 601"/>
                <a:gd name="T78" fmla="*/ 0 w 685"/>
                <a:gd name="T79" fmla="*/ 396 h 601"/>
                <a:gd name="T80" fmla="*/ 0 w 685"/>
                <a:gd name="T81" fmla="*/ 348 h 601"/>
                <a:gd name="T82" fmla="*/ 0 w 685"/>
                <a:gd name="T83" fmla="*/ 312 h 601"/>
                <a:gd name="T84" fmla="*/ 0 w 685"/>
                <a:gd name="T85" fmla="*/ 264 h 601"/>
                <a:gd name="T86" fmla="*/ 12 w 685"/>
                <a:gd name="T87" fmla="*/ 228 h 601"/>
                <a:gd name="T88" fmla="*/ 24 w 685"/>
                <a:gd name="T89" fmla="*/ 180 h 601"/>
                <a:gd name="T90" fmla="*/ 36 w 685"/>
                <a:gd name="T91" fmla="*/ 84 h 601"/>
                <a:gd name="T92" fmla="*/ 60 w 685"/>
                <a:gd name="T93" fmla="*/ 36 h 601"/>
                <a:gd name="T94" fmla="*/ 84 w 685"/>
                <a:gd name="T95" fmla="*/ 0 h 601"/>
                <a:gd name="T96" fmla="*/ 120 w 685"/>
                <a:gd name="T97" fmla="*/ 0 h 601"/>
                <a:gd name="T98" fmla="*/ 156 w 685"/>
                <a:gd name="T99" fmla="*/ 0 h 601"/>
                <a:gd name="T100" fmla="*/ 192 w 685"/>
                <a:gd name="T101" fmla="*/ 12 h 601"/>
                <a:gd name="T102" fmla="*/ 228 w 685"/>
                <a:gd name="T103" fmla="*/ 36 h 601"/>
                <a:gd name="T104" fmla="*/ 264 w 685"/>
                <a:gd name="T105" fmla="*/ 60 h 601"/>
                <a:gd name="T106" fmla="*/ 300 w 685"/>
                <a:gd name="T107" fmla="*/ 84 h 601"/>
                <a:gd name="T108" fmla="*/ 324 w 685"/>
                <a:gd name="T109" fmla="*/ 120 h 601"/>
                <a:gd name="T110" fmla="*/ 348 w 685"/>
                <a:gd name="T111" fmla="*/ 156 h 601"/>
                <a:gd name="T112" fmla="*/ 360 w 685"/>
                <a:gd name="T113" fmla="*/ 192 h 6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85"/>
                <a:gd name="T172" fmla="*/ 0 h 601"/>
                <a:gd name="T173" fmla="*/ 685 w 685"/>
                <a:gd name="T174" fmla="*/ 601 h 6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85" h="601">
                  <a:moveTo>
                    <a:pt x="360" y="192"/>
                  </a:moveTo>
                  <a:lnTo>
                    <a:pt x="396" y="204"/>
                  </a:lnTo>
                  <a:lnTo>
                    <a:pt x="432" y="204"/>
                  </a:lnTo>
                  <a:lnTo>
                    <a:pt x="468" y="216"/>
                  </a:lnTo>
                  <a:lnTo>
                    <a:pt x="504" y="228"/>
                  </a:lnTo>
                  <a:lnTo>
                    <a:pt x="540" y="228"/>
                  </a:lnTo>
                  <a:lnTo>
                    <a:pt x="576" y="228"/>
                  </a:lnTo>
                  <a:lnTo>
                    <a:pt x="612" y="228"/>
                  </a:lnTo>
                  <a:lnTo>
                    <a:pt x="648" y="228"/>
                  </a:lnTo>
                  <a:lnTo>
                    <a:pt x="684" y="228"/>
                  </a:lnTo>
                  <a:lnTo>
                    <a:pt x="684" y="264"/>
                  </a:lnTo>
                  <a:lnTo>
                    <a:pt x="684" y="300"/>
                  </a:lnTo>
                  <a:lnTo>
                    <a:pt x="684" y="336"/>
                  </a:lnTo>
                  <a:lnTo>
                    <a:pt x="684" y="372"/>
                  </a:lnTo>
                  <a:lnTo>
                    <a:pt x="684" y="408"/>
                  </a:lnTo>
                  <a:lnTo>
                    <a:pt x="684" y="444"/>
                  </a:lnTo>
                  <a:lnTo>
                    <a:pt x="684" y="480"/>
                  </a:lnTo>
                  <a:lnTo>
                    <a:pt x="648" y="480"/>
                  </a:lnTo>
                  <a:lnTo>
                    <a:pt x="612" y="480"/>
                  </a:lnTo>
                  <a:lnTo>
                    <a:pt x="576" y="468"/>
                  </a:lnTo>
                  <a:lnTo>
                    <a:pt x="540" y="468"/>
                  </a:lnTo>
                  <a:lnTo>
                    <a:pt x="504" y="468"/>
                  </a:lnTo>
                  <a:lnTo>
                    <a:pt x="468" y="468"/>
                  </a:lnTo>
                  <a:lnTo>
                    <a:pt x="432" y="468"/>
                  </a:lnTo>
                  <a:lnTo>
                    <a:pt x="396" y="468"/>
                  </a:lnTo>
                  <a:lnTo>
                    <a:pt x="360" y="492"/>
                  </a:lnTo>
                  <a:lnTo>
                    <a:pt x="324" y="516"/>
                  </a:lnTo>
                  <a:lnTo>
                    <a:pt x="288" y="540"/>
                  </a:lnTo>
                  <a:lnTo>
                    <a:pt x="252" y="564"/>
                  </a:lnTo>
                  <a:lnTo>
                    <a:pt x="216" y="576"/>
                  </a:lnTo>
                  <a:lnTo>
                    <a:pt x="180" y="588"/>
                  </a:lnTo>
                  <a:lnTo>
                    <a:pt x="144" y="600"/>
                  </a:lnTo>
                  <a:lnTo>
                    <a:pt x="108" y="600"/>
                  </a:lnTo>
                  <a:lnTo>
                    <a:pt x="72" y="600"/>
                  </a:lnTo>
                  <a:lnTo>
                    <a:pt x="36" y="576"/>
                  </a:lnTo>
                  <a:lnTo>
                    <a:pt x="24" y="540"/>
                  </a:lnTo>
                  <a:lnTo>
                    <a:pt x="0" y="504"/>
                  </a:lnTo>
                  <a:lnTo>
                    <a:pt x="0" y="468"/>
                  </a:lnTo>
                  <a:lnTo>
                    <a:pt x="0" y="432"/>
                  </a:lnTo>
                  <a:lnTo>
                    <a:pt x="0" y="396"/>
                  </a:lnTo>
                  <a:lnTo>
                    <a:pt x="0" y="348"/>
                  </a:lnTo>
                  <a:lnTo>
                    <a:pt x="0" y="312"/>
                  </a:lnTo>
                  <a:lnTo>
                    <a:pt x="0" y="264"/>
                  </a:lnTo>
                  <a:lnTo>
                    <a:pt x="12" y="228"/>
                  </a:lnTo>
                  <a:lnTo>
                    <a:pt x="24" y="180"/>
                  </a:lnTo>
                  <a:lnTo>
                    <a:pt x="36" y="84"/>
                  </a:lnTo>
                  <a:lnTo>
                    <a:pt x="60" y="36"/>
                  </a:lnTo>
                  <a:lnTo>
                    <a:pt x="84" y="0"/>
                  </a:lnTo>
                  <a:lnTo>
                    <a:pt x="120" y="0"/>
                  </a:lnTo>
                  <a:lnTo>
                    <a:pt x="156" y="0"/>
                  </a:lnTo>
                  <a:lnTo>
                    <a:pt x="192" y="12"/>
                  </a:lnTo>
                  <a:lnTo>
                    <a:pt x="228" y="36"/>
                  </a:lnTo>
                  <a:lnTo>
                    <a:pt x="264" y="60"/>
                  </a:lnTo>
                  <a:lnTo>
                    <a:pt x="300" y="84"/>
                  </a:lnTo>
                  <a:lnTo>
                    <a:pt x="324" y="120"/>
                  </a:lnTo>
                  <a:lnTo>
                    <a:pt x="348" y="156"/>
                  </a:lnTo>
                  <a:lnTo>
                    <a:pt x="360" y="192"/>
                  </a:lnTo>
                </a:path>
              </a:pathLst>
            </a:custGeom>
            <a:solidFill>
              <a:schemeClr val="accent2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393" name="Rectangle 9"/>
            <p:cNvSpPr>
              <a:spLocks noChangeArrowheads="1"/>
            </p:cNvSpPr>
            <p:nvPr/>
          </p:nvSpPr>
          <p:spPr bwMode="auto">
            <a:xfrm>
              <a:off x="-147" y="4013"/>
              <a:ext cx="2680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3200" b="1" dirty="0">
                  <a:solidFill>
                    <a:schemeClr val="bg1"/>
                  </a:solidFill>
                </a:rPr>
                <a:t>Competitive inhibitor</a:t>
              </a:r>
            </a:p>
          </p:txBody>
        </p:sp>
        <p:sp>
          <p:nvSpPr>
            <p:cNvPr id="16394" name="Line 11"/>
            <p:cNvSpPr>
              <a:spLocks noChangeShapeType="1"/>
            </p:cNvSpPr>
            <p:nvPr/>
          </p:nvSpPr>
          <p:spPr bwMode="auto">
            <a:xfrm flipV="1">
              <a:off x="1933" y="3835"/>
              <a:ext cx="296" cy="1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1592262" y="3962400"/>
            <a:ext cx="1828800" cy="533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dirty="0"/>
              <a:t>Substrate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  <p:bldP spid="33811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F4396-E9D9-4ACE-AB09-261F8A3F1AED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53250" name="Picture 2" descr="Paramecium Parlor Comics - Science with The Amoeba Sister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6400800" cy="579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602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</a:t>
            </a:r>
            <a:r>
              <a:rPr lang="en-US" sz="4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Are Enzymes?</a:t>
            </a:r>
            <a:endParaRPr lang="en-US" sz="4800" i="1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Comic Sans MS" pitchFamily="66" charset="0"/>
                <a:cs typeface="Arial" charset="0"/>
              </a:rPr>
              <a:t>Most enzymes are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Proteins</a:t>
            </a:r>
            <a:r>
              <a:rPr lang="en-US" sz="32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Comic Sans MS" pitchFamily="66" charset="0"/>
                <a:cs typeface="Arial" charset="0"/>
              </a:rPr>
              <a:t>They act as a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atalyst</a:t>
            </a:r>
            <a:r>
              <a:rPr lang="en-US" sz="3200" dirty="0" smtClean="0">
                <a:latin typeface="Arial" charset="0"/>
                <a:cs typeface="Arial" charset="0"/>
              </a:rPr>
              <a:t> to accelerate (speed up) a reaction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Enzymes are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not permanently</a:t>
            </a:r>
            <a:r>
              <a:rPr lang="en-US" sz="32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smtClean="0">
                <a:latin typeface="Arial" charset="0"/>
                <a:cs typeface="Arial" charset="0"/>
              </a:rPr>
              <a:t>changed in the process</a:t>
            </a:r>
          </a:p>
        </p:txBody>
      </p:sp>
      <p:pic>
        <p:nvPicPr>
          <p:cNvPr id="44042" name="Picture 10" descr="WPPHOTO2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866391"/>
            <a:ext cx="4495800" cy="4668018"/>
          </a:xfrm>
          <a:noFill/>
        </p:spPr>
      </p:pic>
      <p:sp>
        <p:nvSpPr>
          <p:cNvPr id="409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120B7F0C-666F-4AB2-884F-6E05BD55BAE5}" type="slidenum">
              <a:rPr lang="en-US" altLang="en-US" sz="1400">
                <a:solidFill>
                  <a:schemeClr val="bg1"/>
                </a:solidFill>
                <a:latin typeface="Franklin Gothic Heavy" panose="020B0903020102020204" pitchFamily="34" charset="0"/>
              </a:rPr>
              <a:pPr eaLnBrk="1" hangingPunct="1"/>
              <a:t>2</a:t>
            </a:fld>
            <a:endParaRPr lang="en-US" altLang="en-US" sz="140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9" grpId="0" uiExpand="1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Two functions of enzymes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331" y="1313144"/>
            <a:ext cx="7097100" cy="2573056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36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Dehydrations Synthesis</a:t>
            </a:r>
            <a:endParaRPr lang="en-US" sz="36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To build (synthesis) a polymer you must first remove some water (dehydrate it)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F4396-E9D9-4ACE-AB09-261F8A3F1AED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69331" y="3657600"/>
            <a:ext cx="6870759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000"/>
              </a:spcBef>
              <a:buClr>
                <a:srgbClr val="ACD433"/>
              </a:buClr>
              <a:buSzPct val="80000"/>
            </a:pPr>
            <a:r>
              <a:rPr lang="en-US" sz="3600" dirty="0" smtClean="0">
                <a:solidFill>
                  <a:srgbClr val="FFFF00"/>
                </a:solidFill>
                <a:latin typeface="Comic Sans MS" panose="030F0702030302020204" pitchFamily="66" charset="0"/>
                <a:ea typeface="+mj-ea"/>
                <a:cs typeface="+mj-cs"/>
              </a:rPr>
              <a:t>2. </a:t>
            </a:r>
            <a:r>
              <a:rPr lang="en-US" sz="3600" dirty="0" smtClean="0">
                <a:solidFill>
                  <a:srgbClr val="FFFF00"/>
                </a:solidFill>
                <a:latin typeface="Comic Sans MS" panose="030F0702030302020204" pitchFamily="66" charset="0"/>
                <a:ea typeface="+mj-ea"/>
                <a:cs typeface="+mj-cs"/>
              </a:rPr>
              <a:t>Hydrolysis</a:t>
            </a:r>
            <a:endParaRPr lang="en-US" sz="3600" dirty="0">
              <a:solidFill>
                <a:srgbClr val="FFFF00"/>
              </a:solidFill>
              <a:latin typeface="Comic Sans MS" panose="030F0702030302020204" pitchFamily="66" charset="0"/>
              <a:ea typeface="+mj-ea"/>
              <a:cs typeface="+mj-cs"/>
            </a:endParaRPr>
          </a:p>
          <a:p>
            <a:pPr marL="914400" lvl="0" indent="-342900">
              <a:spcBef>
                <a:spcPts val="1000"/>
              </a:spcBef>
              <a:buClr>
                <a:srgbClr val="ACD433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latin typeface="Comic Sans MS" panose="030F0702030302020204" pitchFamily="66" charset="0"/>
                <a:ea typeface="+mj-ea"/>
                <a:cs typeface="+mj-cs"/>
              </a:rPr>
              <a:t>To break </a:t>
            </a:r>
            <a:r>
              <a:rPr lang="en-US" sz="3200" dirty="0" smtClean="0">
                <a:solidFill>
                  <a:prstClr val="white"/>
                </a:solidFill>
                <a:latin typeface="Comic Sans MS" panose="030F0702030302020204" pitchFamily="66" charset="0"/>
                <a:ea typeface="+mj-ea"/>
                <a:cs typeface="+mj-cs"/>
              </a:rPr>
              <a:t>(lysis) a </a:t>
            </a:r>
            <a:r>
              <a:rPr lang="en-US" sz="3200" dirty="0">
                <a:solidFill>
                  <a:prstClr val="white"/>
                </a:solidFill>
                <a:latin typeface="Comic Sans MS" panose="030F0702030302020204" pitchFamily="66" charset="0"/>
                <a:ea typeface="+mj-ea"/>
                <a:cs typeface="+mj-cs"/>
              </a:rPr>
              <a:t>polymer you must add water </a:t>
            </a:r>
            <a:r>
              <a:rPr lang="en-US" sz="3200" dirty="0" smtClean="0">
                <a:solidFill>
                  <a:prstClr val="white"/>
                </a:solidFill>
                <a:latin typeface="Comic Sans MS" panose="030F0702030302020204" pitchFamily="66" charset="0"/>
                <a:ea typeface="+mj-ea"/>
                <a:cs typeface="+mj-cs"/>
              </a:rPr>
              <a:t>(Hydro)</a:t>
            </a:r>
            <a:endParaRPr lang="en-US" sz="3200" dirty="0">
              <a:solidFill>
                <a:prstClr val="white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309685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Dehydration Synthesis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sz="3200" dirty="0" smtClean="0">
                <a:latin typeface="Comic Sans MS" panose="030F0702030302020204" pitchFamily="66" charset="0"/>
              </a:rPr>
              <a:t>(Building polymers) 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1853248"/>
            <a:ext cx="7281721" cy="2325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Dehydration Synthesis: Removal of </a:t>
            </a:r>
            <a:r>
              <a:rPr lang="en-US" sz="3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water</a:t>
            </a:r>
            <a:r>
              <a:rPr lang="en-US" sz="3200" dirty="0" smtClean="0">
                <a:latin typeface="Comic Sans MS" panose="030F0702030302020204" pitchFamily="66" charset="0"/>
              </a:rPr>
              <a:t> to </a:t>
            </a:r>
            <a:r>
              <a:rPr lang="en-US" sz="3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make</a:t>
            </a:r>
            <a:r>
              <a:rPr lang="en-US" sz="3200" dirty="0" smtClean="0">
                <a:latin typeface="Comic Sans MS" panose="030F0702030302020204" pitchFamily="66" charset="0"/>
              </a:rPr>
              <a:t> a bond </a:t>
            </a:r>
          </a:p>
          <a:p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F4396-E9D9-4ACE-AB09-261F8A3F1AED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56322" name="Picture 2" descr="Metabolism &amp; Enzymes ppt downlo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8" b="41456"/>
          <a:stretch/>
        </p:blipFill>
        <p:spPr bwMode="auto">
          <a:xfrm>
            <a:off x="1371600" y="2990836"/>
            <a:ext cx="6015566" cy="1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48006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This is how you make muscles in your body. Muscles are made by combining two amino acids together to make protein. Proteins make up your muscles. 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0269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Hydrolysis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sz="3200" dirty="0" smtClean="0">
                <a:latin typeface="Comic Sans MS" panose="030F0702030302020204" pitchFamily="66" charset="0"/>
              </a:rPr>
              <a:t>(Breaking Polymers) 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1853248"/>
            <a:ext cx="7281721" cy="2325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Hydrolysis: Addition of </a:t>
            </a:r>
            <a:r>
              <a:rPr lang="en-US" sz="3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water</a:t>
            </a:r>
            <a:r>
              <a:rPr lang="en-US" sz="3200" dirty="0" smtClean="0">
                <a:latin typeface="Comic Sans MS" panose="030F0702030302020204" pitchFamily="66" charset="0"/>
              </a:rPr>
              <a:t> to </a:t>
            </a:r>
            <a:r>
              <a:rPr lang="en-US" sz="3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break</a:t>
            </a:r>
            <a:r>
              <a:rPr lang="en-US" sz="3200" dirty="0" smtClean="0">
                <a:latin typeface="Comic Sans MS" panose="030F0702030302020204" pitchFamily="66" charset="0"/>
              </a:rPr>
              <a:t> a bond </a:t>
            </a:r>
          </a:p>
          <a:p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F4396-E9D9-4ACE-AB09-261F8A3F1AED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56322" name="Picture 2" descr="Metabolism &amp; Enzymes ppt downloa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36" b="1618"/>
          <a:stretch/>
        </p:blipFill>
        <p:spPr bwMode="auto">
          <a:xfrm>
            <a:off x="1371600" y="2990836"/>
            <a:ext cx="6015566" cy="1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4237" y="4968433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This is how you digest your food. </a:t>
            </a:r>
            <a:r>
              <a:rPr lang="en-US" sz="2400" dirty="0" smtClean="0">
                <a:latin typeface="Comic Sans MS" panose="030F0702030302020204" pitchFamily="66" charset="0"/>
              </a:rPr>
              <a:t>The polymers are broken down into their monomer groups. Think </a:t>
            </a:r>
            <a:r>
              <a:rPr lang="en-US" sz="2400" dirty="0" smtClean="0">
                <a:latin typeface="Comic Sans MS" panose="030F0702030302020204" pitchFamily="66" charset="0"/>
              </a:rPr>
              <a:t>of the cracker.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3004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Enzymes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73216" y="1076123"/>
            <a:ext cx="44958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Comic Sans MS" pitchFamily="66" charset="0"/>
              </a:rPr>
              <a:t>Enzymes are specific  for what they will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catalyze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Comic Sans MS" pitchFamily="66" charset="0"/>
              </a:rPr>
              <a:t>They are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Reusable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Comic Sans MS" pitchFamily="66" charset="0"/>
              </a:rPr>
              <a:t>All enzyme names end </a:t>
            </a:r>
            <a:r>
              <a:rPr lang="en-US" sz="3200" dirty="0" smtClean="0">
                <a:latin typeface="Comic Sans MS" pitchFamily="66" charset="0"/>
              </a:rPr>
              <a:t>in –</a:t>
            </a:r>
            <a:r>
              <a:rPr lang="en-US" sz="32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ase</a:t>
            </a:r>
            <a:endParaRPr lang="en-US" sz="3200" i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i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  <a:r>
              <a:rPr lang="en-US" sz="32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</a:t>
            </a:r>
            <a:r>
              <a:rPr lang="en-US" sz="32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Sucrase</a:t>
            </a:r>
            <a:endParaRPr lang="en-US" sz="32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-Lactase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-Maltase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600" dirty="0" smtClean="0">
              <a:solidFill>
                <a:srgbClr val="CC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51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2AE90730-2654-45EE-8C05-5BD51D30FF74}" type="slidenum">
              <a:rPr lang="en-US" altLang="en-US" sz="1400">
                <a:solidFill>
                  <a:schemeClr val="bg1"/>
                </a:solidFill>
                <a:latin typeface="Franklin Gothic Heavy" panose="020B0903020102020204" pitchFamily="34" charset="0"/>
              </a:rPr>
              <a:pPr eaLnBrk="1" hangingPunct="1"/>
              <a:t>6</a:t>
            </a:fld>
            <a:endParaRPr lang="en-US" altLang="en-US" sz="140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2" name="Online Image Placeholder 1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7" name="Picture 9" descr="indfit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282700"/>
            <a:ext cx="4191000" cy="38354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0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800" dirty="0" smtClean="0">
                <a:solidFill>
                  <a:schemeClr val="tx1"/>
                </a:solidFill>
                <a:latin typeface="Comic Sans MS" pitchFamily="66" charset="0"/>
              </a:rPr>
              <a:t>How do enzymes work?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4495800" cy="4114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Enzymes work by 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weakening</a:t>
            </a:r>
            <a:r>
              <a:rPr lang="en-US" sz="40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bonds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which 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lowers</a:t>
            </a:r>
            <a:r>
              <a:rPr lang="en-US" sz="40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activation energy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0AE73EF9-7996-4840-83D6-9F9E57A34E8C}" type="slidenum">
              <a:rPr lang="en-US" altLang="en-US" sz="1400">
                <a:solidFill>
                  <a:schemeClr val="bg1"/>
                </a:solidFill>
                <a:latin typeface="Franklin Gothic Heavy" panose="020B0903020102020204" pitchFamily="34" charset="0"/>
              </a:rPr>
              <a:pPr eaLnBrk="1" hangingPunct="1"/>
              <a:t>7</a:t>
            </a:fld>
            <a:endParaRPr lang="en-US" altLang="en-US" sz="140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7" name="Picture 5" descr="6.1 Activation Energy - Kerem's Chemistry Notes I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1359159"/>
            <a:ext cx="4300811" cy="356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84710" y="452718"/>
            <a:ext cx="7744890" cy="140053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5400" dirty="0" smtClean="0">
                <a:solidFill>
                  <a:schemeClr val="bg1"/>
                </a:solidFill>
                <a:latin typeface="Comic Sans MS" pitchFamily="66" charset="0"/>
              </a:rPr>
              <a:t>Enzymes</a:t>
            </a:r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2DB31282-DE4A-47A6-A6CF-75F793C6AA0A}" type="slidenum">
              <a:rPr lang="en-US" altLang="en-US" sz="1400">
                <a:solidFill>
                  <a:schemeClr val="bg1"/>
                </a:solidFill>
                <a:latin typeface="Franklin Gothic Heavy" panose="020B0903020102020204" pitchFamily="34" charset="0"/>
              </a:rPr>
              <a:pPr eaLnBrk="1" hangingPunct="1"/>
              <a:t>8</a:t>
            </a:fld>
            <a:endParaRPr lang="en-US" altLang="en-US" sz="140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19113" y="2590800"/>
            <a:ext cx="7839075" cy="3716338"/>
            <a:chOff x="327" y="1632"/>
            <a:chExt cx="4938" cy="2341"/>
          </a:xfrm>
        </p:grpSpPr>
        <p:sp>
          <p:nvSpPr>
            <p:cNvPr id="7182" name="Line 5"/>
            <p:cNvSpPr>
              <a:spLocks noChangeShapeType="1"/>
            </p:cNvSpPr>
            <p:nvPr/>
          </p:nvSpPr>
          <p:spPr bwMode="auto">
            <a:xfrm>
              <a:off x="1296" y="1632"/>
              <a:ext cx="0" cy="192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Line 6"/>
            <p:cNvSpPr>
              <a:spLocks noChangeShapeType="1"/>
            </p:cNvSpPr>
            <p:nvPr/>
          </p:nvSpPr>
          <p:spPr bwMode="auto">
            <a:xfrm>
              <a:off x="1296" y="3552"/>
              <a:ext cx="32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Rectangle 7"/>
            <p:cNvSpPr>
              <a:spLocks noChangeArrowheads="1"/>
            </p:cNvSpPr>
            <p:nvPr/>
          </p:nvSpPr>
          <p:spPr bwMode="auto">
            <a:xfrm>
              <a:off x="327" y="2103"/>
              <a:ext cx="765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1"/>
                <a:t>Free</a:t>
              </a:r>
            </a:p>
            <a:p>
              <a:r>
                <a:rPr lang="en-US" altLang="en-US" sz="2400" b="1"/>
                <a:t>Energy</a:t>
              </a:r>
            </a:p>
          </p:txBody>
        </p:sp>
        <p:sp>
          <p:nvSpPr>
            <p:cNvPr id="7185" name="Rectangle 8"/>
            <p:cNvSpPr>
              <a:spLocks noChangeArrowheads="1"/>
            </p:cNvSpPr>
            <p:nvPr/>
          </p:nvSpPr>
          <p:spPr bwMode="auto">
            <a:xfrm>
              <a:off x="1479" y="3687"/>
              <a:ext cx="2322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1"/>
                <a:t>Progress of the reaction</a:t>
              </a:r>
            </a:p>
          </p:txBody>
        </p:sp>
        <p:sp>
          <p:nvSpPr>
            <p:cNvPr id="7186" name="Line 9"/>
            <p:cNvSpPr>
              <a:spLocks noChangeShapeType="1"/>
            </p:cNvSpPr>
            <p:nvPr/>
          </p:nvSpPr>
          <p:spPr bwMode="auto">
            <a:xfrm>
              <a:off x="3808" y="3840"/>
              <a:ext cx="352" cy="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Line 10"/>
            <p:cNvSpPr>
              <a:spLocks noChangeShapeType="1"/>
            </p:cNvSpPr>
            <p:nvPr/>
          </p:nvSpPr>
          <p:spPr bwMode="auto">
            <a:xfrm>
              <a:off x="1312" y="2544"/>
              <a:ext cx="313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Line 11"/>
            <p:cNvSpPr>
              <a:spLocks noChangeShapeType="1"/>
            </p:cNvSpPr>
            <p:nvPr/>
          </p:nvSpPr>
          <p:spPr bwMode="auto">
            <a:xfrm>
              <a:off x="1312" y="2064"/>
              <a:ext cx="313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9" name="Rectangle 12"/>
            <p:cNvSpPr>
              <a:spLocks noChangeArrowheads="1"/>
            </p:cNvSpPr>
            <p:nvPr/>
          </p:nvSpPr>
          <p:spPr bwMode="auto">
            <a:xfrm>
              <a:off x="1287" y="2578"/>
              <a:ext cx="80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1"/>
                <a:t>Reactants</a:t>
              </a:r>
            </a:p>
          </p:txBody>
        </p:sp>
        <p:sp>
          <p:nvSpPr>
            <p:cNvPr id="7190" name="Rectangle 13"/>
            <p:cNvSpPr>
              <a:spLocks noChangeArrowheads="1"/>
            </p:cNvSpPr>
            <p:nvPr/>
          </p:nvSpPr>
          <p:spPr bwMode="auto">
            <a:xfrm>
              <a:off x="3399" y="3298"/>
              <a:ext cx="738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1"/>
                <a:t>Products</a:t>
              </a:r>
            </a:p>
          </p:txBody>
        </p:sp>
        <p:sp>
          <p:nvSpPr>
            <p:cNvPr id="40974" name="Rectangle 14"/>
            <p:cNvSpPr>
              <a:spLocks noChangeArrowheads="1"/>
            </p:cNvSpPr>
            <p:nvPr/>
          </p:nvSpPr>
          <p:spPr bwMode="auto">
            <a:xfrm>
              <a:off x="3447" y="2194"/>
              <a:ext cx="18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sz="1800" b="1">
                  <a:solidFill>
                    <a:srgbClr val="DC008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Free energy of activation</a:t>
              </a:r>
              <a:endParaRPr lang="en-US" sz="1800" b="1"/>
            </a:p>
          </p:txBody>
        </p:sp>
        <p:sp>
          <p:nvSpPr>
            <p:cNvPr id="7192" name="AutoShape 15"/>
            <p:cNvSpPr>
              <a:spLocks/>
            </p:cNvSpPr>
            <p:nvPr/>
          </p:nvSpPr>
          <p:spPr bwMode="auto">
            <a:xfrm>
              <a:off x="3216" y="2064"/>
              <a:ext cx="144" cy="480"/>
            </a:xfrm>
            <a:prstGeom prst="rightBrace">
              <a:avLst>
                <a:gd name="adj1" fmla="val 27778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495800" y="1676400"/>
            <a:ext cx="3911600" cy="1092200"/>
            <a:chOff x="2848" y="1072"/>
            <a:chExt cx="2464" cy="688"/>
          </a:xfrm>
        </p:grpSpPr>
        <p:sp>
          <p:nvSpPr>
            <p:cNvPr id="7176" name="Rectangle 17"/>
            <p:cNvSpPr>
              <a:spLocks noChangeArrowheads="1"/>
            </p:cNvSpPr>
            <p:nvPr/>
          </p:nvSpPr>
          <p:spPr bwMode="auto">
            <a:xfrm>
              <a:off x="3446" y="1142"/>
              <a:ext cx="16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77" name="Rectangle 18"/>
            <p:cNvSpPr>
              <a:spLocks noChangeArrowheads="1"/>
            </p:cNvSpPr>
            <p:nvPr/>
          </p:nvSpPr>
          <p:spPr bwMode="auto">
            <a:xfrm>
              <a:off x="2848" y="1072"/>
              <a:ext cx="2464" cy="6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78" name="Line 19"/>
            <p:cNvSpPr>
              <a:spLocks noChangeShapeType="1"/>
            </p:cNvSpPr>
            <p:nvPr/>
          </p:nvSpPr>
          <p:spPr bwMode="auto">
            <a:xfrm>
              <a:off x="2992" y="1248"/>
              <a:ext cx="304" cy="0"/>
            </a:xfrm>
            <a:prstGeom prst="line">
              <a:avLst/>
            </a:prstGeom>
            <a:noFill/>
            <a:ln w="508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9" name="Rectangle 20"/>
            <p:cNvSpPr>
              <a:spLocks noChangeArrowheads="1"/>
            </p:cNvSpPr>
            <p:nvPr/>
          </p:nvSpPr>
          <p:spPr bwMode="auto">
            <a:xfrm>
              <a:off x="3351" y="1095"/>
              <a:ext cx="1629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1"/>
                <a:t>Without Enzyme</a:t>
              </a:r>
            </a:p>
          </p:txBody>
        </p:sp>
        <p:sp>
          <p:nvSpPr>
            <p:cNvPr id="7180" name="Line 21"/>
            <p:cNvSpPr>
              <a:spLocks noChangeShapeType="1"/>
            </p:cNvSpPr>
            <p:nvPr/>
          </p:nvSpPr>
          <p:spPr bwMode="auto">
            <a:xfrm>
              <a:off x="2992" y="1536"/>
              <a:ext cx="304" cy="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1" name="Rectangle 22"/>
            <p:cNvSpPr>
              <a:spLocks noChangeArrowheads="1"/>
            </p:cNvSpPr>
            <p:nvPr/>
          </p:nvSpPr>
          <p:spPr bwMode="auto">
            <a:xfrm>
              <a:off x="3351" y="1383"/>
              <a:ext cx="1338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1"/>
                <a:t>With Enzyme</a:t>
              </a:r>
            </a:p>
          </p:txBody>
        </p:sp>
      </p:grpSp>
      <p:sp>
        <p:nvSpPr>
          <p:cNvPr id="40984" name="Freeform 24"/>
          <p:cNvSpPr>
            <a:spLocks/>
          </p:cNvSpPr>
          <p:nvPr/>
        </p:nvSpPr>
        <p:spPr bwMode="auto">
          <a:xfrm>
            <a:off x="2057400" y="2362200"/>
            <a:ext cx="3429000" cy="3276600"/>
          </a:xfrm>
          <a:custGeom>
            <a:avLst/>
            <a:gdLst>
              <a:gd name="T0" fmla="*/ 0 w 2112"/>
              <a:gd name="T1" fmla="*/ 1168 h 2128"/>
              <a:gd name="T2" fmla="*/ 720 w 2112"/>
              <a:gd name="T3" fmla="*/ 160 h 2128"/>
              <a:gd name="T4" fmla="*/ 2112 w 2112"/>
              <a:gd name="T5" fmla="*/ 2128 h 2128"/>
              <a:gd name="T6" fmla="*/ 0 60000 65536"/>
              <a:gd name="T7" fmla="*/ 0 60000 65536"/>
              <a:gd name="T8" fmla="*/ 0 60000 65536"/>
              <a:gd name="T9" fmla="*/ 0 w 2112"/>
              <a:gd name="T10" fmla="*/ 0 h 2128"/>
              <a:gd name="T11" fmla="*/ 2112 w 2112"/>
              <a:gd name="T12" fmla="*/ 2128 h 21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2" h="2128">
                <a:moveTo>
                  <a:pt x="0" y="1168"/>
                </a:moveTo>
                <a:cubicBezTo>
                  <a:pt x="184" y="584"/>
                  <a:pt x="368" y="0"/>
                  <a:pt x="720" y="160"/>
                </a:cubicBezTo>
                <a:cubicBezTo>
                  <a:pt x="1072" y="320"/>
                  <a:pt x="1880" y="1800"/>
                  <a:pt x="2112" y="2128"/>
                </a:cubicBezTo>
              </a:path>
            </a:pathLst>
          </a:cu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87" name="Freeform 27"/>
          <p:cNvSpPr>
            <a:spLocks/>
          </p:cNvSpPr>
          <p:nvPr/>
        </p:nvSpPr>
        <p:spPr bwMode="auto">
          <a:xfrm>
            <a:off x="2057400" y="3124200"/>
            <a:ext cx="3429000" cy="2514600"/>
          </a:xfrm>
          <a:custGeom>
            <a:avLst/>
            <a:gdLst>
              <a:gd name="T0" fmla="*/ 0 w 2160"/>
              <a:gd name="T1" fmla="*/ 648 h 1656"/>
              <a:gd name="T2" fmla="*/ 768 w 2160"/>
              <a:gd name="T3" fmla="*/ 168 h 1656"/>
              <a:gd name="T4" fmla="*/ 2160 w 2160"/>
              <a:gd name="T5" fmla="*/ 1656 h 1656"/>
              <a:gd name="T6" fmla="*/ 0 60000 65536"/>
              <a:gd name="T7" fmla="*/ 0 60000 65536"/>
              <a:gd name="T8" fmla="*/ 0 60000 65536"/>
              <a:gd name="T9" fmla="*/ 0 w 2160"/>
              <a:gd name="T10" fmla="*/ 0 h 1656"/>
              <a:gd name="T11" fmla="*/ 2160 w 2160"/>
              <a:gd name="T12" fmla="*/ 1656 h 16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1656">
                <a:moveTo>
                  <a:pt x="0" y="648"/>
                </a:moveTo>
                <a:cubicBezTo>
                  <a:pt x="204" y="324"/>
                  <a:pt x="408" y="0"/>
                  <a:pt x="768" y="168"/>
                </a:cubicBezTo>
                <a:cubicBezTo>
                  <a:pt x="1128" y="336"/>
                  <a:pt x="1644" y="996"/>
                  <a:pt x="2160" y="1656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4" grpId="0" animBg="1"/>
      <p:bldP spid="409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algn="ctr" eaLnBrk="1" hangingPunct="1">
              <a:defRPr/>
            </a:pP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Active Site</a:t>
            </a:r>
            <a:endParaRPr lang="en-US" sz="44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75982" y="1443319"/>
            <a:ext cx="7566808" cy="4195481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dirty="0" smtClean="0">
                <a:latin typeface="Comic Sans MS" pitchFamily="66" charset="0"/>
              </a:rPr>
              <a:t>The active site is a </a:t>
            </a:r>
            <a:r>
              <a:rPr lang="en-US" sz="3600" dirty="0" smtClean="0">
                <a:solidFill>
                  <a:srgbClr val="FFFF00"/>
                </a:solidFill>
                <a:latin typeface="Comic Sans MS" pitchFamily="66" charset="0"/>
              </a:rPr>
              <a:t>restricted region </a:t>
            </a:r>
            <a:r>
              <a:rPr lang="en-US" sz="3600" dirty="0" smtClean="0">
                <a:latin typeface="Comic Sans MS" pitchFamily="66" charset="0"/>
              </a:rPr>
              <a:t>of an enzyme molecule where the substrate binds</a:t>
            </a:r>
          </a:p>
        </p:txBody>
      </p:sp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0C9D05CB-7D42-4679-9C5B-C1279195A878}" type="slidenum">
              <a:rPr lang="en-US" altLang="en-US" sz="1400">
                <a:solidFill>
                  <a:schemeClr val="bg1"/>
                </a:solidFill>
                <a:latin typeface="Franklin Gothic Heavy" panose="020B0903020102020204" pitchFamily="34" charset="0"/>
              </a:rPr>
              <a:pPr eaLnBrk="1" hangingPunct="1"/>
              <a:t>9</a:t>
            </a:fld>
            <a:endParaRPr lang="en-US" altLang="en-US" sz="140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183527" y="3766056"/>
            <a:ext cx="4440238" cy="3144838"/>
            <a:chOff x="1920" y="2100"/>
            <a:chExt cx="2797" cy="1981"/>
          </a:xfrm>
        </p:grpSpPr>
        <p:sp>
          <p:nvSpPr>
            <p:cNvPr id="10249" name="Freeform 4"/>
            <p:cNvSpPr>
              <a:spLocks/>
            </p:cNvSpPr>
            <p:nvPr/>
          </p:nvSpPr>
          <p:spPr bwMode="auto">
            <a:xfrm>
              <a:off x="1920" y="2100"/>
              <a:ext cx="2797" cy="1981"/>
            </a:xfrm>
            <a:custGeom>
              <a:avLst/>
              <a:gdLst>
                <a:gd name="T0" fmla="*/ 264 w 2797"/>
                <a:gd name="T1" fmla="*/ 408 h 1981"/>
                <a:gd name="T2" fmla="*/ 372 w 2797"/>
                <a:gd name="T3" fmla="*/ 420 h 1981"/>
                <a:gd name="T4" fmla="*/ 492 w 2797"/>
                <a:gd name="T5" fmla="*/ 432 h 1981"/>
                <a:gd name="T6" fmla="*/ 600 w 2797"/>
                <a:gd name="T7" fmla="*/ 432 h 1981"/>
                <a:gd name="T8" fmla="*/ 708 w 2797"/>
                <a:gd name="T9" fmla="*/ 480 h 1981"/>
                <a:gd name="T10" fmla="*/ 720 w 2797"/>
                <a:gd name="T11" fmla="*/ 588 h 1981"/>
                <a:gd name="T12" fmla="*/ 720 w 2797"/>
                <a:gd name="T13" fmla="*/ 708 h 1981"/>
                <a:gd name="T14" fmla="*/ 720 w 2797"/>
                <a:gd name="T15" fmla="*/ 816 h 1981"/>
                <a:gd name="T16" fmla="*/ 720 w 2797"/>
                <a:gd name="T17" fmla="*/ 924 h 1981"/>
                <a:gd name="T18" fmla="*/ 708 w 2797"/>
                <a:gd name="T19" fmla="*/ 1032 h 1981"/>
                <a:gd name="T20" fmla="*/ 588 w 2797"/>
                <a:gd name="T21" fmla="*/ 1056 h 1981"/>
                <a:gd name="T22" fmla="*/ 432 w 2797"/>
                <a:gd name="T23" fmla="*/ 1056 h 1981"/>
                <a:gd name="T24" fmla="*/ 324 w 2797"/>
                <a:gd name="T25" fmla="*/ 1056 h 1981"/>
                <a:gd name="T26" fmla="*/ 216 w 2797"/>
                <a:gd name="T27" fmla="*/ 1056 h 1981"/>
                <a:gd name="T28" fmla="*/ 108 w 2797"/>
                <a:gd name="T29" fmla="*/ 1140 h 1981"/>
                <a:gd name="T30" fmla="*/ 72 w 2797"/>
                <a:gd name="T31" fmla="*/ 1296 h 1981"/>
                <a:gd name="T32" fmla="*/ 96 w 2797"/>
                <a:gd name="T33" fmla="*/ 1440 h 1981"/>
                <a:gd name="T34" fmla="*/ 216 w 2797"/>
                <a:gd name="T35" fmla="*/ 1536 h 1981"/>
                <a:gd name="T36" fmla="*/ 276 w 2797"/>
                <a:gd name="T37" fmla="*/ 1680 h 1981"/>
                <a:gd name="T38" fmla="*/ 324 w 2797"/>
                <a:gd name="T39" fmla="*/ 1812 h 1981"/>
                <a:gd name="T40" fmla="*/ 564 w 2797"/>
                <a:gd name="T41" fmla="*/ 1848 h 1981"/>
                <a:gd name="T42" fmla="*/ 720 w 2797"/>
                <a:gd name="T43" fmla="*/ 1824 h 1981"/>
                <a:gd name="T44" fmla="*/ 816 w 2797"/>
                <a:gd name="T45" fmla="*/ 1680 h 1981"/>
                <a:gd name="T46" fmla="*/ 1068 w 2797"/>
                <a:gd name="T47" fmla="*/ 1692 h 1981"/>
                <a:gd name="T48" fmla="*/ 1152 w 2797"/>
                <a:gd name="T49" fmla="*/ 1824 h 1981"/>
                <a:gd name="T50" fmla="*/ 1308 w 2797"/>
                <a:gd name="T51" fmla="*/ 1884 h 1981"/>
                <a:gd name="T52" fmla="*/ 1524 w 2797"/>
                <a:gd name="T53" fmla="*/ 1896 h 1981"/>
                <a:gd name="T54" fmla="*/ 1788 w 2797"/>
                <a:gd name="T55" fmla="*/ 1848 h 1981"/>
                <a:gd name="T56" fmla="*/ 2148 w 2797"/>
                <a:gd name="T57" fmla="*/ 1884 h 1981"/>
                <a:gd name="T58" fmla="*/ 2436 w 2797"/>
                <a:gd name="T59" fmla="*/ 1932 h 1981"/>
                <a:gd name="T60" fmla="*/ 2592 w 2797"/>
                <a:gd name="T61" fmla="*/ 1980 h 1981"/>
                <a:gd name="T62" fmla="*/ 2736 w 2797"/>
                <a:gd name="T63" fmla="*/ 1884 h 1981"/>
                <a:gd name="T64" fmla="*/ 2784 w 2797"/>
                <a:gd name="T65" fmla="*/ 1644 h 1981"/>
                <a:gd name="T66" fmla="*/ 2796 w 2797"/>
                <a:gd name="T67" fmla="*/ 1404 h 1981"/>
                <a:gd name="T68" fmla="*/ 2748 w 2797"/>
                <a:gd name="T69" fmla="*/ 1188 h 1981"/>
                <a:gd name="T70" fmla="*/ 2700 w 2797"/>
                <a:gd name="T71" fmla="*/ 948 h 1981"/>
                <a:gd name="T72" fmla="*/ 2676 w 2797"/>
                <a:gd name="T73" fmla="*/ 708 h 1981"/>
                <a:gd name="T74" fmla="*/ 2676 w 2797"/>
                <a:gd name="T75" fmla="*/ 492 h 1981"/>
                <a:gd name="T76" fmla="*/ 2712 w 2797"/>
                <a:gd name="T77" fmla="*/ 252 h 1981"/>
                <a:gd name="T78" fmla="*/ 2652 w 2797"/>
                <a:gd name="T79" fmla="*/ 144 h 1981"/>
                <a:gd name="T80" fmla="*/ 2508 w 2797"/>
                <a:gd name="T81" fmla="*/ 132 h 1981"/>
                <a:gd name="T82" fmla="*/ 2244 w 2797"/>
                <a:gd name="T83" fmla="*/ 120 h 1981"/>
                <a:gd name="T84" fmla="*/ 2004 w 2797"/>
                <a:gd name="T85" fmla="*/ 108 h 1981"/>
                <a:gd name="T86" fmla="*/ 1764 w 2797"/>
                <a:gd name="T87" fmla="*/ 108 h 1981"/>
                <a:gd name="T88" fmla="*/ 1500 w 2797"/>
                <a:gd name="T89" fmla="*/ 96 h 1981"/>
                <a:gd name="T90" fmla="*/ 1236 w 2797"/>
                <a:gd name="T91" fmla="*/ 60 h 1981"/>
                <a:gd name="T92" fmla="*/ 996 w 2797"/>
                <a:gd name="T93" fmla="*/ 48 h 1981"/>
                <a:gd name="T94" fmla="*/ 888 w 2797"/>
                <a:gd name="T95" fmla="*/ 60 h 1981"/>
                <a:gd name="T96" fmla="*/ 756 w 2797"/>
                <a:gd name="T97" fmla="*/ 36 h 1981"/>
                <a:gd name="T98" fmla="*/ 552 w 2797"/>
                <a:gd name="T99" fmla="*/ 12 h 1981"/>
                <a:gd name="T100" fmla="*/ 396 w 2797"/>
                <a:gd name="T101" fmla="*/ 0 h 1981"/>
                <a:gd name="T102" fmla="*/ 288 w 2797"/>
                <a:gd name="T103" fmla="*/ 24 h 1981"/>
                <a:gd name="T104" fmla="*/ 180 w 2797"/>
                <a:gd name="T105" fmla="*/ 60 h 1981"/>
                <a:gd name="T106" fmla="*/ 72 w 2797"/>
                <a:gd name="T107" fmla="*/ 168 h 1981"/>
                <a:gd name="T108" fmla="*/ 0 w 2797"/>
                <a:gd name="T109" fmla="*/ 276 h 1981"/>
                <a:gd name="T110" fmla="*/ 0 w 2797"/>
                <a:gd name="T111" fmla="*/ 384 h 1981"/>
                <a:gd name="T112" fmla="*/ 108 w 2797"/>
                <a:gd name="T113" fmla="*/ 420 h 1981"/>
                <a:gd name="T114" fmla="*/ 192 w 2797"/>
                <a:gd name="T115" fmla="*/ 396 h 19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797"/>
                <a:gd name="T175" fmla="*/ 0 h 1981"/>
                <a:gd name="T176" fmla="*/ 2797 w 2797"/>
                <a:gd name="T177" fmla="*/ 1981 h 19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797" h="1981">
                  <a:moveTo>
                    <a:pt x="192" y="396"/>
                  </a:moveTo>
                  <a:lnTo>
                    <a:pt x="228" y="396"/>
                  </a:lnTo>
                  <a:lnTo>
                    <a:pt x="264" y="408"/>
                  </a:lnTo>
                  <a:lnTo>
                    <a:pt x="300" y="408"/>
                  </a:lnTo>
                  <a:lnTo>
                    <a:pt x="336" y="408"/>
                  </a:lnTo>
                  <a:lnTo>
                    <a:pt x="372" y="420"/>
                  </a:lnTo>
                  <a:lnTo>
                    <a:pt x="408" y="420"/>
                  </a:lnTo>
                  <a:lnTo>
                    <a:pt x="444" y="432"/>
                  </a:lnTo>
                  <a:lnTo>
                    <a:pt x="492" y="432"/>
                  </a:lnTo>
                  <a:lnTo>
                    <a:pt x="528" y="432"/>
                  </a:lnTo>
                  <a:lnTo>
                    <a:pt x="564" y="432"/>
                  </a:lnTo>
                  <a:lnTo>
                    <a:pt x="600" y="432"/>
                  </a:lnTo>
                  <a:lnTo>
                    <a:pt x="648" y="444"/>
                  </a:lnTo>
                  <a:lnTo>
                    <a:pt x="684" y="444"/>
                  </a:lnTo>
                  <a:lnTo>
                    <a:pt x="708" y="480"/>
                  </a:lnTo>
                  <a:lnTo>
                    <a:pt x="720" y="516"/>
                  </a:lnTo>
                  <a:lnTo>
                    <a:pt x="720" y="552"/>
                  </a:lnTo>
                  <a:lnTo>
                    <a:pt x="720" y="588"/>
                  </a:lnTo>
                  <a:lnTo>
                    <a:pt x="720" y="624"/>
                  </a:lnTo>
                  <a:lnTo>
                    <a:pt x="720" y="660"/>
                  </a:lnTo>
                  <a:lnTo>
                    <a:pt x="720" y="708"/>
                  </a:lnTo>
                  <a:lnTo>
                    <a:pt x="720" y="744"/>
                  </a:lnTo>
                  <a:lnTo>
                    <a:pt x="720" y="780"/>
                  </a:lnTo>
                  <a:lnTo>
                    <a:pt x="720" y="816"/>
                  </a:lnTo>
                  <a:lnTo>
                    <a:pt x="720" y="852"/>
                  </a:lnTo>
                  <a:lnTo>
                    <a:pt x="720" y="888"/>
                  </a:lnTo>
                  <a:lnTo>
                    <a:pt x="720" y="924"/>
                  </a:lnTo>
                  <a:lnTo>
                    <a:pt x="720" y="960"/>
                  </a:lnTo>
                  <a:lnTo>
                    <a:pt x="720" y="996"/>
                  </a:lnTo>
                  <a:lnTo>
                    <a:pt x="708" y="1032"/>
                  </a:lnTo>
                  <a:lnTo>
                    <a:pt x="672" y="1056"/>
                  </a:lnTo>
                  <a:lnTo>
                    <a:pt x="636" y="1056"/>
                  </a:lnTo>
                  <a:lnTo>
                    <a:pt x="588" y="1056"/>
                  </a:lnTo>
                  <a:lnTo>
                    <a:pt x="516" y="1056"/>
                  </a:lnTo>
                  <a:lnTo>
                    <a:pt x="468" y="1056"/>
                  </a:lnTo>
                  <a:lnTo>
                    <a:pt x="432" y="1056"/>
                  </a:lnTo>
                  <a:lnTo>
                    <a:pt x="396" y="1056"/>
                  </a:lnTo>
                  <a:lnTo>
                    <a:pt x="360" y="1056"/>
                  </a:lnTo>
                  <a:lnTo>
                    <a:pt x="324" y="1056"/>
                  </a:lnTo>
                  <a:lnTo>
                    <a:pt x="288" y="1056"/>
                  </a:lnTo>
                  <a:lnTo>
                    <a:pt x="252" y="1056"/>
                  </a:lnTo>
                  <a:lnTo>
                    <a:pt x="216" y="1056"/>
                  </a:lnTo>
                  <a:lnTo>
                    <a:pt x="180" y="1068"/>
                  </a:lnTo>
                  <a:lnTo>
                    <a:pt x="144" y="1092"/>
                  </a:lnTo>
                  <a:lnTo>
                    <a:pt x="108" y="1140"/>
                  </a:lnTo>
                  <a:lnTo>
                    <a:pt x="96" y="1176"/>
                  </a:lnTo>
                  <a:lnTo>
                    <a:pt x="84" y="1248"/>
                  </a:lnTo>
                  <a:lnTo>
                    <a:pt x="72" y="1296"/>
                  </a:lnTo>
                  <a:lnTo>
                    <a:pt x="72" y="1344"/>
                  </a:lnTo>
                  <a:lnTo>
                    <a:pt x="72" y="1392"/>
                  </a:lnTo>
                  <a:lnTo>
                    <a:pt x="96" y="1440"/>
                  </a:lnTo>
                  <a:lnTo>
                    <a:pt x="144" y="1464"/>
                  </a:lnTo>
                  <a:lnTo>
                    <a:pt x="180" y="1500"/>
                  </a:lnTo>
                  <a:lnTo>
                    <a:pt x="216" y="1536"/>
                  </a:lnTo>
                  <a:lnTo>
                    <a:pt x="252" y="1584"/>
                  </a:lnTo>
                  <a:lnTo>
                    <a:pt x="276" y="1632"/>
                  </a:lnTo>
                  <a:lnTo>
                    <a:pt x="276" y="1680"/>
                  </a:lnTo>
                  <a:lnTo>
                    <a:pt x="288" y="1728"/>
                  </a:lnTo>
                  <a:lnTo>
                    <a:pt x="300" y="1776"/>
                  </a:lnTo>
                  <a:lnTo>
                    <a:pt x="324" y="1812"/>
                  </a:lnTo>
                  <a:lnTo>
                    <a:pt x="396" y="1824"/>
                  </a:lnTo>
                  <a:lnTo>
                    <a:pt x="468" y="1848"/>
                  </a:lnTo>
                  <a:lnTo>
                    <a:pt x="564" y="1848"/>
                  </a:lnTo>
                  <a:lnTo>
                    <a:pt x="636" y="1860"/>
                  </a:lnTo>
                  <a:lnTo>
                    <a:pt x="672" y="1860"/>
                  </a:lnTo>
                  <a:lnTo>
                    <a:pt x="720" y="1824"/>
                  </a:lnTo>
                  <a:lnTo>
                    <a:pt x="744" y="1752"/>
                  </a:lnTo>
                  <a:lnTo>
                    <a:pt x="780" y="1704"/>
                  </a:lnTo>
                  <a:lnTo>
                    <a:pt x="816" y="1680"/>
                  </a:lnTo>
                  <a:lnTo>
                    <a:pt x="900" y="1668"/>
                  </a:lnTo>
                  <a:lnTo>
                    <a:pt x="972" y="1680"/>
                  </a:lnTo>
                  <a:lnTo>
                    <a:pt x="1068" y="1692"/>
                  </a:lnTo>
                  <a:lnTo>
                    <a:pt x="1116" y="1740"/>
                  </a:lnTo>
                  <a:lnTo>
                    <a:pt x="1140" y="1788"/>
                  </a:lnTo>
                  <a:lnTo>
                    <a:pt x="1152" y="1824"/>
                  </a:lnTo>
                  <a:lnTo>
                    <a:pt x="1188" y="1872"/>
                  </a:lnTo>
                  <a:lnTo>
                    <a:pt x="1236" y="1884"/>
                  </a:lnTo>
                  <a:lnTo>
                    <a:pt x="1308" y="1884"/>
                  </a:lnTo>
                  <a:lnTo>
                    <a:pt x="1380" y="1884"/>
                  </a:lnTo>
                  <a:lnTo>
                    <a:pt x="1476" y="1884"/>
                  </a:lnTo>
                  <a:lnTo>
                    <a:pt x="1524" y="1896"/>
                  </a:lnTo>
                  <a:lnTo>
                    <a:pt x="1596" y="1884"/>
                  </a:lnTo>
                  <a:lnTo>
                    <a:pt x="1692" y="1860"/>
                  </a:lnTo>
                  <a:lnTo>
                    <a:pt x="1788" y="1848"/>
                  </a:lnTo>
                  <a:lnTo>
                    <a:pt x="1908" y="1848"/>
                  </a:lnTo>
                  <a:lnTo>
                    <a:pt x="2028" y="1872"/>
                  </a:lnTo>
                  <a:lnTo>
                    <a:pt x="2148" y="1884"/>
                  </a:lnTo>
                  <a:lnTo>
                    <a:pt x="2268" y="1908"/>
                  </a:lnTo>
                  <a:lnTo>
                    <a:pt x="2364" y="1920"/>
                  </a:lnTo>
                  <a:lnTo>
                    <a:pt x="2436" y="1932"/>
                  </a:lnTo>
                  <a:lnTo>
                    <a:pt x="2508" y="1956"/>
                  </a:lnTo>
                  <a:lnTo>
                    <a:pt x="2544" y="1968"/>
                  </a:lnTo>
                  <a:lnTo>
                    <a:pt x="2592" y="1980"/>
                  </a:lnTo>
                  <a:lnTo>
                    <a:pt x="2640" y="1956"/>
                  </a:lnTo>
                  <a:lnTo>
                    <a:pt x="2688" y="1932"/>
                  </a:lnTo>
                  <a:lnTo>
                    <a:pt x="2736" y="1884"/>
                  </a:lnTo>
                  <a:lnTo>
                    <a:pt x="2748" y="1812"/>
                  </a:lnTo>
                  <a:lnTo>
                    <a:pt x="2772" y="1716"/>
                  </a:lnTo>
                  <a:lnTo>
                    <a:pt x="2784" y="1644"/>
                  </a:lnTo>
                  <a:lnTo>
                    <a:pt x="2784" y="1572"/>
                  </a:lnTo>
                  <a:lnTo>
                    <a:pt x="2796" y="1500"/>
                  </a:lnTo>
                  <a:lnTo>
                    <a:pt x="2796" y="1404"/>
                  </a:lnTo>
                  <a:lnTo>
                    <a:pt x="2784" y="1308"/>
                  </a:lnTo>
                  <a:lnTo>
                    <a:pt x="2760" y="1260"/>
                  </a:lnTo>
                  <a:lnTo>
                    <a:pt x="2748" y="1188"/>
                  </a:lnTo>
                  <a:lnTo>
                    <a:pt x="2724" y="1116"/>
                  </a:lnTo>
                  <a:lnTo>
                    <a:pt x="2712" y="1044"/>
                  </a:lnTo>
                  <a:lnTo>
                    <a:pt x="2700" y="948"/>
                  </a:lnTo>
                  <a:lnTo>
                    <a:pt x="2688" y="876"/>
                  </a:lnTo>
                  <a:lnTo>
                    <a:pt x="2676" y="780"/>
                  </a:lnTo>
                  <a:lnTo>
                    <a:pt x="2676" y="708"/>
                  </a:lnTo>
                  <a:lnTo>
                    <a:pt x="2676" y="636"/>
                  </a:lnTo>
                  <a:lnTo>
                    <a:pt x="2676" y="564"/>
                  </a:lnTo>
                  <a:lnTo>
                    <a:pt x="2676" y="492"/>
                  </a:lnTo>
                  <a:lnTo>
                    <a:pt x="2688" y="396"/>
                  </a:lnTo>
                  <a:lnTo>
                    <a:pt x="2700" y="348"/>
                  </a:lnTo>
                  <a:lnTo>
                    <a:pt x="2712" y="252"/>
                  </a:lnTo>
                  <a:lnTo>
                    <a:pt x="2712" y="204"/>
                  </a:lnTo>
                  <a:lnTo>
                    <a:pt x="2688" y="168"/>
                  </a:lnTo>
                  <a:lnTo>
                    <a:pt x="2652" y="144"/>
                  </a:lnTo>
                  <a:lnTo>
                    <a:pt x="2616" y="132"/>
                  </a:lnTo>
                  <a:lnTo>
                    <a:pt x="2580" y="132"/>
                  </a:lnTo>
                  <a:lnTo>
                    <a:pt x="2508" y="132"/>
                  </a:lnTo>
                  <a:lnTo>
                    <a:pt x="2436" y="120"/>
                  </a:lnTo>
                  <a:lnTo>
                    <a:pt x="2364" y="120"/>
                  </a:lnTo>
                  <a:lnTo>
                    <a:pt x="2244" y="120"/>
                  </a:lnTo>
                  <a:lnTo>
                    <a:pt x="2148" y="120"/>
                  </a:lnTo>
                  <a:lnTo>
                    <a:pt x="2076" y="120"/>
                  </a:lnTo>
                  <a:lnTo>
                    <a:pt x="2004" y="108"/>
                  </a:lnTo>
                  <a:lnTo>
                    <a:pt x="1932" y="108"/>
                  </a:lnTo>
                  <a:lnTo>
                    <a:pt x="1836" y="108"/>
                  </a:lnTo>
                  <a:lnTo>
                    <a:pt x="1764" y="108"/>
                  </a:lnTo>
                  <a:lnTo>
                    <a:pt x="1692" y="108"/>
                  </a:lnTo>
                  <a:lnTo>
                    <a:pt x="1596" y="108"/>
                  </a:lnTo>
                  <a:lnTo>
                    <a:pt x="1500" y="96"/>
                  </a:lnTo>
                  <a:lnTo>
                    <a:pt x="1404" y="84"/>
                  </a:lnTo>
                  <a:lnTo>
                    <a:pt x="1308" y="72"/>
                  </a:lnTo>
                  <a:lnTo>
                    <a:pt x="1236" y="60"/>
                  </a:lnTo>
                  <a:lnTo>
                    <a:pt x="1164" y="60"/>
                  </a:lnTo>
                  <a:lnTo>
                    <a:pt x="1092" y="48"/>
                  </a:lnTo>
                  <a:lnTo>
                    <a:pt x="996" y="48"/>
                  </a:lnTo>
                  <a:lnTo>
                    <a:pt x="960" y="48"/>
                  </a:lnTo>
                  <a:lnTo>
                    <a:pt x="924" y="48"/>
                  </a:lnTo>
                  <a:lnTo>
                    <a:pt x="888" y="60"/>
                  </a:lnTo>
                  <a:lnTo>
                    <a:pt x="840" y="60"/>
                  </a:lnTo>
                  <a:lnTo>
                    <a:pt x="792" y="60"/>
                  </a:lnTo>
                  <a:lnTo>
                    <a:pt x="756" y="36"/>
                  </a:lnTo>
                  <a:lnTo>
                    <a:pt x="708" y="24"/>
                  </a:lnTo>
                  <a:lnTo>
                    <a:pt x="624" y="12"/>
                  </a:lnTo>
                  <a:lnTo>
                    <a:pt x="552" y="12"/>
                  </a:lnTo>
                  <a:lnTo>
                    <a:pt x="480" y="12"/>
                  </a:lnTo>
                  <a:lnTo>
                    <a:pt x="432" y="0"/>
                  </a:lnTo>
                  <a:lnTo>
                    <a:pt x="396" y="0"/>
                  </a:lnTo>
                  <a:lnTo>
                    <a:pt x="360" y="12"/>
                  </a:lnTo>
                  <a:lnTo>
                    <a:pt x="324" y="12"/>
                  </a:lnTo>
                  <a:lnTo>
                    <a:pt x="288" y="24"/>
                  </a:lnTo>
                  <a:lnTo>
                    <a:pt x="252" y="24"/>
                  </a:lnTo>
                  <a:lnTo>
                    <a:pt x="216" y="36"/>
                  </a:lnTo>
                  <a:lnTo>
                    <a:pt x="180" y="60"/>
                  </a:lnTo>
                  <a:lnTo>
                    <a:pt x="144" y="84"/>
                  </a:lnTo>
                  <a:lnTo>
                    <a:pt x="108" y="120"/>
                  </a:lnTo>
                  <a:lnTo>
                    <a:pt x="72" y="168"/>
                  </a:lnTo>
                  <a:lnTo>
                    <a:pt x="36" y="204"/>
                  </a:lnTo>
                  <a:lnTo>
                    <a:pt x="12" y="240"/>
                  </a:lnTo>
                  <a:lnTo>
                    <a:pt x="0" y="276"/>
                  </a:lnTo>
                  <a:lnTo>
                    <a:pt x="0" y="312"/>
                  </a:lnTo>
                  <a:lnTo>
                    <a:pt x="0" y="348"/>
                  </a:lnTo>
                  <a:lnTo>
                    <a:pt x="0" y="384"/>
                  </a:lnTo>
                  <a:lnTo>
                    <a:pt x="36" y="396"/>
                  </a:lnTo>
                  <a:lnTo>
                    <a:pt x="72" y="408"/>
                  </a:lnTo>
                  <a:lnTo>
                    <a:pt x="108" y="420"/>
                  </a:lnTo>
                  <a:lnTo>
                    <a:pt x="144" y="432"/>
                  </a:lnTo>
                  <a:lnTo>
                    <a:pt x="180" y="420"/>
                  </a:lnTo>
                  <a:lnTo>
                    <a:pt x="192" y="396"/>
                  </a:lnTo>
                </a:path>
              </a:pathLst>
            </a:custGeom>
            <a:solidFill>
              <a:schemeClr val="accent1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50" name="Rectangle 5"/>
            <p:cNvSpPr>
              <a:spLocks noChangeArrowheads="1"/>
            </p:cNvSpPr>
            <p:nvPr/>
          </p:nvSpPr>
          <p:spPr bwMode="auto">
            <a:xfrm>
              <a:off x="2967" y="2775"/>
              <a:ext cx="1018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3200"/>
                <a:t>Enzyme</a:t>
              </a:r>
            </a:p>
          </p:txBody>
        </p:sp>
      </p:grp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1130300" y="4572000"/>
            <a:ext cx="18288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dirty="0"/>
              <a:t>Substrate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2231977" y="3685387"/>
            <a:ext cx="1600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FF00"/>
                </a:solidFill>
              </a:rPr>
              <a:t>Active Site</a:t>
            </a:r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>
            <a:off x="3480827" y="4347875"/>
            <a:ext cx="1752600" cy="990600"/>
          </a:xfrm>
          <a:prstGeom prst="line">
            <a:avLst/>
          </a:prstGeom>
          <a:ln w="76200">
            <a:solidFill>
              <a:srgbClr val="FFFF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  <p:bldP spid="27664" grpId="0" animBg="1" autoUpdateAnimBg="0"/>
      <p:bldP spid="27666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</TotalTime>
  <Words>390</Words>
  <Application>Microsoft Office PowerPoint</Application>
  <PresentationFormat>On-screen Show (4:3)</PresentationFormat>
  <Paragraphs>78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Century Gothic</vt:lpstr>
      <vt:lpstr>Comic Sans MS</vt:lpstr>
      <vt:lpstr>Franklin Gothic Heavy</vt:lpstr>
      <vt:lpstr>Wingdings 3</vt:lpstr>
      <vt:lpstr>Ion</vt:lpstr>
      <vt:lpstr>Enzymes</vt:lpstr>
      <vt:lpstr>What Are Enzymes?</vt:lpstr>
      <vt:lpstr>Two functions of enzymes</vt:lpstr>
      <vt:lpstr>Dehydration Synthesis (Building polymers) </vt:lpstr>
      <vt:lpstr>Hydrolysis (Breaking Polymers) </vt:lpstr>
      <vt:lpstr>Enzymes</vt:lpstr>
      <vt:lpstr>How do enzymes work?</vt:lpstr>
      <vt:lpstr>Enzymes</vt:lpstr>
      <vt:lpstr>Active Site</vt:lpstr>
      <vt:lpstr>Enzyme-Substrate Complex</vt:lpstr>
      <vt:lpstr>What Affects Enzyme Activity?</vt:lpstr>
      <vt:lpstr>1. Temperature</vt:lpstr>
      <vt:lpstr>Denatured Enzyme</vt:lpstr>
      <vt:lpstr>2. pH</vt:lpstr>
      <vt:lpstr>3. Enzyme Inhibitors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Enzymes</dc:title>
  <dc:creator>Cheryl Massengale</dc:creator>
  <cp:lastModifiedBy>Kimberly Marshall</cp:lastModifiedBy>
  <cp:revision>36</cp:revision>
  <cp:lastPrinted>2020-12-10T15:37:55Z</cp:lastPrinted>
  <dcterms:created xsi:type="dcterms:W3CDTF">1997-09-01T16:08:20Z</dcterms:created>
  <dcterms:modified xsi:type="dcterms:W3CDTF">2020-12-10T17:13:25Z</dcterms:modified>
</cp:coreProperties>
</file>