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75" r:id="rId3"/>
    <p:sldId id="276" r:id="rId4"/>
    <p:sldId id="277"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0E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pic>
        <p:nvPicPr>
          <p:cNvPr id="17" name="bg object 17"/>
          <p:cNvPicPr/>
          <p:nvPr/>
        </p:nvPicPr>
        <p:blipFill>
          <a:blip r:embed="rId3" cstate="print"/>
          <a:stretch>
            <a:fillRect/>
          </a:stretch>
        </p:blipFill>
        <p:spPr>
          <a:xfrm>
            <a:off x="228600" y="2486025"/>
            <a:ext cx="8674100" cy="3000375"/>
          </a:xfrm>
          <a:prstGeom prst="rect">
            <a:avLst/>
          </a:prstGeom>
        </p:spPr>
      </p:pic>
      <p:pic>
        <p:nvPicPr>
          <p:cNvPr id="18" name="bg object 18"/>
          <p:cNvPicPr/>
          <p:nvPr/>
        </p:nvPicPr>
        <p:blipFill>
          <a:blip r:embed="rId4" cstate="print"/>
          <a:stretch>
            <a:fillRect/>
          </a:stretch>
        </p:blipFill>
        <p:spPr>
          <a:xfrm>
            <a:off x="1005840" y="5501639"/>
            <a:ext cx="7386828" cy="733044"/>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8"/>
          </a:xfrm>
          <a:prstGeom prst="rect">
            <a:avLst/>
          </a:prstGeom>
        </p:spPr>
      </p:pic>
      <p:sp>
        <p:nvSpPr>
          <p:cNvPr id="2" name="Holder 2"/>
          <p:cNvSpPr>
            <a:spLocks noGrp="1"/>
          </p:cNvSpPr>
          <p:nvPr>
            <p:ph type="title"/>
          </p:nvPr>
        </p:nvSpPr>
        <p:spPr>
          <a:xfrm>
            <a:off x="612140" y="234137"/>
            <a:ext cx="6834505" cy="452120"/>
          </a:xfrm>
          <a:prstGeom prst="rect">
            <a:avLst/>
          </a:prstGeom>
        </p:spPr>
        <p:txBody>
          <a:bodyPr wrap="square" lIns="0" tIns="0" rIns="0" bIns="0">
            <a:spAutoFit/>
          </a:bodyPr>
          <a:lstStyle>
            <a:lvl1pPr>
              <a:defRPr sz="2800" b="1" i="0">
                <a:solidFill>
                  <a:schemeClr val="bg1"/>
                </a:solidFill>
                <a:latin typeface="Garamond"/>
                <a:cs typeface="Garamond"/>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5" Type="http://schemas.openxmlformats.org/officeDocument/2006/relationships/image" Target="../media/image83.jpeg"/><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1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3.png"/><Relationship Id="rId7" Type="http://schemas.openxmlformats.org/officeDocument/2006/relationships/image" Target="../media/image96.png"/><Relationship Id="rId12" Type="http://schemas.openxmlformats.org/officeDocument/2006/relationships/image" Target="../media/image22.png"/><Relationship Id="rId17" Type="http://schemas.openxmlformats.org/officeDocument/2006/relationships/image" Target="../media/image105.png"/><Relationship Id="rId2" Type="http://schemas.openxmlformats.org/officeDocument/2006/relationships/image" Target="../media/image92.jpg"/><Relationship Id="rId16"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18.png"/><Relationship Id="rId15" Type="http://schemas.openxmlformats.org/officeDocument/2006/relationships/image" Target="../media/image103.png"/><Relationship Id="rId10" Type="http://schemas.openxmlformats.org/officeDocument/2006/relationships/image" Target="../media/image99.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2.png"/></Relationships>
</file>

<file path=ppt/slides/_rels/slide1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jp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22.png"/><Relationship Id="rId16" Type="http://schemas.openxmlformats.org/officeDocument/2006/relationships/image" Target="../media/image60.jpg"/><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jp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5600" y="2686050"/>
            <a:ext cx="4000500" cy="2647950"/>
          </a:xfrm>
          <a:prstGeom prst="rect">
            <a:avLst/>
          </a:prstGeom>
        </p:spPr>
      </p:pic>
      <p:pic>
        <p:nvPicPr>
          <p:cNvPr id="3" name="object 3"/>
          <p:cNvPicPr/>
          <p:nvPr/>
        </p:nvPicPr>
        <p:blipFill>
          <a:blip r:embed="rId3" cstate="print"/>
          <a:stretch>
            <a:fillRect/>
          </a:stretch>
        </p:blipFill>
        <p:spPr>
          <a:xfrm>
            <a:off x="4700954" y="3571875"/>
            <a:ext cx="4000500" cy="2447925"/>
          </a:xfrm>
          <a:prstGeom prst="rect">
            <a:avLst/>
          </a:prstGeom>
        </p:spPr>
      </p:pic>
      <p:pic>
        <p:nvPicPr>
          <p:cNvPr id="4" name="object 4"/>
          <p:cNvPicPr/>
          <p:nvPr/>
        </p:nvPicPr>
        <p:blipFill>
          <a:blip r:embed="rId4" cstate="print"/>
          <a:stretch>
            <a:fillRect/>
          </a:stretch>
        </p:blipFill>
        <p:spPr>
          <a:xfrm>
            <a:off x="4683369" y="858088"/>
            <a:ext cx="4000500" cy="1981200"/>
          </a:xfrm>
          <a:prstGeom prst="rect">
            <a:avLst/>
          </a:prstGeom>
        </p:spPr>
      </p:pic>
      <p:sp>
        <p:nvSpPr>
          <p:cNvPr id="5" name="object 5"/>
          <p:cNvSpPr txBox="1"/>
          <p:nvPr/>
        </p:nvSpPr>
        <p:spPr>
          <a:xfrm>
            <a:off x="3810000" y="2688353"/>
            <a:ext cx="32004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0000"/>
                </a:solidFill>
                <a:latin typeface="Times New Roman"/>
                <a:cs typeface="Times New Roman"/>
              </a:rPr>
              <a:t>A</a:t>
            </a:r>
            <a:endParaRPr sz="3200" dirty="0">
              <a:latin typeface="Times New Roman"/>
              <a:cs typeface="Times New Roman"/>
            </a:endParaRPr>
          </a:p>
        </p:txBody>
      </p:sp>
      <p:sp>
        <p:nvSpPr>
          <p:cNvPr id="6" name="object 6"/>
          <p:cNvSpPr txBox="1"/>
          <p:nvPr/>
        </p:nvSpPr>
        <p:spPr>
          <a:xfrm>
            <a:off x="8144900" y="3616752"/>
            <a:ext cx="25996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0000"/>
                </a:solidFill>
                <a:latin typeface="Times New Roman"/>
                <a:cs typeface="Times New Roman"/>
              </a:rPr>
              <a:t>C</a:t>
            </a:r>
            <a:endParaRPr sz="3200" dirty="0">
              <a:latin typeface="Times New Roman"/>
              <a:cs typeface="Times New Roman"/>
            </a:endParaRPr>
          </a:p>
        </p:txBody>
      </p:sp>
      <p:sp>
        <p:nvSpPr>
          <p:cNvPr id="7" name="object 7"/>
          <p:cNvSpPr txBox="1"/>
          <p:nvPr/>
        </p:nvSpPr>
        <p:spPr>
          <a:xfrm>
            <a:off x="307340" y="253949"/>
            <a:ext cx="8531860" cy="1066959"/>
          </a:xfrm>
          <a:prstGeom prst="rect">
            <a:avLst/>
          </a:prstGeom>
        </p:spPr>
        <p:txBody>
          <a:bodyPr vert="horz" wrap="square" lIns="0" tIns="12700" rIns="0" bIns="0" rtlCol="0">
            <a:spAutoFit/>
          </a:bodyPr>
          <a:lstStyle/>
          <a:p>
            <a:pPr marL="12700">
              <a:lnSpc>
                <a:spcPct val="100000"/>
              </a:lnSpc>
              <a:spcBef>
                <a:spcPts val="100"/>
              </a:spcBef>
            </a:pPr>
            <a:r>
              <a:rPr lang="en-US" sz="2400" b="1" dirty="0" smtClean="0">
                <a:solidFill>
                  <a:srgbClr val="FFFF00"/>
                </a:solidFill>
                <a:latin typeface="Arial"/>
                <a:cs typeface="Arial"/>
              </a:rPr>
              <a:t>Three Types of natural selection</a:t>
            </a:r>
            <a:endParaRPr sz="2400" dirty="0">
              <a:latin typeface="Arial"/>
              <a:cs typeface="Arial"/>
            </a:endParaRPr>
          </a:p>
          <a:p>
            <a:pPr marL="1192530" algn="ctr">
              <a:lnSpc>
                <a:spcPct val="100000"/>
              </a:lnSpc>
              <a:spcBef>
                <a:spcPts val="1520"/>
              </a:spcBef>
            </a:pPr>
            <a:r>
              <a:rPr lang="en-US" sz="3200" b="1" dirty="0" smtClean="0">
                <a:solidFill>
                  <a:srgbClr val="FF0000"/>
                </a:solidFill>
                <a:latin typeface="Times New Roman"/>
                <a:cs typeface="Times New Roman"/>
              </a:rPr>
              <a:t>							</a:t>
            </a:r>
            <a:r>
              <a:rPr sz="3200" b="1" dirty="0" smtClean="0">
                <a:solidFill>
                  <a:srgbClr val="FF0000"/>
                </a:solidFill>
                <a:latin typeface="Times New Roman"/>
                <a:cs typeface="Times New Roman"/>
              </a:rPr>
              <a:t>B</a:t>
            </a:r>
            <a:endParaRPr sz="3200" dirty="0">
              <a:latin typeface="Times New Roman"/>
              <a:cs typeface="Times New Roman"/>
            </a:endParaRPr>
          </a:p>
        </p:txBody>
      </p:sp>
      <p:sp>
        <p:nvSpPr>
          <p:cNvPr id="8" name="object 8"/>
          <p:cNvSpPr txBox="1"/>
          <p:nvPr/>
        </p:nvSpPr>
        <p:spPr>
          <a:xfrm>
            <a:off x="381000" y="5334000"/>
            <a:ext cx="3962400" cy="584835"/>
          </a:xfrm>
          <a:prstGeom prst="rect">
            <a:avLst/>
          </a:prstGeom>
          <a:solidFill>
            <a:srgbClr val="FFFF00"/>
          </a:solidFill>
        </p:spPr>
        <p:txBody>
          <a:bodyPr vert="horz" wrap="square" lIns="0" tIns="33655" rIns="0" bIns="0" rtlCol="0">
            <a:spAutoFit/>
          </a:bodyPr>
          <a:lstStyle/>
          <a:p>
            <a:pPr marL="91440">
              <a:lnSpc>
                <a:spcPct val="100000"/>
              </a:lnSpc>
              <a:spcBef>
                <a:spcPts val="265"/>
              </a:spcBef>
            </a:pPr>
            <a:r>
              <a:rPr sz="3200" b="1" spc="-5" dirty="0">
                <a:solidFill>
                  <a:srgbClr val="FF0000"/>
                </a:solidFill>
                <a:latin typeface="Times New Roman"/>
                <a:cs typeface="Times New Roman"/>
              </a:rPr>
              <a:t>Stabilizing</a:t>
            </a:r>
            <a:r>
              <a:rPr sz="3200" b="1" spc="-40" dirty="0">
                <a:solidFill>
                  <a:srgbClr val="FF0000"/>
                </a:solidFill>
                <a:latin typeface="Times New Roman"/>
                <a:cs typeface="Times New Roman"/>
              </a:rPr>
              <a:t> </a:t>
            </a:r>
            <a:r>
              <a:rPr sz="3200" b="1" spc="-5" dirty="0">
                <a:solidFill>
                  <a:srgbClr val="FF0000"/>
                </a:solidFill>
                <a:latin typeface="Times New Roman"/>
                <a:cs typeface="Times New Roman"/>
              </a:rPr>
              <a:t>Selection</a:t>
            </a:r>
            <a:endParaRPr sz="3200">
              <a:latin typeface="Times New Roman"/>
              <a:cs typeface="Times New Roman"/>
            </a:endParaRPr>
          </a:p>
        </p:txBody>
      </p:sp>
      <p:sp>
        <p:nvSpPr>
          <p:cNvPr id="9" name="object 9"/>
          <p:cNvSpPr/>
          <p:nvPr/>
        </p:nvSpPr>
        <p:spPr>
          <a:xfrm>
            <a:off x="4762500" y="2886487"/>
            <a:ext cx="3962400" cy="584835"/>
          </a:xfrm>
          <a:custGeom>
            <a:avLst/>
            <a:gdLst/>
            <a:ahLst/>
            <a:cxnLst/>
            <a:rect l="l" t="t" r="r" b="b"/>
            <a:pathLst>
              <a:path w="3962400" h="584834">
                <a:moveTo>
                  <a:pt x="3962400" y="0"/>
                </a:moveTo>
                <a:lnTo>
                  <a:pt x="0" y="0"/>
                </a:lnTo>
                <a:lnTo>
                  <a:pt x="0" y="584771"/>
                </a:lnTo>
                <a:lnTo>
                  <a:pt x="3962400" y="584771"/>
                </a:lnTo>
                <a:lnTo>
                  <a:pt x="3962400" y="0"/>
                </a:lnTo>
                <a:close/>
              </a:path>
            </a:pathLst>
          </a:custGeom>
          <a:solidFill>
            <a:srgbClr val="FFFF00"/>
          </a:solidFill>
        </p:spPr>
        <p:txBody>
          <a:bodyPr wrap="square" lIns="0" tIns="0" rIns="0" bIns="0" rtlCol="0"/>
          <a:lstStyle/>
          <a:p>
            <a:endParaRPr/>
          </a:p>
        </p:txBody>
      </p:sp>
      <p:sp>
        <p:nvSpPr>
          <p:cNvPr id="10" name="object 10"/>
          <p:cNvSpPr txBox="1"/>
          <p:nvPr/>
        </p:nvSpPr>
        <p:spPr>
          <a:xfrm>
            <a:off x="4927453" y="2802593"/>
            <a:ext cx="3620770" cy="513715"/>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FF0000"/>
                </a:solidFill>
                <a:latin typeface="Times New Roman"/>
                <a:cs typeface="Times New Roman"/>
              </a:rPr>
              <a:t>Directional</a:t>
            </a:r>
            <a:r>
              <a:rPr sz="3200" b="1" spc="-60" dirty="0">
                <a:solidFill>
                  <a:srgbClr val="FF0000"/>
                </a:solidFill>
                <a:latin typeface="Times New Roman"/>
                <a:cs typeface="Times New Roman"/>
              </a:rPr>
              <a:t> </a:t>
            </a:r>
            <a:r>
              <a:rPr sz="3200" b="1" spc="-5" dirty="0">
                <a:solidFill>
                  <a:srgbClr val="FF0000"/>
                </a:solidFill>
                <a:latin typeface="Times New Roman"/>
                <a:cs typeface="Times New Roman"/>
              </a:rPr>
              <a:t>Selection</a:t>
            </a:r>
            <a:endParaRPr sz="3200" dirty="0">
              <a:latin typeface="Times New Roman"/>
              <a:cs typeface="Times New Roman"/>
            </a:endParaRPr>
          </a:p>
        </p:txBody>
      </p:sp>
      <p:sp>
        <p:nvSpPr>
          <p:cNvPr id="11" name="object 11"/>
          <p:cNvSpPr txBox="1"/>
          <p:nvPr/>
        </p:nvSpPr>
        <p:spPr>
          <a:xfrm>
            <a:off x="4743450" y="6019800"/>
            <a:ext cx="3962400" cy="584835"/>
          </a:xfrm>
          <a:prstGeom prst="rect">
            <a:avLst/>
          </a:prstGeom>
          <a:solidFill>
            <a:srgbClr val="FFFF00"/>
          </a:solidFill>
        </p:spPr>
        <p:txBody>
          <a:bodyPr vert="horz" wrap="square" lIns="0" tIns="33020" rIns="0" bIns="0" rtlCol="0">
            <a:spAutoFit/>
          </a:bodyPr>
          <a:lstStyle/>
          <a:p>
            <a:pPr marL="92075">
              <a:lnSpc>
                <a:spcPct val="100000"/>
              </a:lnSpc>
              <a:spcBef>
                <a:spcPts val="260"/>
              </a:spcBef>
            </a:pPr>
            <a:r>
              <a:rPr sz="3200" b="1" spc="-5" dirty="0">
                <a:solidFill>
                  <a:srgbClr val="FF0000"/>
                </a:solidFill>
                <a:latin typeface="Times New Roman"/>
                <a:cs typeface="Times New Roman"/>
              </a:rPr>
              <a:t>Disruptive</a:t>
            </a:r>
            <a:r>
              <a:rPr sz="3200" b="1" spc="-30" dirty="0">
                <a:solidFill>
                  <a:srgbClr val="FF0000"/>
                </a:solidFill>
                <a:latin typeface="Times New Roman"/>
                <a:cs typeface="Times New Roman"/>
              </a:rPr>
              <a:t> </a:t>
            </a:r>
            <a:r>
              <a:rPr sz="3200" b="1" spc="-5" dirty="0">
                <a:solidFill>
                  <a:srgbClr val="FF0000"/>
                </a:solidFill>
                <a:latin typeface="Times New Roman"/>
                <a:cs typeface="Times New Roman"/>
              </a:rPr>
              <a:t>Selection</a:t>
            </a:r>
            <a:endParaRPr sz="32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955928"/>
            <a:ext cx="8303260" cy="1923604"/>
          </a:xfrm>
          <a:prstGeom prst="rect">
            <a:avLst/>
          </a:prstGeom>
        </p:spPr>
        <p:txBody>
          <a:bodyPr vert="horz" wrap="square" lIns="0" tIns="12700" rIns="0" bIns="0" rtlCol="0">
            <a:spAutoFit/>
          </a:bodyPr>
          <a:lstStyle/>
          <a:p>
            <a:pPr marL="469265" marR="381000" indent="-457200" algn="ctr">
              <a:lnSpc>
                <a:spcPct val="100000"/>
              </a:lnSpc>
              <a:spcBef>
                <a:spcPts val="100"/>
              </a:spcBef>
              <a:buAutoNum type="arabicPeriod"/>
              <a:tabLst>
                <a:tab pos="355600" algn="l"/>
                <a:tab pos="356235" algn="l"/>
              </a:tabLst>
            </a:pPr>
            <a:r>
              <a:rPr sz="2400" b="1" u="sng" spc="-5" dirty="0" smtClean="0">
                <a:solidFill>
                  <a:srgbClr val="FFFF00"/>
                </a:solidFill>
                <a:latin typeface="Arial"/>
                <a:cs typeface="Arial"/>
              </a:rPr>
              <a:t>Convergent</a:t>
            </a:r>
            <a:r>
              <a:rPr sz="2400" b="1" spc="5" dirty="0" smtClean="0">
                <a:solidFill>
                  <a:srgbClr val="FFFF00"/>
                </a:solidFill>
                <a:latin typeface="Arial"/>
                <a:cs typeface="Arial"/>
              </a:rPr>
              <a:t> </a:t>
            </a:r>
            <a:r>
              <a:rPr sz="2400" b="1" dirty="0">
                <a:solidFill>
                  <a:srgbClr val="FFFF00"/>
                </a:solidFill>
                <a:latin typeface="Arial"/>
                <a:cs typeface="Arial"/>
              </a:rPr>
              <a:t>evolution </a:t>
            </a:r>
            <a:r>
              <a:rPr sz="2400" b="1" spc="5" dirty="0">
                <a:solidFill>
                  <a:srgbClr val="FFFF00"/>
                </a:solidFill>
                <a:latin typeface="Arial"/>
                <a:cs typeface="Arial"/>
              </a:rPr>
              <a:t> </a:t>
            </a:r>
            <a:r>
              <a:rPr sz="2400" b="1" spc="-5" dirty="0">
                <a:solidFill>
                  <a:srgbClr val="FFFFFF"/>
                </a:solidFill>
                <a:latin typeface="Arial"/>
                <a:cs typeface="Arial"/>
              </a:rPr>
              <a:t>describes </a:t>
            </a:r>
            <a:r>
              <a:rPr sz="2400" b="1" dirty="0">
                <a:solidFill>
                  <a:srgbClr val="FFFFFF"/>
                </a:solidFill>
                <a:latin typeface="Arial"/>
                <a:cs typeface="Arial"/>
              </a:rPr>
              <a:t>evolution</a:t>
            </a:r>
            <a:r>
              <a:rPr sz="2400" b="1" spc="-50" dirty="0">
                <a:solidFill>
                  <a:srgbClr val="FFFFFF"/>
                </a:solidFill>
                <a:latin typeface="Arial"/>
                <a:cs typeface="Arial"/>
              </a:rPr>
              <a:t> </a:t>
            </a:r>
            <a:r>
              <a:rPr sz="2400" b="1" dirty="0">
                <a:solidFill>
                  <a:srgbClr val="FFFFFF"/>
                </a:solidFill>
                <a:latin typeface="Arial"/>
                <a:cs typeface="Arial"/>
              </a:rPr>
              <a:t>toward </a:t>
            </a:r>
            <a:r>
              <a:rPr sz="2400" b="1" spc="-650" dirty="0">
                <a:solidFill>
                  <a:srgbClr val="FFFFFF"/>
                </a:solidFill>
                <a:latin typeface="Arial"/>
                <a:cs typeface="Arial"/>
              </a:rPr>
              <a:t> </a:t>
            </a:r>
            <a:r>
              <a:rPr sz="2400" b="1" dirty="0">
                <a:solidFill>
                  <a:srgbClr val="FFFFFF"/>
                </a:solidFill>
                <a:latin typeface="Arial"/>
                <a:cs typeface="Arial"/>
              </a:rPr>
              <a:t>similar traits in </a:t>
            </a:r>
            <a:r>
              <a:rPr sz="2400" b="1" u="sng" dirty="0">
                <a:solidFill>
                  <a:srgbClr val="FFFFFF"/>
                </a:solidFill>
                <a:latin typeface="Arial"/>
                <a:cs typeface="Arial"/>
              </a:rPr>
              <a:t>unrelated</a:t>
            </a:r>
            <a:r>
              <a:rPr sz="2400" b="1" dirty="0">
                <a:solidFill>
                  <a:srgbClr val="FFFFFF"/>
                </a:solidFill>
                <a:latin typeface="Arial"/>
                <a:cs typeface="Arial"/>
              </a:rPr>
              <a:t> </a:t>
            </a:r>
            <a:r>
              <a:rPr sz="2400" b="1" spc="5" dirty="0">
                <a:solidFill>
                  <a:srgbClr val="FFFFFF"/>
                </a:solidFill>
                <a:latin typeface="Arial"/>
                <a:cs typeface="Arial"/>
              </a:rPr>
              <a:t> </a:t>
            </a:r>
            <a:r>
              <a:rPr sz="2400" b="1" spc="-5" dirty="0">
                <a:solidFill>
                  <a:srgbClr val="FFFFFF"/>
                </a:solidFill>
                <a:latin typeface="Arial"/>
                <a:cs typeface="Arial"/>
              </a:rPr>
              <a:t>species</a:t>
            </a:r>
            <a:r>
              <a:rPr sz="2400" b="1" spc="-5" dirty="0" smtClean="0">
                <a:solidFill>
                  <a:srgbClr val="FFFFFF"/>
                </a:solidFill>
                <a:latin typeface="Arial"/>
                <a:cs typeface="Arial"/>
              </a:rPr>
              <a:t>.</a:t>
            </a:r>
            <a:endParaRPr lang="en-US" sz="2400" b="1" spc="-5" dirty="0" smtClean="0">
              <a:solidFill>
                <a:srgbClr val="FFFFFF"/>
              </a:solidFill>
              <a:latin typeface="Arial"/>
              <a:cs typeface="Arial"/>
            </a:endParaRPr>
          </a:p>
          <a:p>
            <a:pPr marL="12065" marR="381000" algn="ctr">
              <a:lnSpc>
                <a:spcPct val="100000"/>
              </a:lnSpc>
              <a:spcBef>
                <a:spcPts val="100"/>
              </a:spcBef>
              <a:tabLst>
                <a:tab pos="355600" algn="l"/>
                <a:tab pos="356235" algn="l"/>
              </a:tabLst>
            </a:pPr>
            <a:endParaRPr sz="2400" dirty="0">
              <a:latin typeface="Arial"/>
              <a:cs typeface="Arial"/>
            </a:endParaRPr>
          </a:p>
          <a:p>
            <a:pPr marL="355600" marR="5080" indent="-343535">
              <a:lnSpc>
                <a:spcPct val="100000"/>
              </a:lnSpc>
              <a:spcBef>
                <a:spcPts val="445"/>
              </a:spcBef>
              <a:buFont typeface="Garamond"/>
              <a:buChar char="•"/>
              <a:tabLst>
                <a:tab pos="355600" algn="l"/>
                <a:tab pos="356235" algn="l"/>
                <a:tab pos="956310" algn="l"/>
                <a:tab pos="3919854" algn="l"/>
              </a:tabLst>
            </a:pPr>
            <a:r>
              <a:rPr sz="2400" b="1" dirty="0" smtClean="0">
                <a:solidFill>
                  <a:srgbClr val="FFFFFF"/>
                </a:solidFill>
                <a:latin typeface="Garamond"/>
                <a:cs typeface="Garamond"/>
              </a:rPr>
              <a:t>Ex</a:t>
            </a:r>
            <a:r>
              <a:rPr lang="en-US" sz="2400" b="1" dirty="0" smtClean="0">
                <a:solidFill>
                  <a:srgbClr val="FFFFFF"/>
                </a:solidFill>
                <a:latin typeface="Garamond"/>
                <a:cs typeface="Garamond"/>
              </a:rPr>
              <a:t>ample of </a:t>
            </a:r>
            <a:r>
              <a:rPr sz="2400" b="1" spc="-5" dirty="0" smtClean="0">
                <a:solidFill>
                  <a:srgbClr val="FFFFFF"/>
                </a:solidFill>
                <a:latin typeface="Garamond"/>
                <a:cs typeface="Garamond"/>
              </a:rPr>
              <a:t>Anal</a:t>
            </a:r>
            <a:r>
              <a:rPr sz="2400" b="1" spc="-45" dirty="0" smtClean="0">
                <a:solidFill>
                  <a:srgbClr val="FFFFFF"/>
                </a:solidFill>
                <a:latin typeface="Garamond"/>
                <a:cs typeface="Garamond"/>
              </a:rPr>
              <a:t>o</a:t>
            </a:r>
            <a:r>
              <a:rPr sz="2400" b="1" dirty="0" smtClean="0">
                <a:solidFill>
                  <a:srgbClr val="FFFFFF"/>
                </a:solidFill>
                <a:latin typeface="Garamond"/>
                <a:cs typeface="Garamond"/>
              </a:rPr>
              <a:t>g</a:t>
            </a:r>
            <a:r>
              <a:rPr sz="2400" b="1" spc="-10" dirty="0" smtClean="0">
                <a:solidFill>
                  <a:srgbClr val="FFFFFF"/>
                </a:solidFill>
                <a:latin typeface="Garamond"/>
                <a:cs typeface="Garamond"/>
              </a:rPr>
              <a:t>o</a:t>
            </a:r>
            <a:r>
              <a:rPr sz="2400" b="1" spc="-5" dirty="0" smtClean="0">
                <a:solidFill>
                  <a:srgbClr val="FFFFFF"/>
                </a:solidFill>
                <a:latin typeface="Garamond"/>
                <a:cs typeface="Garamond"/>
              </a:rPr>
              <a:t>u</a:t>
            </a:r>
            <a:r>
              <a:rPr sz="2400" b="1" dirty="0" smtClean="0">
                <a:solidFill>
                  <a:srgbClr val="FFFFFF"/>
                </a:solidFill>
                <a:latin typeface="Garamond"/>
                <a:cs typeface="Garamond"/>
              </a:rPr>
              <a:t>s</a:t>
            </a:r>
            <a:r>
              <a:rPr sz="2400" b="1" spc="-5" dirty="0" smtClean="0">
                <a:solidFill>
                  <a:srgbClr val="FFFFFF"/>
                </a:solidFill>
                <a:latin typeface="Garamond"/>
                <a:cs typeface="Garamond"/>
              </a:rPr>
              <a:t> </a:t>
            </a:r>
            <a:r>
              <a:rPr sz="2400" b="1" dirty="0">
                <a:solidFill>
                  <a:srgbClr val="FFFFFF"/>
                </a:solidFill>
                <a:latin typeface="Garamond"/>
                <a:cs typeface="Garamond"/>
              </a:rPr>
              <a:t>st</a:t>
            </a:r>
            <a:r>
              <a:rPr sz="2400" b="1" spc="85" dirty="0">
                <a:solidFill>
                  <a:srgbClr val="FFFFFF"/>
                </a:solidFill>
                <a:latin typeface="Garamond"/>
                <a:cs typeface="Garamond"/>
              </a:rPr>
              <a:t>r</a:t>
            </a:r>
            <a:r>
              <a:rPr sz="2400" b="1" spc="-5" dirty="0">
                <a:solidFill>
                  <a:srgbClr val="FFFFFF"/>
                </a:solidFill>
                <a:latin typeface="Garamond"/>
                <a:cs typeface="Garamond"/>
              </a:rPr>
              <a:t>uctu</a:t>
            </a:r>
            <a:r>
              <a:rPr sz="2400" b="1" spc="20" dirty="0">
                <a:solidFill>
                  <a:srgbClr val="FFFFFF"/>
                </a:solidFill>
                <a:latin typeface="Garamond"/>
                <a:cs typeface="Garamond"/>
              </a:rPr>
              <a:t>r</a:t>
            </a:r>
            <a:r>
              <a:rPr sz="2400" b="1" dirty="0">
                <a:solidFill>
                  <a:srgbClr val="FFFFFF"/>
                </a:solidFill>
                <a:latin typeface="Garamond"/>
                <a:cs typeface="Garamond"/>
              </a:rPr>
              <a:t>es:	</a:t>
            </a:r>
            <a:r>
              <a:rPr sz="2400" b="1" spc="-5" dirty="0">
                <a:solidFill>
                  <a:srgbClr val="FFFFFF"/>
                </a:solidFill>
                <a:latin typeface="Garamond"/>
                <a:cs typeface="Garamond"/>
              </a:rPr>
              <a:t>win</a:t>
            </a:r>
            <a:r>
              <a:rPr sz="2400" b="1" spc="-10" dirty="0">
                <a:solidFill>
                  <a:srgbClr val="FFFFFF"/>
                </a:solidFill>
                <a:latin typeface="Garamond"/>
                <a:cs typeface="Garamond"/>
              </a:rPr>
              <a:t>g</a:t>
            </a:r>
            <a:r>
              <a:rPr sz="2400" b="1" dirty="0">
                <a:solidFill>
                  <a:srgbClr val="FFFFFF"/>
                </a:solidFill>
                <a:latin typeface="Garamond"/>
                <a:cs typeface="Garamond"/>
              </a:rPr>
              <a:t>s  of</a:t>
            </a:r>
            <a:r>
              <a:rPr sz="2400" b="1" spc="5" dirty="0">
                <a:solidFill>
                  <a:srgbClr val="FFFFFF"/>
                </a:solidFill>
                <a:latin typeface="Garamond"/>
                <a:cs typeface="Garamond"/>
              </a:rPr>
              <a:t> </a:t>
            </a:r>
            <a:r>
              <a:rPr sz="2400" b="1" spc="-5" dirty="0">
                <a:solidFill>
                  <a:srgbClr val="FFFFFF"/>
                </a:solidFill>
                <a:latin typeface="Garamond"/>
                <a:cs typeface="Garamond"/>
              </a:rPr>
              <a:t>birds </a:t>
            </a:r>
            <a:r>
              <a:rPr sz="2400" b="1" dirty="0">
                <a:solidFill>
                  <a:srgbClr val="FFFFFF"/>
                </a:solidFill>
                <a:latin typeface="Garamond"/>
                <a:cs typeface="Garamond"/>
              </a:rPr>
              <a:t>and </a:t>
            </a:r>
            <a:r>
              <a:rPr sz="2400" b="1" spc="-5" dirty="0">
                <a:solidFill>
                  <a:srgbClr val="FFFFFF"/>
                </a:solidFill>
                <a:latin typeface="Garamond"/>
                <a:cs typeface="Garamond"/>
              </a:rPr>
              <a:t>wings </a:t>
            </a:r>
            <a:r>
              <a:rPr sz="2400" b="1" dirty="0">
                <a:solidFill>
                  <a:srgbClr val="FFFFFF"/>
                </a:solidFill>
                <a:latin typeface="Garamond"/>
                <a:cs typeface="Garamond"/>
              </a:rPr>
              <a:t>of</a:t>
            </a:r>
            <a:r>
              <a:rPr sz="2400" b="1" spc="5" dirty="0">
                <a:solidFill>
                  <a:srgbClr val="FFFFFF"/>
                </a:solidFill>
                <a:latin typeface="Garamond"/>
                <a:cs typeface="Garamond"/>
              </a:rPr>
              <a:t> </a:t>
            </a:r>
            <a:r>
              <a:rPr sz="2400" b="1" spc="-5" dirty="0">
                <a:solidFill>
                  <a:srgbClr val="FFFFFF"/>
                </a:solidFill>
                <a:latin typeface="Garamond"/>
                <a:cs typeface="Garamond"/>
              </a:rPr>
              <a:t>bats </a:t>
            </a:r>
            <a:r>
              <a:rPr sz="2400" b="1" dirty="0">
                <a:solidFill>
                  <a:srgbClr val="FFFFFF"/>
                </a:solidFill>
                <a:latin typeface="Garamond"/>
                <a:cs typeface="Garamond"/>
              </a:rPr>
              <a:t>or the </a:t>
            </a:r>
            <a:r>
              <a:rPr sz="2400" b="1" spc="-585" dirty="0">
                <a:solidFill>
                  <a:srgbClr val="FFFFFF"/>
                </a:solidFill>
                <a:latin typeface="Garamond"/>
                <a:cs typeface="Garamond"/>
              </a:rPr>
              <a:t> </a:t>
            </a:r>
            <a:r>
              <a:rPr sz="2400" b="1" dirty="0">
                <a:solidFill>
                  <a:srgbClr val="FFFFFF"/>
                </a:solidFill>
                <a:latin typeface="Garamond"/>
                <a:cs typeface="Garamond"/>
              </a:rPr>
              <a:t>tail </a:t>
            </a:r>
            <a:r>
              <a:rPr sz="2400" b="1" spc="-5" dirty="0">
                <a:solidFill>
                  <a:srgbClr val="FFFFFF"/>
                </a:solidFill>
                <a:latin typeface="Garamond"/>
                <a:cs typeface="Garamond"/>
              </a:rPr>
              <a:t>fin </a:t>
            </a:r>
            <a:r>
              <a:rPr sz="2400" b="1" dirty="0">
                <a:solidFill>
                  <a:srgbClr val="FFFFFF"/>
                </a:solidFill>
                <a:latin typeface="Garamond"/>
                <a:cs typeface="Garamond"/>
              </a:rPr>
              <a:t>of</a:t>
            </a:r>
            <a:r>
              <a:rPr sz="2400" b="1" spc="5" dirty="0">
                <a:solidFill>
                  <a:srgbClr val="FFFFFF"/>
                </a:solidFill>
                <a:latin typeface="Garamond"/>
                <a:cs typeface="Garamond"/>
              </a:rPr>
              <a:t> </a:t>
            </a:r>
            <a:r>
              <a:rPr sz="2400" b="1" dirty="0">
                <a:solidFill>
                  <a:srgbClr val="FFFFFF"/>
                </a:solidFill>
                <a:latin typeface="Garamond"/>
                <a:cs typeface="Garamond"/>
              </a:rPr>
              <a:t>a shark and of</a:t>
            </a:r>
            <a:r>
              <a:rPr sz="2400" b="1" spc="5" dirty="0">
                <a:solidFill>
                  <a:srgbClr val="FFFFFF"/>
                </a:solidFill>
                <a:latin typeface="Garamond"/>
                <a:cs typeface="Garamond"/>
              </a:rPr>
              <a:t> </a:t>
            </a:r>
            <a:r>
              <a:rPr sz="2400" b="1" dirty="0">
                <a:solidFill>
                  <a:srgbClr val="FFFFFF"/>
                </a:solidFill>
                <a:latin typeface="Garamond"/>
                <a:cs typeface="Garamond"/>
              </a:rPr>
              <a:t>a </a:t>
            </a:r>
            <a:r>
              <a:rPr sz="2400" b="1" spc="5" dirty="0">
                <a:solidFill>
                  <a:srgbClr val="FFFFFF"/>
                </a:solidFill>
                <a:latin typeface="Garamond"/>
                <a:cs typeface="Garamond"/>
              </a:rPr>
              <a:t> </a:t>
            </a:r>
            <a:r>
              <a:rPr sz="2400" b="1" spc="-10" dirty="0">
                <a:solidFill>
                  <a:srgbClr val="FFFFFF"/>
                </a:solidFill>
                <a:latin typeface="Garamond"/>
                <a:cs typeface="Garamond"/>
              </a:rPr>
              <a:t>dolphin.</a:t>
            </a:r>
            <a:endParaRPr sz="2400" dirty="0">
              <a:latin typeface="Garamond"/>
              <a:cs typeface="Garamond"/>
            </a:endParaRPr>
          </a:p>
        </p:txBody>
      </p:sp>
      <p:pic>
        <p:nvPicPr>
          <p:cNvPr id="4" name="Picture 3"/>
          <p:cNvPicPr>
            <a:picLocks noChangeAspect="1"/>
          </p:cNvPicPr>
          <p:nvPr/>
        </p:nvPicPr>
        <p:blipFill>
          <a:blip r:embed="rId2"/>
          <a:stretch>
            <a:fillRect/>
          </a:stretch>
        </p:blipFill>
        <p:spPr>
          <a:xfrm>
            <a:off x="2223042" y="2879532"/>
            <a:ext cx="5081455" cy="36620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533400" y="369061"/>
            <a:ext cx="7666990" cy="1690847"/>
          </a:xfrm>
          <a:prstGeom prst="rect">
            <a:avLst/>
          </a:prstGeom>
        </p:spPr>
        <p:txBody>
          <a:bodyPr vert="horz" wrap="square" lIns="0" tIns="13335" rIns="0" bIns="0" rtlCol="0">
            <a:spAutoFit/>
          </a:bodyPr>
          <a:lstStyle/>
          <a:p>
            <a:pPr marL="12065" marR="5080">
              <a:lnSpc>
                <a:spcPct val="100000"/>
              </a:lnSpc>
              <a:spcBef>
                <a:spcPts val="105"/>
              </a:spcBef>
              <a:buClr>
                <a:srgbClr val="F3A346"/>
              </a:buClr>
              <a:buSzPct val="84615"/>
              <a:tabLst>
                <a:tab pos="285750" algn="l"/>
              </a:tabLst>
            </a:pPr>
            <a:r>
              <a:rPr lang="en-US" sz="2600" b="1" spc="-25" dirty="0" smtClean="0">
                <a:solidFill>
                  <a:srgbClr val="FFFF00"/>
                </a:solidFill>
                <a:latin typeface="Constantia"/>
                <a:cs typeface="Constantia"/>
              </a:rPr>
              <a:t>2. </a:t>
            </a:r>
            <a:r>
              <a:rPr sz="2600" b="1" u="sng" spc="-25" dirty="0" smtClean="0">
                <a:solidFill>
                  <a:srgbClr val="FFFF00"/>
                </a:solidFill>
                <a:latin typeface="Constantia"/>
                <a:cs typeface="Constantia"/>
              </a:rPr>
              <a:t>Divergent</a:t>
            </a:r>
            <a:r>
              <a:rPr sz="2600" b="1" spc="-135" dirty="0" smtClean="0">
                <a:solidFill>
                  <a:srgbClr val="FFFF00"/>
                </a:solidFill>
                <a:latin typeface="Constantia"/>
                <a:cs typeface="Constantia"/>
              </a:rPr>
              <a:t> </a:t>
            </a:r>
            <a:r>
              <a:rPr sz="2600" b="1" spc="-10" dirty="0">
                <a:solidFill>
                  <a:srgbClr val="FFFF00"/>
                </a:solidFill>
                <a:latin typeface="Constantia"/>
                <a:cs typeface="Constantia"/>
              </a:rPr>
              <a:t>evolution</a:t>
            </a:r>
            <a:r>
              <a:rPr sz="2600" b="1" spc="-100" dirty="0">
                <a:solidFill>
                  <a:srgbClr val="FFFF00"/>
                </a:solidFill>
                <a:latin typeface="Constantia"/>
                <a:cs typeface="Constantia"/>
              </a:rPr>
              <a:t> </a:t>
            </a:r>
            <a:r>
              <a:rPr sz="2600" b="1" spc="-5" dirty="0">
                <a:solidFill>
                  <a:srgbClr val="FFFFFF"/>
                </a:solidFill>
                <a:latin typeface="Constantia"/>
                <a:cs typeface="Constantia"/>
              </a:rPr>
              <a:t>describes</a:t>
            </a:r>
            <a:r>
              <a:rPr sz="2600" b="1" spc="-125" dirty="0">
                <a:solidFill>
                  <a:srgbClr val="FFFFFF"/>
                </a:solidFill>
                <a:latin typeface="Constantia"/>
                <a:cs typeface="Constantia"/>
              </a:rPr>
              <a:t> </a:t>
            </a:r>
            <a:r>
              <a:rPr sz="2600" b="1" spc="-10" dirty="0">
                <a:solidFill>
                  <a:srgbClr val="FFFFFF"/>
                </a:solidFill>
                <a:latin typeface="Constantia"/>
                <a:cs typeface="Constantia"/>
              </a:rPr>
              <a:t>evolution</a:t>
            </a:r>
            <a:r>
              <a:rPr sz="2600" b="1" spc="-60" dirty="0">
                <a:solidFill>
                  <a:srgbClr val="FFFFFF"/>
                </a:solidFill>
                <a:latin typeface="Constantia"/>
                <a:cs typeface="Constantia"/>
              </a:rPr>
              <a:t> </a:t>
            </a:r>
            <a:r>
              <a:rPr sz="2600" b="1" spc="-25" dirty="0" smtClean="0">
                <a:solidFill>
                  <a:srgbClr val="FFFFFF"/>
                </a:solidFill>
                <a:latin typeface="Constantia"/>
                <a:cs typeface="Constantia"/>
              </a:rPr>
              <a:t>toward</a:t>
            </a:r>
            <a:r>
              <a:rPr sz="2600" b="1" spc="-605" dirty="0" smtClean="0">
                <a:solidFill>
                  <a:srgbClr val="FFFFFF"/>
                </a:solidFill>
                <a:latin typeface="Constantia"/>
                <a:cs typeface="Constantia"/>
              </a:rPr>
              <a:t> </a:t>
            </a:r>
            <a:r>
              <a:rPr sz="2600" b="1" spc="-10" dirty="0">
                <a:solidFill>
                  <a:srgbClr val="FFFFFF"/>
                </a:solidFill>
                <a:latin typeface="Constantia"/>
                <a:cs typeface="Constantia"/>
              </a:rPr>
              <a:t>different</a:t>
            </a:r>
            <a:r>
              <a:rPr sz="2600" b="1" spc="-125" dirty="0">
                <a:solidFill>
                  <a:srgbClr val="FFFFFF"/>
                </a:solidFill>
                <a:latin typeface="Constantia"/>
                <a:cs typeface="Constantia"/>
              </a:rPr>
              <a:t> </a:t>
            </a:r>
            <a:r>
              <a:rPr sz="2600" b="1" spc="-10" dirty="0">
                <a:solidFill>
                  <a:srgbClr val="FFFFFF"/>
                </a:solidFill>
                <a:latin typeface="Constantia"/>
                <a:cs typeface="Constantia"/>
              </a:rPr>
              <a:t>traits</a:t>
            </a:r>
            <a:r>
              <a:rPr sz="2600" b="1" spc="-75" dirty="0">
                <a:solidFill>
                  <a:srgbClr val="FFFFFF"/>
                </a:solidFill>
                <a:latin typeface="Constantia"/>
                <a:cs typeface="Constantia"/>
              </a:rPr>
              <a:t> </a:t>
            </a:r>
            <a:r>
              <a:rPr sz="2600" b="1" dirty="0">
                <a:solidFill>
                  <a:srgbClr val="FFFFFF"/>
                </a:solidFill>
                <a:latin typeface="Constantia"/>
                <a:cs typeface="Constantia"/>
              </a:rPr>
              <a:t>in</a:t>
            </a:r>
            <a:r>
              <a:rPr sz="2600" b="1" spc="-105" dirty="0">
                <a:solidFill>
                  <a:srgbClr val="FFFFFF"/>
                </a:solidFill>
                <a:latin typeface="Constantia"/>
                <a:cs typeface="Constantia"/>
              </a:rPr>
              <a:t> </a:t>
            </a:r>
            <a:r>
              <a:rPr sz="2600" b="1" spc="-10" dirty="0">
                <a:solidFill>
                  <a:srgbClr val="FFFFFF"/>
                </a:solidFill>
                <a:latin typeface="Constantia"/>
                <a:cs typeface="Constantia"/>
              </a:rPr>
              <a:t>closely</a:t>
            </a:r>
            <a:r>
              <a:rPr sz="2600" b="1" spc="-100" dirty="0">
                <a:solidFill>
                  <a:srgbClr val="FFFFFF"/>
                </a:solidFill>
                <a:latin typeface="Constantia"/>
                <a:cs typeface="Constantia"/>
              </a:rPr>
              <a:t> </a:t>
            </a:r>
            <a:r>
              <a:rPr sz="2600" b="1" spc="-10" dirty="0">
                <a:solidFill>
                  <a:srgbClr val="FFFFFF"/>
                </a:solidFill>
                <a:latin typeface="Constantia"/>
                <a:cs typeface="Constantia"/>
              </a:rPr>
              <a:t>related</a:t>
            </a:r>
            <a:r>
              <a:rPr sz="2600" b="1" spc="-80" dirty="0">
                <a:solidFill>
                  <a:srgbClr val="FFFFFF"/>
                </a:solidFill>
                <a:latin typeface="Constantia"/>
                <a:cs typeface="Constantia"/>
              </a:rPr>
              <a:t> </a:t>
            </a:r>
            <a:r>
              <a:rPr sz="2600" b="1" dirty="0">
                <a:solidFill>
                  <a:srgbClr val="FFFFFF"/>
                </a:solidFill>
                <a:latin typeface="Constantia"/>
                <a:cs typeface="Constantia"/>
              </a:rPr>
              <a:t>species.</a:t>
            </a:r>
            <a:endParaRPr sz="2600" dirty="0">
              <a:latin typeface="Constantia"/>
              <a:cs typeface="Constantia"/>
            </a:endParaRPr>
          </a:p>
          <a:p>
            <a:pPr marL="652780" lvl="1" indent="-273685">
              <a:lnSpc>
                <a:spcPct val="100000"/>
              </a:lnSpc>
              <a:spcBef>
                <a:spcPts val="270"/>
              </a:spcBef>
              <a:buClr>
                <a:srgbClr val="D5903C"/>
              </a:buClr>
              <a:buSzPct val="85416"/>
              <a:buFont typeface="Wingdings 2"/>
              <a:buChar char=""/>
              <a:tabLst>
                <a:tab pos="652780" algn="l"/>
                <a:tab pos="653415" algn="l"/>
              </a:tabLst>
            </a:pPr>
            <a:r>
              <a:rPr sz="2400" b="1" dirty="0">
                <a:solidFill>
                  <a:srgbClr val="FDF9C8"/>
                </a:solidFill>
                <a:latin typeface="Garamond"/>
                <a:cs typeface="Garamond"/>
              </a:rPr>
              <a:t>Closely</a:t>
            </a:r>
            <a:r>
              <a:rPr sz="2400" b="1" spc="10" dirty="0">
                <a:solidFill>
                  <a:srgbClr val="FDF9C8"/>
                </a:solidFill>
                <a:latin typeface="Garamond"/>
                <a:cs typeface="Garamond"/>
              </a:rPr>
              <a:t> </a:t>
            </a:r>
            <a:r>
              <a:rPr sz="2400" b="1" dirty="0">
                <a:solidFill>
                  <a:srgbClr val="FDF9C8"/>
                </a:solidFill>
                <a:latin typeface="Garamond"/>
                <a:cs typeface="Garamond"/>
              </a:rPr>
              <a:t>related</a:t>
            </a:r>
            <a:r>
              <a:rPr sz="2400" b="1" spc="-10" dirty="0">
                <a:solidFill>
                  <a:srgbClr val="FDF9C8"/>
                </a:solidFill>
                <a:latin typeface="Garamond"/>
                <a:cs typeface="Garamond"/>
              </a:rPr>
              <a:t> </a:t>
            </a:r>
            <a:r>
              <a:rPr sz="2400" b="1" spc="-5" dirty="0">
                <a:solidFill>
                  <a:srgbClr val="FDF9C8"/>
                </a:solidFill>
                <a:latin typeface="Garamond"/>
                <a:cs typeface="Garamond"/>
              </a:rPr>
              <a:t>species</a:t>
            </a:r>
            <a:r>
              <a:rPr sz="2400" b="1" spc="5" dirty="0">
                <a:solidFill>
                  <a:srgbClr val="FDF9C8"/>
                </a:solidFill>
                <a:latin typeface="Garamond"/>
                <a:cs typeface="Garamond"/>
              </a:rPr>
              <a:t> </a:t>
            </a:r>
            <a:r>
              <a:rPr sz="2400" b="1" spc="-5" dirty="0">
                <a:solidFill>
                  <a:srgbClr val="FDF9C8"/>
                </a:solidFill>
                <a:latin typeface="Garamond"/>
                <a:cs typeface="Garamond"/>
              </a:rPr>
              <a:t>become</a:t>
            </a:r>
            <a:r>
              <a:rPr sz="2400" b="1" dirty="0">
                <a:solidFill>
                  <a:srgbClr val="FDF9C8"/>
                </a:solidFill>
                <a:latin typeface="Garamond"/>
                <a:cs typeface="Garamond"/>
              </a:rPr>
              <a:t> </a:t>
            </a:r>
            <a:r>
              <a:rPr sz="2400" b="1" spc="-5" dirty="0">
                <a:solidFill>
                  <a:srgbClr val="FDF9C8"/>
                </a:solidFill>
                <a:latin typeface="Garamond"/>
                <a:cs typeface="Garamond"/>
              </a:rPr>
              <a:t>increasingly</a:t>
            </a:r>
            <a:r>
              <a:rPr sz="2400" b="1" spc="15" dirty="0">
                <a:solidFill>
                  <a:srgbClr val="FDF9C8"/>
                </a:solidFill>
                <a:latin typeface="Garamond"/>
                <a:cs typeface="Garamond"/>
              </a:rPr>
              <a:t> </a:t>
            </a:r>
            <a:r>
              <a:rPr sz="2400" b="1" dirty="0">
                <a:solidFill>
                  <a:srgbClr val="FDF9C8"/>
                </a:solidFill>
                <a:latin typeface="Garamond"/>
                <a:cs typeface="Garamond"/>
              </a:rPr>
              <a:t>different.</a:t>
            </a:r>
            <a:endParaRPr sz="2400" dirty="0">
              <a:latin typeface="Garamond"/>
              <a:cs typeface="Garamond"/>
            </a:endParaRPr>
          </a:p>
          <a:p>
            <a:pPr marL="1018540" lvl="2" indent="-229235">
              <a:lnSpc>
                <a:spcPct val="100000"/>
              </a:lnSpc>
              <a:spcBef>
                <a:spcPts val="330"/>
              </a:spcBef>
              <a:buClr>
                <a:srgbClr val="B37731"/>
              </a:buClr>
              <a:buSzPct val="85714"/>
              <a:buFont typeface="Wingdings 2"/>
              <a:buChar char=""/>
              <a:tabLst>
                <a:tab pos="1019175" algn="l"/>
                <a:tab pos="1543685" algn="l"/>
              </a:tabLst>
            </a:pPr>
            <a:r>
              <a:rPr sz="2800" b="1" u="sng" spc="-5" dirty="0">
                <a:solidFill>
                  <a:srgbClr val="FFFFFF"/>
                </a:solidFill>
                <a:latin typeface="Garamond"/>
                <a:cs typeface="Garamond"/>
              </a:rPr>
              <a:t>Ex.	</a:t>
            </a:r>
            <a:r>
              <a:rPr sz="2800" b="1" u="sng" spc="-10" dirty="0">
                <a:solidFill>
                  <a:srgbClr val="FFFFFF"/>
                </a:solidFill>
                <a:latin typeface="Garamond"/>
                <a:cs typeface="Garamond"/>
              </a:rPr>
              <a:t>Darwin’s</a:t>
            </a:r>
            <a:r>
              <a:rPr sz="2800" b="1" u="sng" spc="-40" dirty="0">
                <a:solidFill>
                  <a:srgbClr val="FFFFFF"/>
                </a:solidFill>
                <a:latin typeface="Garamond"/>
                <a:cs typeface="Garamond"/>
              </a:rPr>
              <a:t> </a:t>
            </a:r>
            <a:r>
              <a:rPr sz="2800" b="1" u="sng" spc="-5" dirty="0" smtClean="0">
                <a:solidFill>
                  <a:srgbClr val="FFFFFF"/>
                </a:solidFill>
                <a:latin typeface="Garamond"/>
                <a:cs typeface="Garamond"/>
              </a:rPr>
              <a:t>finches</a:t>
            </a:r>
            <a:r>
              <a:rPr lang="en-US" sz="2800" b="1" u="sng" spc="-5" dirty="0" smtClean="0">
                <a:solidFill>
                  <a:srgbClr val="FFFFFF"/>
                </a:solidFill>
                <a:latin typeface="Garamond"/>
                <a:cs typeface="Garamond"/>
              </a:rPr>
              <a:t>, dogs, ancient horse</a:t>
            </a:r>
            <a:endParaRPr sz="2800" u="sng" dirty="0">
              <a:latin typeface="Garamond"/>
              <a:cs typeface="Garamond"/>
            </a:endParaRPr>
          </a:p>
        </p:txBody>
      </p:sp>
      <p:pic>
        <p:nvPicPr>
          <p:cNvPr id="1026" name="Picture 2" descr="Divergent Evolution | Definition, Types &amp; Examples | Divergent, Evolution,  Convergent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7" y="2209800"/>
            <a:ext cx="6784975" cy="3816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169" y="457200"/>
            <a:ext cx="8880231" cy="3386454"/>
            <a:chOff x="100584" y="477012"/>
            <a:chExt cx="9043670" cy="3386454"/>
          </a:xfrm>
        </p:grpSpPr>
        <p:pic>
          <p:nvPicPr>
            <p:cNvPr id="3" name="object 3"/>
            <p:cNvPicPr/>
            <p:nvPr/>
          </p:nvPicPr>
          <p:blipFill>
            <a:blip r:embed="rId2" cstate="print"/>
            <a:stretch>
              <a:fillRect/>
            </a:stretch>
          </p:blipFill>
          <p:spPr>
            <a:xfrm>
              <a:off x="100584" y="477012"/>
              <a:ext cx="9025128" cy="1065276"/>
            </a:xfrm>
            <a:prstGeom prst="rect">
              <a:avLst/>
            </a:prstGeom>
          </p:spPr>
        </p:pic>
        <p:pic>
          <p:nvPicPr>
            <p:cNvPr id="4" name="object 4"/>
            <p:cNvPicPr/>
            <p:nvPr/>
          </p:nvPicPr>
          <p:blipFill>
            <a:blip r:embed="rId3" cstate="print"/>
            <a:stretch>
              <a:fillRect/>
            </a:stretch>
          </p:blipFill>
          <p:spPr>
            <a:xfrm>
              <a:off x="419150" y="726567"/>
              <a:ext cx="8357057" cy="473202"/>
            </a:xfrm>
            <a:prstGeom prst="rect">
              <a:avLst/>
            </a:prstGeom>
          </p:spPr>
        </p:pic>
        <p:pic>
          <p:nvPicPr>
            <p:cNvPr id="5" name="object 5"/>
            <p:cNvPicPr/>
            <p:nvPr/>
          </p:nvPicPr>
          <p:blipFill>
            <a:blip r:embed="rId4" cstate="print"/>
            <a:stretch>
              <a:fillRect/>
            </a:stretch>
          </p:blipFill>
          <p:spPr>
            <a:xfrm>
              <a:off x="458724" y="1395984"/>
              <a:ext cx="528827" cy="598932"/>
            </a:xfrm>
            <a:prstGeom prst="rect">
              <a:avLst/>
            </a:prstGeom>
          </p:spPr>
        </p:pic>
        <p:pic>
          <p:nvPicPr>
            <p:cNvPr id="6" name="object 6"/>
            <p:cNvPicPr/>
            <p:nvPr/>
          </p:nvPicPr>
          <p:blipFill>
            <a:blip r:embed="rId5" cstate="print"/>
            <a:stretch>
              <a:fillRect/>
            </a:stretch>
          </p:blipFill>
          <p:spPr>
            <a:xfrm>
              <a:off x="676656" y="1290828"/>
              <a:ext cx="8467344" cy="789432"/>
            </a:xfrm>
            <a:prstGeom prst="rect">
              <a:avLst/>
            </a:prstGeom>
          </p:spPr>
        </p:pic>
        <p:pic>
          <p:nvPicPr>
            <p:cNvPr id="7" name="object 7"/>
            <p:cNvPicPr/>
            <p:nvPr/>
          </p:nvPicPr>
          <p:blipFill>
            <a:blip r:embed="rId6" cstate="print"/>
            <a:stretch>
              <a:fillRect/>
            </a:stretch>
          </p:blipFill>
          <p:spPr>
            <a:xfrm>
              <a:off x="676656" y="1717548"/>
              <a:ext cx="2458212" cy="789431"/>
            </a:xfrm>
            <a:prstGeom prst="rect">
              <a:avLst/>
            </a:prstGeom>
          </p:spPr>
        </p:pic>
        <p:pic>
          <p:nvPicPr>
            <p:cNvPr id="8" name="object 8"/>
            <p:cNvPicPr/>
            <p:nvPr/>
          </p:nvPicPr>
          <p:blipFill>
            <a:blip r:embed="rId7" cstate="print"/>
            <a:stretch>
              <a:fillRect/>
            </a:stretch>
          </p:blipFill>
          <p:spPr>
            <a:xfrm>
              <a:off x="2665476" y="1717548"/>
              <a:ext cx="571500" cy="789431"/>
            </a:xfrm>
            <a:prstGeom prst="rect">
              <a:avLst/>
            </a:prstGeom>
          </p:spPr>
        </p:pic>
        <p:pic>
          <p:nvPicPr>
            <p:cNvPr id="9" name="object 9"/>
            <p:cNvPicPr/>
            <p:nvPr/>
          </p:nvPicPr>
          <p:blipFill>
            <a:blip r:embed="rId4" cstate="print"/>
            <a:stretch>
              <a:fillRect/>
            </a:stretch>
          </p:blipFill>
          <p:spPr>
            <a:xfrm>
              <a:off x="826007" y="2287523"/>
              <a:ext cx="528828" cy="598931"/>
            </a:xfrm>
            <a:prstGeom prst="rect">
              <a:avLst/>
            </a:prstGeom>
          </p:spPr>
        </p:pic>
        <p:pic>
          <p:nvPicPr>
            <p:cNvPr id="10" name="object 10"/>
            <p:cNvPicPr/>
            <p:nvPr/>
          </p:nvPicPr>
          <p:blipFill>
            <a:blip r:embed="rId8" cstate="print"/>
            <a:stretch>
              <a:fillRect/>
            </a:stretch>
          </p:blipFill>
          <p:spPr>
            <a:xfrm>
              <a:off x="1043939" y="2182368"/>
              <a:ext cx="6815328" cy="789431"/>
            </a:xfrm>
            <a:prstGeom prst="rect">
              <a:avLst/>
            </a:prstGeom>
          </p:spPr>
        </p:pic>
        <p:pic>
          <p:nvPicPr>
            <p:cNvPr id="11" name="object 11"/>
            <p:cNvPicPr/>
            <p:nvPr/>
          </p:nvPicPr>
          <p:blipFill>
            <a:blip r:embed="rId4" cstate="print"/>
            <a:stretch>
              <a:fillRect/>
            </a:stretch>
          </p:blipFill>
          <p:spPr>
            <a:xfrm>
              <a:off x="826007" y="2752344"/>
              <a:ext cx="528828" cy="598931"/>
            </a:xfrm>
            <a:prstGeom prst="rect">
              <a:avLst/>
            </a:prstGeom>
          </p:spPr>
        </p:pic>
        <p:pic>
          <p:nvPicPr>
            <p:cNvPr id="12" name="object 12"/>
            <p:cNvPicPr/>
            <p:nvPr/>
          </p:nvPicPr>
          <p:blipFill>
            <a:blip r:embed="rId9" cstate="print"/>
            <a:stretch>
              <a:fillRect/>
            </a:stretch>
          </p:blipFill>
          <p:spPr>
            <a:xfrm>
              <a:off x="1043939" y="2647188"/>
              <a:ext cx="8010144" cy="789431"/>
            </a:xfrm>
            <a:prstGeom prst="rect">
              <a:avLst/>
            </a:prstGeom>
          </p:spPr>
        </p:pic>
        <p:pic>
          <p:nvPicPr>
            <p:cNvPr id="13" name="object 13"/>
            <p:cNvPicPr/>
            <p:nvPr/>
          </p:nvPicPr>
          <p:blipFill>
            <a:blip r:embed="rId10" cstate="print"/>
            <a:stretch>
              <a:fillRect/>
            </a:stretch>
          </p:blipFill>
          <p:spPr>
            <a:xfrm>
              <a:off x="1043939" y="3073907"/>
              <a:ext cx="1389887" cy="789432"/>
            </a:xfrm>
            <a:prstGeom prst="rect">
              <a:avLst/>
            </a:prstGeom>
          </p:spPr>
        </p:pic>
      </p:grpSp>
      <p:sp>
        <p:nvSpPr>
          <p:cNvPr id="14" name="object 14"/>
          <p:cNvSpPr txBox="1"/>
          <p:nvPr/>
        </p:nvSpPr>
        <p:spPr>
          <a:xfrm>
            <a:off x="612140" y="1369263"/>
            <a:ext cx="8383905" cy="2235200"/>
          </a:xfrm>
          <a:prstGeom prst="rect">
            <a:avLst/>
          </a:prstGeom>
        </p:spPr>
        <p:txBody>
          <a:bodyPr vert="horz" wrap="square" lIns="0" tIns="12065" rIns="0" bIns="0" rtlCol="0">
            <a:spAutoFit/>
          </a:bodyPr>
          <a:lstStyle/>
          <a:p>
            <a:pPr marL="285750" marR="5080" indent="-273685">
              <a:lnSpc>
                <a:spcPct val="100000"/>
              </a:lnSpc>
              <a:spcBef>
                <a:spcPts val="95"/>
              </a:spcBef>
              <a:buClr>
                <a:srgbClr val="F3A346"/>
              </a:buClr>
              <a:buSzPct val="83928"/>
              <a:buFont typeface="Wingdings 2"/>
              <a:buChar char=""/>
              <a:tabLst>
                <a:tab pos="286385" algn="l"/>
              </a:tabLst>
            </a:pPr>
            <a:r>
              <a:rPr sz="2800" b="1" spc="-220" dirty="0">
                <a:solidFill>
                  <a:srgbClr val="FFFFFF"/>
                </a:solidFill>
                <a:latin typeface="Constantia"/>
                <a:cs typeface="Constantia"/>
              </a:rPr>
              <a:t>T</a:t>
            </a:r>
            <a:r>
              <a:rPr sz="2800" b="1" spc="-80" dirty="0">
                <a:solidFill>
                  <a:srgbClr val="FFFFFF"/>
                </a:solidFill>
                <a:latin typeface="Constantia"/>
                <a:cs typeface="Constantia"/>
              </a:rPr>
              <a:t>w</a:t>
            </a:r>
            <a:r>
              <a:rPr sz="2800" b="1" spc="-5" dirty="0">
                <a:solidFill>
                  <a:srgbClr val="FFFFFF"/>
                </a:solidFill>
                <a:latin typeface="Constantia"/>
                <a:cs typeface="Constantia"/>
              </a:rPr>
              <a:t>o</a:t>
            </a:r>
            <a:r>
              <a:rPr sz="2800" b="1" spc="-125" dirty="0">
                <a:solidFill>
                  <a:srgbClr val="FFFFFF"/>
                </a:solidFill>
                <a:latin typeface="Constantia"/>
                <a:cs typeface="Constantia"/>
              </a:rPr>
              <a:t> </a:t>
            </a:r>
            <a:r>
              <a:rPr sz="2800" b="1" spc="-5" dirty="0">
                <a:solidFill>
                  <a:srgbClr val="FFFFFF"/>
                </a:solidFill>
                <a:latin typeface="Constantia"/>
                <a:cs typeface="Constantia"/>
              </a:rPr>
              <a:t>or</a:t>
            </a:r>
            <a:r>
              <a:rPr sz="2800" b="1" spc="-95" dirty="0">
                <a:solidFill>
                  <a:srgbClr val="FFFFFF"/>
                </a:solidFill>
                <a:latin typeface="Constantia"/>
                <a:cs typeface="Constantia"/>
              </a:rPr>
              <a:t> </a:t>
            </a:r>
            <a:r>
              <a:rPr sz="2800" b="1" spc="-10" dirty="0">
                <a:solidFill>
                  <a:srgbClr val="FFFFFF"/>
                </a:solidFill>
                <a:latin typeface="Constantia"/>
                <a:cs typeface="Constantia"/>
              </a:rPr>
              <a:t>mo</a:t>
            </a:r>
            <a:r>
              <a:rPr sz="2800" b="1" spc="-65" dirty="0">
                <a:solidFill>
                  <a:srgbClr val="FFFFFF"/>
                </a:solidFill>
                <a:latin typeface="Constantia"/>
                <a:cs typeface="Constantia"/>
              </a:rPr>
              <a:t>r</a:t>
            </a:r>
            <a:r>
              <a:rPr sz="2800" b="1" spc="-5" dirty="0">
                <a:solidFill>
                  <a:srgbClr val="FFFFFF"/>
                </a:solidFill>
                <a:latin typeface="Constantia"/>
                <a:cs typeface="Constantia"/>
              </a:rPr>
              <a:t>e</a:t>
            </a:r>
            <a:r>
              <a:rPr sz="2800" b="1" spc="-100" dirty="0">
                <a:solidFill>
                  <a:srgbClr val="FFFFFF"/>
                </a:solidFill>
                <a:latin typeface="Constantia"/>
                <a:cs typeface="Constantia"/>
              </a:rPr>
              <a:t> </a:t>
            </a:r>
            <a:r>
              <a:rPr sz="2800" b="1" spc="-5" dirty="0">
                <a:solidFill>
                  <a:srgbClr val="FFFFFF"/>
                </a:solidFill>
                <a:latin typeface="Constantia"/>
                <a:cs typeface="Constantia"/>
              </a:rPr>
              <a:t>s</a:t>
            </a:r>
            <a:r>
              <a:rPr sz="2800" b="1" spc="-15" dirty="0">
                <a:solidFill>
                  <a:srgbClr val="FFFFFF"/>
                </a:solidFill>
                <a:latin typeface="Constantia"/>
                <a:cs typeface="Constantia"/>
              </a:rPr>
              <a:t>p</a:t>
            </a:r>
            <a:r>
              <a:rPr sz="2800" b="1" spc="-5" dirty="0">
                <a:solidFill>
                  <a:srgbClr val="FFFFFF"/>
                </a:solidFill>
                <a:latin typeface="Constantia"/>
                <a:cs typeface="Constantia"/>
              </a:rPr>
              <a:t>ecies</a:t>
            </a:r>
            <a:r>
              <a:rPr sz="2800" b="1" spc="-125" dirty="0">
                <a:solidFill>
                  <a:srgbClr val="FFFFFF"/>
                </a:solidFill>
                <a:latin typeface="Constantia"/>
                <a:cs typeface="Constantia"/>
              </a:rPr>
              <a:t> </a:t>
            </a:r>
            <a:r>
              <a:rPr sz="2800" b="1" spc="-10" dirty="0">
                <a:solidFill>
                  <a:srgbClr val="FFFFFF"/>
                </a:solidFill>
                <a:latin typeface="Constantia"/>
                <a:cs typeface="Constantia"/>
              </a:rPr>
              <a:t>ca</a:t>
            </a:r>
            <a:r>
              <a:rPr sz="2800" b="1" spc="-5" dirty="0">
                <a:solidFill>
                  <a:srgbClr val="FFFFFF"/>
                </a:solidFill>
                <a:latin typeface="Constantia"/>
                <a:cs typeface="Constantia"/>
              </a:rPr>
              <a:t>n</a:t>
            </a:r>
            <a:r>
              <a:rPr sz="2800" b="1" spc="-90" dirty="0">
                <a:solidFill>
                  <a:srgbClr val="FFFFFF"/>
                </a:solidFill>
                <a:latin typeface="Constantia"/>
                <a:cs typeface="Constantia"/>
              </a:rPr>
              <a:t> </a:t>
            </a:r>
            <a:r>
              <a:rPr sz="2800" b="1" spc="-5" dirty="0">
                <a:solidFill>
                  <a:srgbClr val="FFFFFF"/>
                </a:solidFill>
                <a:latin typeface="Constantia"/>
                <a:cs typeface="Constantia"/>
              </a:rPr>
              <a:t>e</a:t>
            </a:r>
            <a:r>
              <a:rPr sz="2800" b="1" spc="-75" dirty="0">
                <a:solidFill>
                  <a:srgbClr val="FFFFFF"/>
                </a:solidFill>
                <a:latin typeface="Constantia"/>
                <a:cs typeface="Constantia"/>
              </a:rPr>
              <a:t>v</a:t>
            </a:r>
            <a:r>
              <a:rPr sz="2800" b="1" spc="-5" dirty="0">
                <a:solidFill>
                  <a:srgbClr val="FFFFFF"/>
                </a:solidFill>
                <a:latin typeface="Constantia"/>
                <a:cs typeface="Constantia"/>
              </a:rPr>
              <a:t>o</a:t>
            </a:r>
            <a:r>
              <a:rPr sz="2800" b="1" spc="-30" dirty="0">
                <a:solidFill>
                  <a:srgbClr val="FFFFFF"/>
                </a:solidFill>
                <a:latin typeface="Constantia"/>
                <a:cs typeface="Constantia"/>
              </a:rPr>
              <a:t>l</a:t>
            </a:r>
            <a:r>
              <a:rPr sz="2800" b="1" spc="-75" dirty="0">
                <a:solidFill>
                  <a:srgbClr val="FFFFFF"/>
                </a:solidFill>
                <a:latin typeface="Constantia"/>
                <a:cs typeface="Constantia"/>
              </a:rPr>
              <a:t>v</a:t>
            </a:r>
            <a:r>
              <a:rPr sz="2800" b="1" spc="-5" dirty="0">
                <a:solidFill>
                  <a:srgbClr val="FFFFFF"/>
                </a:solidFill>
                <a:latin typeface="Constantia"/>
                <a:cs typeface="Constantia"/>
              </a:rPr>
              <a:t>e</a:t>
            </a:r>
            <a:r>
              <a:rPr sz="2800" b="1" spc="-85" dirty="0">
                <a:solidFill>
                  <a:srgbClr val="FFFFFF"/>
                </a:solidFill>
                <a:latin typeface="Constantia"/>
                <a:cs typeface="Constantia"/>
              </a:rPr>
              <a:t> </a:t>
            </a:r>
            <a:r>
              <a:rPr sz="2800" b="1" spc="-55" dirty="0">
                <a:solidFill>
                  <a:srgbClr val="FFFFFF"/>
                </a:solidFill>
                <a:latin typeface="Constantia"/>
                <a:cs typeface="Constantia"/>
              </a:rPr>
              <a:t>t</a:t>
            </a:r>
            <a:r>
              <a:rPr sz="2800" b="1" spc="-5" dirty="0">
                <a:solidFill>
                  <a:srgbClr val="FFFFFF"/>
                </a:solidFill>
                <a:latin typeface="Constantia"/>
                <a:cs typeface="Constantia"/>
              </a:rPr>
              <a:t>o</a:t>
            </a:r>
            <a:r>
              <a:rPr sz="2800" b="1" spc="-80" dirty="0">
                <a:solidFill>
                  <a:srgbClr val="FFFFFF"/>
                </a:solidFill>
                <a:latin typeface="Constantia"/>
                <a:cs typeface="Constantia"/>
              </a:rPr>
              <a:t>g</a:t>
            </a:r>
            <a:r>
              <a:rPr sz="2800" b="1" spc="-5" dirty="0">
                <a:solidFill>
                  <a:srgbClr val="FFFFFF"/>
                </a:solidFill>
                <a:latin typeface="Constantia"/>
                <a:cs typeface="Constantia"/>
              </a:rPr>
              <a:t>eth</a:t>
            </a:r>
            <a:r>
              <a:rPr sz="2800" b="1" spc="-20" dirty="0">
                <a:solidFill>
                  <a:srgbClr val="FFFFFF"/>
                </a:solidFill>
                <a:latin typeface="Constantia"/>
                <a:cs typeface="Constantia"/>
              </a:rPr>
              <a:t>e</a:t>
            </a:r>
            <a:r>
              <a:rPr sz="2800" b="1" spc="-5" dirty="0">
                <a:solidFill>
                  <a:srgbClr val="FFFFFF"/>
                </a:solidFill>
                <a:latin typeface="Constantia"/>
                <a:cs typeface="Constantia"/>
              </a:rPr>
              <a:t>r</a:t>
            </a:r>
            <a:r>
              <a:rPr sz="2800" b="1" spc="-100" dirty="0">
                <a:solidFill>
                  <a:srgbClr val="FFFFFF"/>
                </a:solidFill>
                <a:latin typeface="Constantia"/>
                <a:cs typeface="Constantia"/>
              </a:rPr>
              <a:t> </a:t>
            </a:r>
            <a:r>
              <a:rPr sz="2800" b="1" spc="-5" dirty="0">
                <a:solidFill>
                  <a:srgbClr val="FFFFFF"/>
                </a:solidFill>
                <a:latin typeface="Constantia"/>
                <a:cs typeface="Constantia"/>
              </a:rPr>
              <a:t>th</a:t>
            </a:r>
            <a:r>
              <a:rPr sz="2800" b="1" spc="-55" dirty="0">
                <a:solidFill>
                  <a:srgbClr val="FFFFFF"/>
                </a:solidFill>
                <a:latin typeface="Constantia"/>
                <a:cs typeface="Constantia"/>
              </a:rPr>
              <a:t>r</a:t>
            </a:r>
            <a:r>
              <a:rPr sz="2800" b="1" spc="-5" dirty="0">
                <a:solidFill>
                  <a:srgbClr val="FFFFFF"/>
                </a:solidFill>
                <a:latin typeface="Constantia"/>
                <a:cs typeface="Constantia"/>
              </a:rPr>
              <a:t>ou</a:t>
            </a:r>
            <a:r>
              <a:rPr sz="2800" b="1" spc="-35" dirty="0">
                <a:solidFill>
                  <a:srgbClr val="FFFFFF"/>
                </a:solidFill>
                <a:latin typeface="Constantia"/>
                <a:cs typeface="Constantia"/>
              </a:rPr>
              <a:t>g</a:t>
            </a:r>
            <a:r>
              <a:rPr sz="2800" b="1" spc="-5" dirty="0">
                <a:solidFill>
                  <a:srgbClr val="FFFFFF"/>
                </a:solidFill>
                <a:latin typeface="Constantia"/>
                <a:cs typeface="Constantia"/>
              </a:rPr>
              <a:t>h  </a:t>
            </a:r>
            <a:r>
              <a:rPr sz="2800" b="1" u="sng" spc="-20" dirty="0">
                <a:solidFill>
                  <a:srgbClr val="CCFF33"/>
                </a:solidFill>
                <a:latin typeface="Constantia"/>
                <a:cs typeface="Constantia"/>
              </a:rPr>
              <a:t>coevolution</a:t>
            </a:r>
            <a:r>
              <a:rPr sz="2800" b="1" u="sng" spc="-20" dirty="0">
                <a:solidFill>
                  <a:srgbClr val="FFFFFF"/>
                </a:solidFill>
                <a:latin typeface="Constantia"/>
                <a:cs typeface="Constantia"/>
              </a:rPr>
              <a:t>.</a:t>
            </a:r>
            <a:endParaRPr sz="2800" b="1" u="sng" dirty="0">
              <a:latin typeface="Constantia"/>
              <a:cs typeface="Constantia"/>
            </a:endParaRPr>
          </a:p>
          <a:p>
            <a:pPr marL="652780" lvl="1" indent="-273685">
              <a:lnSpc>
                <a:spcPct val="100000"/>
              </a:lnSpc>
              <a:spcBef>
                <a:spcPts val="300"/>
              </a:spcBef>
              <a:buClr>
                <a:srgbClr val="D5903C"/>
              </a:buClr>
              <a:buSzPct val="83928"/>
              <a:buFont typeface="Wingdings 2"/>
              <a:buChar char=""/>
              <a:tabLst>
                <a:tab pos="653415" algn="l"/>
              </a:tabLst>
            </a:pPr>
            <a:r>
              <a:rPr sz="2800" b="1" spc="-5" dirty="0">
                <a:solidFill>
                  <a:srgbClr val="FDF9C8"/>
                </a:solidFill>
                <a:latin typeface="Constantia"/>
                <a:cs typeface="Constantia"/>
              </a:rPr>
              <a:t>evolutionary</a:t>
            </a:r>
            <a:r>
              <a:rPr sz="2800" b="1" spc="-85" dirty="0">
                <a:solidFill>
                  <a:srgbClr val="FDF9C8"/>
                </a:solidFill>
                <a:latin typeface="Constantia"/>
                <a:cs typeface="Constantia"/>
              </a:rPr>
              <a:t> </a:t>
            </a:r>
            <a:r>
              <a:rPr sz="2800" b="1" spc="-10" dirty="0">
                <a:solidFill>
                  <a:srgbClr val="FDF9C8"/>
                </a:solidFill>
                <a:latin typeface="Constantia"/>
                <a:cs typeface="Constantia"/>
              </a:rPr>
              <a:t>paths</a:t>
            </a:r>
            <a:r>
              <a:rPr sz="2800" b="1" spc="-45" dirty="0">
                <a:solidFill>
                  <a:srgbClr val="FDF9C8"/>
                </a:solidFill>
                <a:latin typeface="Constantia"/>
                <a:cs typeface="Constantia"/>
              </a:rPr>
              <a:t> </a:t>
            </a:r>
            <a:r>
              <a:rPr sz="2800" b="1" spc="-15" dirty="0">
                <a:solidFill>
                  <a:srgbClr val="FDF9C8"/>
                </a:solidFill>
                <a:latin typeface="Constantia"/>
                <a:cs typeface="Constantia"/>
              </a:rPr>
              <a:t>become</a:t>
            </a:r>
            <a:r>
              <a:rPr sz="2800" b="1" spc="-120" dirty="0">
                <a:solidFill>
                  <a:srgbClr val="FDF9C8"/>
                </a:solidFill>
                <a:latin typeface="Constantia"/>
                <a:cs typeface="Constantia"/>
              </a:rPr>
              <a:t> </a:t>
            </a:r>
            <a:r>
              <a:rPr sz="2800" b="1" spc="-15" dirty="0">
                <a:solidFill>
                  <a:srgbClr val="FDF9C8"/>
                </a:solidFill>
                <a:latin typeface="Constantia"/>
                <a:cs typeface="Constantia"/>
              </a:rPr>
              <a:t>connected</a:t>
            </a:r>
            <a:endParaRPr sz="2800" dirty="0">
              <a:latin typeface="Constantia"/>
              <a:cs typeface="Constantia"/>
            </a:endParaRPr>
          </a:p>
          <a:p>
            <a:pPr marL="652780" marR="248285" lvl="1" indent="-273050">
              <a:lnSpc>
                <a:spcPct val="100000"/>
              </a:lnSpc>
              <a:spcBef>
                <a:spcPts val="305"/>
              </a:spcBef>
              <a:buClr>
                <a:srgbClr val="D5903C"/>
              </a:buClr>
              <a:buSzPct val="83928"/>
              <a:buFont typeface="Wingdings 2"/>
              <a:buChar char=""/>
              <a:tabLst>
                <a:tab pos="653415" algn="l"/>
              </a:tabLst>
            </a:pPr>
            <a:r>
              <a:rPr sz="2800" b="1" spc="-10" dirty="0">
                <a:solidFill>
                  <a:srgbClr val="FDF9C8"/>
                </a:solidFill>
                <a:latin typeface="Constantia"/>
                <a:cs typeface="Constantia"/>
              </a:rPr>
              <a:t>species</a:t>
            </a:r>
            <a:r>
              <a:rPr sz="2800" b="1" spc="-110" dirty="0">
                <a:solidFill>
                  <a:srgbClr val="FDF9C8"/>
                </a:solidFill>
                <a:latin typeface="Constantia"/>
                <a:cs typeface="Constantia"/>
              </a:rPr>
              <a:t> </a:t>
            </a:r>
            <a:r>
              <a:rPr sz="2800" b="1" spc="-30" dirty="0">
                <a:solidFill>
                  <a:srgbClr val="FDF9C8"/>
                </a:solidFill>
                <a:latin typeface="Constantia"/>
                <a:cs typeface="Constantia"/>
              </a:rPr>
              <a:t>evolve</a:t>
            </a:r>
            <a:r>
              <a:rPr sz="2800" b="1" spc="-60" dirty="0">
                <a:solidFill>
                  <a:srgbClr val="FDF9C8"/>
                </a:solidFill>
                <a:latin typeface="Constantia"/>
                <a:cs typeface="Constantia"/>
              </a:rPr>
              <a:t> </a:t>
            </a:r>
            <a:r>
              <a:rPr sz="2800" b="1" spc="-5" dirty="0">
                <a:solidFill>
                  <a:srgbClr val="FDF9C8"/>
                </a:solidFill>
                <a:latin typeface="Constantia"/>
                <a:cs typeface="Constantia"/>
              </a:rPr>
              <a:t>in</a:t>
            </a:r>
            <a:r>
              <a:rPr sz="2800" b="1" spc="-75" dirty="0">
                <a:solidFill>
                  <a:srgbClr val="FDF9C8"/>
                </a:solidFill>
                <a:latin typeface="Constantia"/>
                <a:cs typeface="Constantia"/>
              </a:rPr>
              <a:t> </a:t>
            </a:r>
            <a:r>
              <a:rPr sz="2800" b="1" spc="-15" dirty="0">
                <a:solidFill>
                  <a:srgbClr val="FDF9C8"/>
                </a:solidFill>
                <a:latin typeface="Constantia"/>
                <a:cs typeface="Constantia"/>
              </a:rPr>
              <a:t>response</a:t>
            </a:r>
            <a:r>
              <a:rPr sz="2800" b="1" spc="-75" dirty="0">
                <a:solidFill>
                  <a:srgbClr val="FDF9C8"/>
                </a:solidFill>
                <a:latin typeface="Constantia"/>
                <a:cs typeface="Constantia"/>
              </a:rPr>
              <a:t> </a:t>
            </a:r>
            <a:r>
              <a:rPr sz="2800" b="1" spc="-25" dirty="0">
                <a:solidFill>
                  <a:srgbClr val="FDF9C8"/>
                </a:solidFill>
                <a:latin typeface="Constantia"/>
                <a:cs typeface="Constantia"/>
              </a:rPr>
              <a:t>to</a:t>
            </a:r>
            <a:r>
              <a:rPr sz="2800" b="1" spc="-130" dirty="0">
                <a:solidFill>
                  <a:srgbClr val="FDF9C8"/>
                </a:solidFill>
                <a:latin typeface="Constantia"/>
                <a:cs typeface="Constantia"/>
              </a:rPr>
              <a:t> </a:t>
            </a:r>
            <a:r>
              <a:rPr sz="2800" b="1" spc="-15" dirty="0">
                <a:solidFill>
                  <a:srgbClr val="FDF9C8"/>
                </a:solidFill>
                <a:latin typeface="Constantia"/>
                <a:cs typeface="Constantia"/>
              </a:rPr>
              <a:t>changes</a:t>
            </a:r>
            <a:r>
              <a:rPr sz="2800" b="1" spc="-35" dirty="0">
                <a:solidFill>
                  <a:srgbClr val="FDF9C8"/>
                </a:solidFill>
                <a:latin typeface="Constantia"/>
                <a:cs typeface="Constantia"/>
              </a:rPr>
              <a:t> </a:t>
            </a:r>
            <a:r>
              <a:rPr sz="2800" b="1" spc="-5" dirty="0">
                <a:solidFill>
                  <a:srgbClr val="FDF9C8"/>
                </a:solidFill>
                <a:latin typeface="Constantia"/>
                <a:cs typeface="Constantia"/>
              </a:rPr>
              <a:t>in</a:t>
            </a:r>
            <a:r>
              <a:rPr sz="2800" b="1" spc="-110" dirty="0">
                <a:solidFill>
                  <a:srgbClr val="FDF9C8"/>
                </a:solidFill>
                <a:latin typeface="Constantia"/>
                <a:cs typeface="Constantia"/>
              </a:rPr>
              <a:t> </a:t>
            </a:r>
            <a:r>
              <a:rPr sz="2800" b="1" spc="-5" dirty="0">
                <a:solidFill>
                  <a:srgbClr val="FDF9C8"/>
                </a:solidFill>
                <a:latin typeface="Constantia"/>
                <a:cs typeface="Constantia"/>
              </a:rPr>
              <a:t>each </a:t>
            </a:r>
            <a:r>
              <a:rPr sz="2800" b="1" spc="-655" dirty="0">
                <a:solidFill>
                  <a:srgbClr val="FDF9C8"/>
                </a:solidFill>
                <a:latin typeface="Constantia"/>
                <a:cs typeface="Constantia"/>
              </a:rPr>
              <a:t> </a:t>
            </a:r>
            <a:r>
              <a:rPr sz="2800" b="1" spc="-5" dirty="0">
                <a:solidFill>
                  <a:srgbClr val="FDF9C8"/>
                </a:solidFill>
                <a:latin typeface="Constantia"/>
                <a:cs typeface="Constantia"/>
              </a:rPr>
              <a:t>other</a:t>
            </a:r>
            <a:endParaRPr sz="2800" dirty="0">
              <a:latin typeface="Constantia"/>
              <a:cs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9391" y="854963"/>
            <a:ext cx="8374380" cy="733425"/>
            <a:chOff x="469391" y="854963"/>
            <a:chExt cx="8374380" cy="733425"/>
          </a:xfrm>
        </p:grpSpPr>
        <p:pic>
          <p:nvPicPr>
            <p:cNvPr id="3" name="object 3"/>
            <p:cNvPicPr/>
            <p:nvPr/>
          </p:nvPicPr>
          <p:blipFill>
            <a:blip r:embed="rId2" cstate="print"/>
            <a:stretch>
              <a:fillRect/>
            </a:stretch>
          </p:blipFill>
          <p:spPr>
            <a:xfrm>
              <a:off x="469391" y="954023"/>
              <a:ext cx="490727" cy="556260"/>
            </a:xfrm>
            <a:prstGeom prst="rect">
              <a:avLst/>
            </a:prstGeom>
          </p:spPr>
        </p:pic>
        <p:pic>
          <p:nvPicPr>
            <p:cNvPr id="4" name="object 4"/>
            <p:cNvPicPr/>
            <p:nvPr/>
          </p:nvPicPr>
          <p:blipFill>
            <a:blip r:embed="rId3" cstate="print"/>
            <a:stretch>
              <a:fillRect/>
            </a:stretch>
          </p:blipFill>
          <p:spPr>
            <a:xfrm>
              <a:off x="691895" y="854963"/>
              <a:ext cx="2346960" cy="733043"/>
            </a:xfrm>
            <a:prstGeom prst="rect">
              <a:avLst/>
            </a:prstGeom>
          </p:spPr>
        </p:pic>
        <p:pic>
          <p:nvPicPr>
            <p:cNvPr id="5" name="object 5"/>
            <p:cNvPicPr/>
            <p:nvPr/>
          </p:nvPicPr>
          <p:blipFill>
            <a:blip r:embed="rId4" cstate="print"/>
            <a:stretch>
              <a:fillRect/>
            </a:stretch>
          </p:blipFill>
          <p:spPr>
            <a:xfrm>
              <a:off x="2671571" y="854963"/>
              <a:ext cx="6172200" cy="733043"/>
            </a:xfrm>
            <a:prstGeom prst="rect">
              <a:avLst/>
            </a:prstGeom>
          </p:spPr>
        </p:pic>
      </p:grpSp>
      <p:sp>
        <p:nvSpPr>
          <p:cNvPr id="6" name="object 6"/>
          <p:cNvSpPr txBox="1"/>
          <p:nvPr/>
        </p:nvSpPr>
        <p:spPr>
          <a:xfrm>
            <a:off x="612140" y="927862"/>
            <a:ext cx="8020684" cy="422275"/>
          </a:xfrm>
          <a:prstGeom prst="rect">
            <a:avLst/>
          </a:prstGeom>
        </p:spPr>
        <p:txBody>
          <a:bodyPr vert="horz" wrap="square" lIns="0" tIns="13335" rIns="0" bIns="0" rtlCol="0">
            <a:spAutoFit/>
          </a:bodyPr>
          <a:lstStyle/>
          <a:p>
            <a:pPr marL="285750" indent="-273685">
              <a:lnSpc>
                <a:spcPct val="100000"/>
              </a:lnSpc>
              <a:spcBef>
                <a:spcPts val="105"/>
              </a:spcBef>
              <a:buClr>
                <a:srgbClr val="F3A346"/>
              </a:buClr>
              <a:buSzPct val="84615"/>
              <a:buFont typeface="Wingdings 2"/>
              <a:buChar char=""/>
              <a:tabLst>
                <a:tab pos="286385" algn="l"/>
              </a:tabLst>
            </a:pPr>
            <a:r>
              <a:rPr sz="2600" b="1" spc="-10" dirty="0">
                <a:solidFill>
                  <a:srgbClr val="FFFFFF"/>
                </a:solidFill>
                <a:latin typeface="Constantia"/>
                <a:cs typeface="Constantia"/>
              </a:rPr>
              <a:t>Coevolution</a:t>
            </a:r>
            <a:r>
              <a:rPr sz="2600" b="1" spc="-120" dirty="0">
                <a:solidFill>
                  <a:srgbClr val="FFFFFF"/>
                </a:solidFill>
                <a:latin typeface="Constantia"/>
                <a:cs typeface="Constantia"/>
              </a:rPr>
              <a:t> </a:t>
            </a:r>
            <a:r>
              <a:rPr sz="2600" b="1" spc="-5" dirty="0">
                <a:solidFill>
                  <a:srgbClr val="FFFFFF"/>
                </a:solidFill>
                <a:latin typeface="Constantia"/>
                <a:cs typeface="Constantia"/>
              </a:rPr>
              <a:t>can</a:t>
            </a:r>
            <a:r>
              <a:rPr sz="2600" b="1" spc="-105" dirty="0">
                <a:solidFill>
                  <a:srgbClr val="FFFFFF"/>
                </a:solidFill>
                <a:latin typeface="Constantia"/>
                <a:cs typeface="Constantia"/>
              </a:rPr>
              <a:t> </a:t>
            </a:r>
            <a:r>
              <a:rPr sz="2600" b="1" spc="-10" dirty="0">
                <a:solidFill>
                  <a:srgbClr val="FFFFFF"/>
                </a:solidFill>
                <a:latin typeface="Constantia"/>
                <a:cs typeface="Constantia"/>
              </a:rPr>
              <a:t>occur</a:t>
            </a:r>
            <a:r>
              <a:rPr sz="2600" b="1" spc="-85" dirty="0">
                <a:solidFill>
                  <a:srgbClr val="FFFFFF"/>
                </a:solidFill>
                <a:latin typeface="Constantia"/>
                <a:cs typeface="Constantia"/>
              </a:rPr>
              <a:t> </a:t>
            </a:r>
            <a:r>
              <a:rPr sz="2600" b="1" dirty="0">
                <a:solidFill>
                  <a:srgbClr val="FFFFFF"/>
                </a:solidFill>
                <a:latin typeface="Constantia"/>
                <a:cs typeface="Constantia"/>
              </a:rPr>
              <a:t>in</a:t>
            </a:r>
            <a:r>
              <a:rPr sz="2600" b="1" spc="-45" dirty="0">
                <a:solidFill>
                  <a:srgbClr val="FFFFFF"/>
                </a:solidFill>
                <a:latin typeface="Constantia"/>
                <a:cs typeface="Constantia"/>
              </a:rPr>
              <a:t> </a:t>
            </a:r>
            <a:r>
              <a:rPr sz="2600" b="1" spc="5" dirty="0">
                <a:solidFill>
                  <a:srgbClr val="FFFFFF"/>
                </a:solidFill>
                <a:latin typeface="Constantia"/>
                <a:cs typeface="Constantia"/>
              </a:rPr>
              <a:t>beneficial</a:t>
            </a:r>
            <a:r>
              <a:rPr sz="2600" b="1" spc="-65" dirty="0">
                <a:solidFill>
                  <a:srgbClr val="FFFFFF"/>
                </a:solidFill>
                <a:latin typeface="Constantia"/>
                <a:cs typeface="Constantia"/>
              </a:rPr>
              <a:t> </a:t>
            </a:r>
            <a:r>
              <a:rPr sz="2600" b="1" spc="-5" dirty="0">
                <a:solidFill>
                  <a:srgbClr val="FFFFFF"/>
                </a:solidFill>
                <a:latin typeface="Constantia"/>
                <a:cs typeface="Constantia"/>
              </a:rPr>
              <a:t>relationships.</a:t>
            </a:r>
            <a:endParaRPr sz="2600">
              <a:latin typeface="Constantia"/>
              <a:cs typeface="Constantia"/>
            </a:endParaRPr>
          </a:p>
        </p:txBody>
      </p:sp>
      <p:pic>
        <p:nvPicPr>
          <p:cNvPr id="2050" name="Picture 2" descr="Coevolution — Definition &amp; Examples - Expi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660905"/>
            <a:ext cx="5635624" cy="4028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12140" y="926338"/>
            <a:ext cx="8304530" cy="818515"/>
          </a:xfrm>
          <a:prstGeom prst="rect">
            <a:avLst/>
          </a:prstGeom>
        </p:spPr>
        <p:txBody>
          <a:bodyPr vert="horz" wrap="square" lIns="0" tIns="13335" rIns="0" bIns="0" rtlCol="0">
            <a:spAutoFit/>
          </a:bodyPr>
          <a:lstStyle/>
          <a:p>
            <a:pPr marL="285750" marR="5080" indent="-273685">
              <a:lnSpc>
                <a:spcPct val="100000"/>
              </a:lnSpc>
              <a:spcBef>
                <a:spcPts val="105"/>
              </a:spcBef>
              <a:buClr>
                <a:srgbClr val="F3A346"/>
              </a:buClr>
              <a:buSzPct val="84615"/>
              <a:buFont typeface="Wingdings 2"/>
              <a:buChar char=""/>
              <a:tabLst>
                <a:tab pos="286385" algn="l"/>
              </a:tabLst>
            </a:pPr>
            <a:r>
              <a:rPr sz="2600" b="1" spc="-10" dirty="0">
                <a:solidFill>
                  <a:srgbClr val="FFFFFF"/>
                </a:solidFill>
                <a:latin typeface="Constantia"/>
                <a:cs typeface="Constantia"/>
              </a:rPr>
              <a:t>Coevolution</a:t>
            </a:r>
            <a:r>
              <a:rPr sz="2600" b="1" spc="-114" dirty="0">
                <a:solidFill>
                  <a:srgbClr val="FFFFFF"/>
                </a:solidFill>
                <a:latin typeface="Constantia"/>
                <a:cs typeface="Constantia"/>
              </a:rPr>
              <a:t> </a:t>
            </a:r>
            <a:r>
              <a:rPr sz="2600" b="1" spc="-5" dirty="0">
                <a:solidFill>
                  <a:srgbClr val="FFFFFF"/>
                </a:solidFill>
                <a:latin typeface="Constantia"/>
                <a:cs typeface="Constantia"/>
              </a:rPr>
              <a:t>can</a:t>
            </a:r>
            <a:r>
              <a:rPr sz="2600" b="1" spc="-100" dirty="0">
                <a:solidFill>
                  <a:srgbClr val="FFFFFF"/>
                </a:solidFill>
                <a:latin typeface="Constantia"/>
                <a:cs typeface="Constantia"/>
              </a:rPr>
              <a:t> </a:t>
            </a:r>
            <a:r>
              <a:rPr sz="2600" b="1" spc="-10" dirty="0">
                <a:solidFill>
                  <a:srgbClr val="FFFFFF"/>
                </a:solidFill>
                <a:latin typeface="Constantia"/>
                <a:cs typeface="Constantia"/>
              </a:rPr>
              <a:t>occur</a:t>
            </a:r>
            <a:r>
              <a:rPr sz="2600" b="1" spc="-80" dirty="0">
                <a:solidFill>
                  <a:srgbClr val="FFFFFF"/>
                </a:solidFill>
                <a:latin typeface="Constantia"/>
                <a:cs typeface="Constantia"/>
              </a:rPr>
              <a:t> </a:t>
            </a:r>
            <a:r>
              <a:rPr sz="2600" b="1" dirty="0">
                <a:solidFill>
                  <a:srgbClr val="FFFFFF"/>
                </a:solidFill>
                <a:latin typeface="Constantia"/>
                <a:cs typeface="Constantia"/>
              </a:rPr>
              <a:t>in</a:t>
            </a:r>
            <a:r>
              <a:rPr sz="2600" b="1" spc="-100" dirty="0">
                <a:solidFill>
                  <a:srgbClr val="FFFFFF"/>
                </a:solidFill>
                <a:latin typeface="Constantia"/>
                <a:cs typeface="Constantia"/>
              </a:rPr>
              <a:t> </a:t>
            </a:r>
            <a:r>
              <a:rPr sz="2600" b="1" spc="-15" dirty="0">
                <a:solidFill>
                  <a:srgbClr val="FFFFFF"/>
                </a:solidFill>
                <a:latin typeface="Constantia"/>
                <a:cs typeface="Constantia"/>
              </a:rPr>
              <a:t>competitive</a:t>
            </a:r>
            <a:r>
              <a:rPr sz="2600" b="1" spc="-114" dirty="0">
                <a:solidFill>
                  <a:srgbClr val="FFFFFF"/>
                </a:solidFill>
                <a:latin typeface="Constantia"/>
                <a:cs typeface="Constantia"/>
              </a:rPr>
              <a:t> </a:t>
            </a:r>
            <a:r>
              <a:rPr sz="2600" b="1" spc="-5" dirty="0">
                <a:solidFill>
                  <a:srgbClr val="FFFFFF"/>
                </a:solidFill>
                <a:latin typeface="Constantia"/>
                <a:cs typeface="Constantia"/>
              </a:rPr>
              <a:t>relationships, </a:t>
            </a:r>
            <a:r>
              <a:rPr sz="2600" b="1" spc="-610" dirty="0">
                <a:solidFill>
                  <a:srgbClr val="FFFFFF"/>
                </a:solidFill>
                <a:latin typeface="Constantia"/>
                <a:cs typeface="Constantia"/>
              </a:rPr>
              <a:t> </a:t>
            </a:r>
            <a:r>
              <a:rPr sz="2600" b="1" dirty="0">
                <a:solidFill>
                  <a:srgbClr val="FFFFFF"/>
                </a:solidFill>
                <a:latin typeface="Constantia"/>
                <a:cs typeface="Constantia"/>
              </a:rPr>
              <a:t>sometimes</a:t>
            </a:r>
            <a:r>
              <a:rPr sz="2600" b="1" spc="-114" dirty="0">
                <a:solidFill>
                  <a:srgbClr val="FFFFFF"/>
                </a:solidFill>
                <a:latin typeface="Constantia"/>
                <a:cs typeface="Constantia"/>
              </a:rPr>
              <a:t> </a:t>
            </a:r>
            <a:r>
              <a:rPr sz="2600" b="1" spc="-5" dirty="0">
                <a:solidFill>
                  <a:srgbClr val="FFFFFF"/>
                </a:solidFill>
                <a:latin typeface="Constantia"/>
                <a:cs typeface="Constantia"/>
              </a:rPr>
              <a:t>called</a:t>
            </a:r>
            <a:r>
              <a:rPr sz="2600" b="1" spc="-85" dirty="0">
                <a:solidFill>
                  <a:srgbClr val="FFFFFF"/>
                </a:solidFill>
                <a:latin typeface="Constantia"/>
                <a:cs typeface="Constantia"/>
              </a:rPr>
              <a:t> </a:t>
            </a:r>
            <a:r>
              <a:rPr sz="2600" b="1" dirty="0">
                <a:solidFill>
                  <a:srgbClr val="FFFFFF"/>
                </a:solidFill>
                <a:latin typeface="Constantia"/>
                <a:cs typeface="Constantia"/>
              </a:rPr>
              <a:t>an</a:t>
            </a:r>
            <a:r>
              <a:rPr sz="2600" b="1" spc="-105" dirty="0">
                <a:solidFill>
                  <a:srgbClr val="FFFFFF"/>
                </a:solidFill>
                <a:latin typeface="Constantia"/>
                <a:cs typeface="Constantia"/>
              </a:rPr>
              <a:t> </a:t>
            </a:r>
            <a:r>
              <a:rPr sz="2600" b="1" spc="-5" dirty="0">
                <a:solidFill>
                  <a:srgbClr val="FFFFFF"/>
                </a:solidFill>
                <a:latin typeface="Constantia"/>
                <a:cs typeface="Constantia"/>
              </a:rPr>
              <a:t>evolutionary</a:t>
            </a:r>
            <a:r>
              <a:rPr sz="2600" b="1" spc="-150" dirty="0">
                <a:solidFill>
                  <a:srgbClr val="FFFFFF"/>
                </a:solidFill>
                <a:latin typeface="Constantia"/>
                <a:cs typeface="Constantia"/>
              </a:rPr>
              <a:t> </a:t>
            </a:r>
            <a:r>
              <a:rPr sz="2600" b="1" dirty="0">
                <a:solidFill>
                  <a:srgbClr val="FFFFFF"/>
                </a:solidFill>
                <a:latin typeface="Constantia"/>
                <a:cs typeface="Constantia"/>
              </a:rPr>
              <a:t>arms</a:t>
            </a:r>
            <a:r>
              <a:rPr sz="2600" b="1" spc="-100" dirty="0">
                <a:solidFill>
                  <a:srgbClr val="FFFFFF"/>
                </a:solidFill>
                <a:latin typeface="Constantia"/>
                <a:cs typeface="Constantia"/>
              </a:rPr>
              <a:t> </a:t>
            </a:r>
            <a:r>
              <a:rPr sz="2600" b="1" spc="-20" dirty="0">
                <a:solidFill>
                  <a:srgbClr val="FFFFFF"/>
                </a:solidFill>
                <a:latin typeface="Constantia"/>
                <a:cs typeface="Constantia"/>
              </a:rPr>
              <a:t>race.</a:t>
            </a:r>
            <a:endParaRPr sz="2600" dirty="0">
              <a:latin typeface="Constantia"/>
              <a:cs typeface="Constantia"/>
            </a:endParaRPr>
          </a:p>
        </p:txBody>
      </p:sp>
      <p:pic>
        <p:nvPicPr>
          <p:cNvPr id="10" name="object 10"/>
          <p:cNvPicPr/>
          <p:nvPr/>
        </p:nvPicPr>
        <p:blipFill>
          <a:blip r:embed="rId2" cstate="print"/>
          <a:stretch>
            <a:fillRect/>
          </a:stretch>
        </p:blipFill>
        <p:spPr>
          <a:xfrm>
            <a:off x="228600" y="2486025"/>
            <a:ext cx="8674100" cy="3000375"/>
          </a:xfrm>
          <a:prstGeom prst="rect">
            <a:avLst/>
          </a:prstGeom>
        </p:spPr>
      </p:pic>
      <p:sp>
        <p:nvSpPr>
          <p:cNvPr id="16" name="object 12"/>
          <p:cNvSpPr txBox="1"/>
          <p:nvPr/>
        </p:nvSpPr>
        <p:spPr>
          <a:xfrm>
            <a:off x="1075690" y="1929955"/>
            <a:ext cx="6979920"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FFFF00"/>
                </a:solidFill>
                <a:latin typeface="Constantia"/>
                <a:cs typeface="Constantia"/>
              </a:rPr>
              <a:t>W</a:t>
            </a:r>
            <a:r>
              <a:rPr sz="2600" b="1" spc="-35" dirty="0">
                <a:solidFill>
                  <a:srgbClr val="FFFF00"/>
                </a:solidFill>
                <a:latin typeface="Constantia"/>
                <a:cs typeface="Constantia"/>
              </a:rPr>
              <a:t>h</a:t>
            </a:r>
            <a:r>
              <a:rPr sz="2600" b="1" dirty="0">
                <a:solidFill>
                  <a:srgbClr val="FFFF00"/>
                </a:solidFill>
                <a:latin typeface="Constantia"/>
                <a:cs typeface="Constantia"/>
              </a:rPr>
              <a:t>y</a:t>
            </a:r>
            <a:r>
              <a:rPr sz="2600" b="1" spc="-65" dirty="0">
                <a:solidFill>
                  <a:srgbClr val="FFFF00"/>
                </a:solidFill>
                <a:latin typeface="Constantia"/>
                <a:cs typeface="Constantia"/>
              </a:rPr>
              <a:t> </a:t>
            </a:r>
            <a:r>
              <a:rPr sz="2600" b="1" dirty="0">
                <a:solidFill>
                  <a:srgbClr val="FFFF00"/>
                </a:solidFill>
                <a:latin typeface="Constantia"/>
                <a:cs typeface="Constantia"/>
              </a:rPr>
              <a:t>is</a:t>
            </a:r>
            <a:r>
              <a:rPr sz="2600" b="1" spc="-75" dirty="0">
                <a:solidFill>
                  <a:srgbClr val="FFFF00"/>
                </a:solidFill>
                <a:latin typeface="Constantia"/>
                <a:cs typeface="Constantia"/>
              </a:rPr>
              <a:t> </a:t>
            </a:r>
            <a:r>
              <a:rPr sz="2600" b="1" dirty="0">
                <a:solidFill>
                  <a:srgbClr val="FFFF00"/>
                </a:solidFill>
                <a:latin typeface="Constantia"/>
                <a:cs typeface="Constantia"/>
              </a:rPr>
              <a:t>this</a:t>
            </a:r>
            <a:r>
              <a:rPr sz="2600" b="1" spc="-120" dirty="0">
                <a:solidFill>
                  <a:srgbClr val="FFFF00"/>
                </a:solidFill>
                <a:latin typeface="Constantia"/>
                <a:cs typeface="Constantia"/>
              </a:rPr>
              <a:t> </a:t>
            </a:r>
            <a:r>
              <a:rPr sz="2600" b="1" spc="-5" dirty="0">
                <a:solidFill>
                  <a:srgbClr val="FFFF00"/>
                </a:solidFill>
                <a:latin typeface="Constantia"/>
                <a:cs typeface="Constantia"/>
              </a:rPr>
              <a:t>cal</a:t>
            </a:r>
            <a:r>
              <a:rPr sz="2600" b="1" spc="-15" dirty="0">
                <a:solidFill>
                  <a:srgbClr val="FFFF00"/>
                </a:solidFill>
                <a:latin typeface="Constantia"/>
                <a:cs typeface="Constantia"/>
              </a:rPr>
              <a:t>l</a:t>
            </a:r>
            <a:r>
              <a:rPr sz="2600" b="1" dirty="0">
                <a:solidFill>
                  <a:srgbClr val="FFFF00"/>
                </a:solidFill>
                <a:latin typeface="Constantia"/>
                <a:cs typeface="Constantia"/>
              </a:rPr>
              <a:t>ed</a:t>
            </a:r>
            <a:r>
              <a:rPr sz="2600" b="1" spc="-75" dirty="0">
                <a:solidFill>
                  <a:srgbClr val="FFFF00"/>
                </a:solidFill>
                <a:latin typeface="Constantia"/>
                <a:cs typeface="Constantia"/>
              </a:rPr>
              <a:t> </a:t>
            </a:r>
            <a:r>
              <a:rPr sz="2600" b="1" dirty="0">
                <a:solidFill>
                  <a:srgbClr val="FFFF00"/>
                </a:solidFill>
                <a:latin typeface="Constantia"/>
                <a:cs typeface="Constantia"/>
              </a:rPr>
              <a:t>an</a:t>
            </a:r>
            <a:r>
              <a:rPr sz="2600" b="1" spc="-45" dirty="0">
                <a:solidFill>
                  <a:srgbClr val="FFFF00"/>
                </a:solidFill>
                <a:latin typeface="Constantia"/>
                <a:cs typeface="Constantia"/>
              </a:rPr>
              <a:t> </a:t>
            </a:r>
            <a:r>
              <a:rPr sz="2600" b="1" spc="-55" dirty="0">
                <a:solidFill>
                  <a:srgbClr val="FFFF00"/>
                </a:solidFill>
                <a:latin typeface="Constantia"/>
                <a:cs typeface="Constantia"/>
              </a:rPr>
              <a:t>E</a:t>
            </a:r>
            <a:r>
              <a:rPr sz="2600" b="1" spc="-70" dirty="0">
                <a:solidFill>
                  <a:srgbClr val="FFFF00"/>
                </a:solidFill>
                <a:latin typeface="Constantia"/>
                <a:cs typeface="Constantia"/>
              </a:rPr>
              <a:t>v</a:t>
            </a:r>
            <a:r>
              <a:rPr sz="2600" b="1" dirty="0">
                <a:solidFill>
                  <a:srgbClr val="FFFF00"/>
                </a:solidFill>
                <a:latin typeface="Constantia"/>
                <a:cs typeface="Constantia"/>
              </a:rPr>
              <a:t>olutio</a:t>
            </a:r>
            <a:r>
              <a:rPr sz="2600" b="1" spc="5" dirty="0">
                <a:solidFill>
                  <a:srgbClr val="FFFF00"/>
                </a:solidFill>
                <a:latin typeface="Constantia"/>
                <a:cs typeface="Constantia"/>
              </a:rPr>
              <a:t>n</a:t>
            </a:r>
            <a:r>
              <a:rPr sz="2600" b="1" dirty="0">
                <a:solidFill>
                  <a:srgbClr val="FFFF00"/>
                </a:solidFill>
                <a:latin typeface="Constantia"/>
                <a:cs typeface="Constantia"/>
              </a:rPr>
              <a:t>a</a:t>
            </a:r>
            <a:r>
              <a:rPr sz="2600" b="1" spc="25" dirty="0">
                <a:solidFill>
                  <a:srgbClr val="FFFF00"/>
                </a:solidFill>
                <a:latin typeface="Constantia"/>
                <a:cs typeface="Constantia"/>
              </a:rPr>
              <a:t>r</a:t>
            </a:r>
            <a:r>
              <a:rPr sz="2600" b="1" dirty="0">
                <a:solidFill>
                  <a:srgbClr val="FFFF00"/>
                </a:solidFill>
                <a:latin typeface="Constantia"/>
                <a:cs typeface="Constantia"/>
              </a:rPr>
              <a:t>y</a:t>
            </a:r>
            <a:r>
              <a:rPr sz="2600" b="1" spc="-150" dirty="0">
                <a:solidFill>
                  <a:srgbClr val="FFFF00"/>
                </a:solidFill>
                <a:latin typeface="Constantia"/>
                <a:cs typeface="Constantia"/>
              </a:rPr>
              <a:t> </a:t>
            </a:r>
            <a:r>
              <a:rPr sz="2600" b="1" dirty="0">
                <a:solidFill>
                  <a:srgbClr val="FFFF00"/>
                </a:solidFill>
                <a:latin typeface="Constantia"/>
                <a:cs typeface="Constantia"/>
              </a:rPr>
              <a:t>arms</a:t>
            </a:r>
            <a:r>
              <a:rPr sz="2600" b="1" spc="-100" dirty="0">
                <a:solidFill>
                  <a:srgbClr val="FFFF00"/>
                </a:solidFill>
                <a:latin typeface="Constantia"/>
                <a:cs typeface="Constantia"/>
              </a:rPr>
              <a:t> </a:t>
            </a:r>
            <a:r>
              <a:rPr sz="2600" b="1" spc="-50" dirty="0">
                <a:solidFill>
                  <a:srgbClr val="FFFF00"/>
                </a:solidFill>
                <a:latin typeface="Constantia"/>
                <a:cs typeface="Constantia"/>
              </a:rPr>
              <a:t>r</a:t>
            </a:r>
            <a:r>
              <a:rPr sz="2600" b="1" dirty="0">
                <a:solidFill>
                  <a:srgbClr val="FFFF00"/>
                </a:solidFill>
                <a:latin typeface="Constantia"/>
                <a:cs typeface="Constantia"/>
              </a:rPr>
              <a:t>a</a:t>
            </a:r>
            <a:r>
              <a:rPr sz="2600" b="1" spc="-50" dirty="0">
                <a:solidFill>
                  <a:srgbClr val="FFFF00"/>
                </a:solidFill>
                <a:latin typeface="Constantia"/>
                <a:cs typeface="Constantia"/>
              </a:rPr>
              <a:t>c</a:t>
            </a:r>
            <a:r>
              <a:rPr sz="2600" b="1" dirty="0">
                <a:solidFill>
                  <a:srgbClr val="FFFF00"/>
                </a:solidFill>
                <a:latin typeface="Constantia"/>
                <a:cs typeface="Constantia"/>
              </a:rPr>
              <a:t>e?</a:t>
            </a:r>
            <a:endParaRPr sz="2600" dirty="0">
              <a:latin typeface="Constantia"/>
              <a:cs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417576" y="160020"/>
            <a:ext cx="8333740" cy="2070100"/>
            <a:chOff x="417576" y="160020"/>
            <a:chExt cx="8333740" cy="2070100"/>
          </a:xfrm>
        </p:grpSpPr>
        <p:pic>
          <p:nvPicPr>
            <p:cNvPr id="7" name="object 7"/>
            <p:cNvPicPr/>
            <p:nvPr/>
          </p:nvPicPr>
          <p:blipFill>
            <a:blip r:embed="rId2" cstate="print"/>
            <a:stretch>
              <a:fillRect/>
            </a:stretch>
          </p:blipFill>
          <p:spPr>
            <a:xfrm>
              <a:off x="417576" y="188976"/>
              <a:ext cx="675131" cy="740663"/>
            </a:xfrm>
            <a:prstGeom prst="rect">
              <a:avLst/>
            </a:prstGeom>
          </p:spPr>
        </p:pic>
        <p:pic>
          <p:nvPicPr>
            <p:cNvPr id="8" name="object 8"/>
            <p:cNvPicPr/>
            <p:nvPr/>
          </p:nvPicPr>
          <p:blipFill>
            <a:blip r:embed="rId3" cstate="print"/>
            <a:stretch>
              <a:fillRect/>
            </a:stretch>
          </p:blipFill>
          <p:spPr>
            <a:xfrm>
              <a:off x="861059" y="160020"/>
              <a:ext cx="6818376" cy="789431"/>
            </a:xfrm>
            <a:prstGeom prst="rect">
              <a:avLst/>
            </a:prstGeom>
          </p:spPr>
        </p:pic>
        <p:pic>
          <p:nvPicPr>
            <p:cNvPr id="9" name="object 9"/>
            <p:cNvPicPr/>
            <p:nvPr/>
          </p:nvPicPr>
          <p:blipFill>
            <a:blip r:embed="rId4" cstate="print"/>
            <a:stretch>
              <a:fillRect/>
            </a:stretch>
          </p:blipFill>
          <p:spPr>
            <a:xfrm>
              <a:off x="417576" y="615696"/>
              <a:ext cx="701040" cy="740663"/>
            </a:xfrm>
            <a:prstGeom prst="rect">
              <a:avLst/>
            </a:prstGeom>
          </p:spPr>
        </p:pic>
        <p:pic>
          <p:nvPicPr>
            <p:cNvPr id="10" name="object 10"/>
            <p:cNvPicPr/>
            <p:nvPr/>
          </p:nvPicPr>
          <p:blipFill>
            <a:blip r:embed="rId5" cstate="print"/>
            <a:stretch>
              <a:fillRect/>
            </a:stretch>
          </p:blipFill>
          <p:spPr>
            <a:xfrm>
              <a:off x="861059" y="586739"/>
              <a:ext cx="7889748" cy="789431"/>
            </a:xfrm>
            <a:prstGeom prst="rect">
              <a:avLst/>
            </a:prstGeom>
          </p:spPr>
        </p:pic>
        <p:pic>
          <p:nvPicPr>
            <p:cNvPr id="11" name="object 11"/>
            <p:cNvPicPr/>
            <p:nvPr/>
          </p:nvPicPr>
          <p:blipFill>
            <a:blip r:embed="rId6" cstate="print"/>
            <a:stretch>
              <a:fillRect/>
            </a:stretch>
          </p:blipFill>
          <p:spPr>
            <a:xfrm>
              <a:off x="417576" y="1042416"/>
              <a:ext cx="701040" cy="740663"/>
            </a:xfrm>
            <a:prstGeom prst="rect">
              <a:avLst/>
            </a:prstGeom>
          </p:spPr>
        </p:pic>
        <p:pic>
          <p:nvPicPr>
            <p:cNvPr id="12" name="object 12"/>
            <p:cNvPicPr/>
            <p:nvPr/>
          </p:nvPicPr>
          <p:blipFill>
            <a:blip r:embed="rId7" cstate="print"/>
            <a:stretch>
              <a:fillRect/>
            </a:stretch>
          </p:blipFill>
          <p:spPr>
            <a:xfrm>
              <a:off x="861059" y="1013459"/>
              <a:ext cx="5629656" cy="789432"/>
            </a:xfrm>
            <a:prstGeom prst="rect">
              <a:avLst/>
            </a:prstGeom>
          </p:spPr>
        </p:pic>
        <p:pic>
          <p:nvPicPr>
            <p:cNvPr id="13" name="object 13"/>
            <p:cNvPicPr/>
            <p:nvPr/>
          </p:nvPicPr>
          <p:blipFill>
            <a:blip r:embed="rId8" cstate="print"/>
            <a:stretch>
              <a:fillRect/>
            </a:stretch>
          </p:blipFill>
          <p:spPr>
            <a:xfrm>
              <a:off x="417576" y="1469136"/>
              <a:ext cx="701040" cy="740663"/>
            </a:xfrm>
            <a:prstGeom prst="rect">
              <a:avLst/>
            </a:prstGeom>
          </p:spPr>
        </p:pic>
        <p:pic>
          <p:nvPicPr>
            <p:cNvPr id="14" name="object 14"/>
            <p:cNvPicPr/>
            <p:nvPr/>
          </p:nvPicPr>
          <p:blipFill>
            <a:blip r:embed="rId9" cstate="print"/>
            <a:stretch>
              <a:fillRect/>
            </a:stretch>
          </p:blipFill>
          <p:spPr>
            <a:xfrm>
              <a:off x="861059" y="1440180"/>
              <a:ext cx="6132575" cy="789432"/>
            </a:xfrm>
            <a:prstGeom prst="rect">
              <a:avLst/>
            </a:prstGeom>
          </p:spPr>
        </p:pic>
      </p:gr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469900" algn="l"/>
                <a:tab pos="5455285" algn="l"/>
              </a:tabLst>
            </a:pPr>
            <a:r>
              <a:rPr spc="-5" dirty="0"/>
              <a:t>1.	</a:t>
            </a:r>
            <a:r>
              <a:rPr dirty="0"/>
              <a:t>The</a:t>
            </a:r>
            <a:r>
              <a:rPr spc="20" dirty="0"/>
              <a:t> </a:t>
            </a:r>
            <a:r>
              <a:rPr spc="-15" dirty="0"/>
              <a:t>crab</a:t>
            </a:r>
            <a:r>
              <a:rPr dirty="0"/>
              <a:t> </a:t>
            </a:r>
            <a:r>
              <a:rPr spc="-5" dirty="0"/>
              <a:t>is</a:t>
            </a:r>
            <a:r>
              <a:rPr dirty="0"/>
              <a:t> </a:t>
            </a:r>
            <a:r>
              <a:rPr spc="-5" dirty="0"/>
              <a:t>a </a:t>
            </a:r>
            <a:r>
              <a:rPr dirty="0"/>
              <a:t>natural</a:t>
            </a:r>
            <a:r>
              <a:rPr spc="-10" dirty="0"/>
              <a:t> </a:t>
            </a:r>
            <a:r>
              <a:rPr dirty="0"/>
              <a:t>predator</a:t>
            </a:r>
            <a:r>
              <a:rPr spc="30" dirty="0"/>
              <a:t> </a:t>
            </a:r>
            <a:r>
              <a:rPr spc="-5" dirty="0"/>
              <a:t>of	the</a:t>
            </a:r>
            <a:r>
              <a:rPr spc="-70" dirty="0"/>
              <a:t> </a:t>
            </a:r>
            <a:r>
              <a:rPr dirty="0"/>
              <a:t>snail.</a:t>
            </a:r>
          </a:p>
        </p:txBody>
      </p:sp>
      <p:sp>
        <p:nvSpPr>
          <p:cNvPr id="16" name="object 16"/>
          <p:cNvSpPr txBox="1"/>
          <p:nvPr/>
        </p:nvSpPr>
        <p:spPr>
          <a:xfrm>
            <a:off x="612140" y="661161"/>
            <a:ext cx="7908290" cy="1305560"/>
          </a:xfrm>
          <a:prstGeom prst="rect">
            <a:avLst/>
          </a:prstGeom>
        </p:spPr>
        <p:txBody>
          <a:bodyPr vert="horz" wrap="square" lIns="0" tIns="12065" rIns="0" bIns="0" rtlCol="0">
            <a:spAutoFit/>
          </a:bodyPr>
          <a:lstStyle/>
          <a:p>
            <a:pPr marL="469900" indent="-457834">
              <a:lnSpc>
                <a:spcPct val="100000"/>
              </a:lnSpc>
              <a:spcBef>
                <a:spcPts val="95"/>
              </a:spcBef>
              <a:buAutoNum type="arabicPeriod" startAt="2"/>
              <a:tabLst>
                <a:tab pos="469900" algn="l"/>
                <a:tab pos="470534" algn="l"/>
              </a:tabLst>
            </a:pPr>
            <a:r>
              <a:rPr sz="2800" b="1" dirty="0">
                <a:solidFill>
                  <a:srgbClr val="FFFFFF"/>
                </a:solidFill>
                <a:latin typeface="Garamond"/>
                <a:cs typeface="Garamond"/>
              </a:rPr>
              <a:t>Natural</a:t>
            </a:r>
            <a:r>
              <a:rPr sz="2800" b="1" spc="-10" dirty="0">
                <a:solidFill>
                  <a:srgbClr val="FFFFFF"/>
                </a:solidFill>
                <a:latin typeface="Garamond"/>
                <a:cs typeface="Garamond"/>
              </a:rPr>
              <a:t> </a:t>
            </a:r>
            <a:r>
              <a:rPr sz="2800" b="1" spc="-5" dirty="0">
                <a:solidFill>
                  <a:srgbClr val="FFFFFF"/>
                </a:solidFill>
                <a:latin typeface="Garamond"/>
                <a:cs typeface="Garamond"/>
              </a:rPr>
              <a:t>selection</a:t>
            </a:r>
            <a:r>
              <a:rPr sz="2800" b="1" spc="20" dirty="0">
                <a:solidFill>
                  <a:srgbClr val="FFFFFF"/>
                </a:solidFill>
                <a:latin typeface="Garamond"/>
                <a:cs typeface="Garamond"/>
              </a:rPr>
              <a:t> </a:t>
            </a:r>
            <a:r>
              <a:rPr sz="2800" b="1" spc="-15" dirty="0">
                <a:solidFill>
                  <a:srgbClr val="FFFFFF"/>
                </a:solidFill>
                <a:latin typeface="Garamond"/>
                <a:cs typeface="Garamond"/>
              </a:rPr>
              <a:t>favors</a:t>
            </a:r>
            <a:r>
              <a:rPr sz="2800" b="1" spc="30" dirty="0">
                <a:solidFill>
                  <a:srgbClr val="FFFFFF"/>
                </a:solidFill>
                <a:latin typeface="Garamond"/>
                <a:cs typeface="Garamond"/>
              </a:rPr>
              <a:t> </a:t>
            </a:r>
            <a:r>
              <a:rPr sz="2800" b="1" spc="-5" dirty="0">
                <a:solidFill>
                  <a:srgbClr val="FFFFFF"/>
                </a:solidFill>
                <a:latin typeface="Garamond"/>
                <a:cs typeface="Garamond"/>
              </a:rPr>
              <a:t>snails</a:t>
            </a:r>
            <a:r>
              <a:rPr sz="2800" b="1" spc="-20" dirty="0">
                <a:solidFill>
                  <a:srgbClr val="FFFFFF"/>
                </a:solidFill>
                <a:latin typeface="Garamond"/>
                <a:cs typeface="Garamond"/>
              </a:rPr>
              <a:t> </a:t>
            </a:r>
            <a:r>
              <a:rPr sz="2800" b="1" spc="-5" dirty="0">
                <a:solidFill>
                  <a:srgbClr val="FFFFFF"/>
                </a:solidFill>
                <a:latin typeface="Garamond"/>
                <a:cs typeface="Garamond"/>
              </a:rPr>
              <a:t>with</a:t>
            </a:r>
            <a:r>
              <a:rPr sz="2800" b="1" spc="20" dirty="0">
                <a:solidFill>
                  <a:srgbClr val="FFFFFF"/>
                </a:solidFill>
                <a:latin typeface="Garamond"/>
                <a:cs typeface="Garamond"/>
              </a:rPr>
              <a:t> </a:t>
            </a:r>
            <a:r>
              <a:rPr sz="2800" b="1" spc="-10" dirty="0">
                <a:solidFill>
                  <a:srgbClr val="FFFFFF"/>
                </a:solidFill>
                <a:latin typeface="Garamond"/>
                <a:cs typeface="Garamond"/>
              </a:rPr>
              <a:t>thicker</a:t>
            </a:r>
            <a:r>
              <a:rPr sz="2800" b="1" spc="10" dirty="0">
                <a:solidFill>
                  <a:srgbClr val="FFFFFF"/>
                </a:solidFill>
                <a:latin typeface="Garamond"/>
                <a:cs typeface="Garamond"/>
              </a:rPr>
              <a:t> </a:t>
            </a:r>
            <a:r>
              <a:rPr sz="2800" b="1" spc="-5" dirty="0">
                <a:solidFill>
                  <a:srgbClr val="FFFFFF"/>
                </a:solidFill>
                <a:latin typeface="Garamond"/>
                <a:cs typeface="Garamond"/>
              </a:rPr>
              <a:t>shells.</a:t>
            </a:r>
            <a:endParaRPr sz="2800">
              <a:latin typeface="Garamond"/>
              <a:cs typeface="Garamond"/>
            </a:endParaRPr>
          </a:p>
          <a:p>
            <a:pPr marL="469900" indent="-457834">
              <a:lnSpc>
                <a:spcPct val="100000"/>
              </a:lnSpc>
              <a:buAutoNum type="arabicPeriod" startAt="2"/>
              <a:tabLst>
                <a:tab pos="469900" algn="l"/>
                <a:tab pos="470534" algn="l"/>
              </a:tabLst>
            </a:pPr>
            <a:r>
              <a:rPr sz="2800" b="1" spc="-15" dirty="0">
                <a:solidFill>
                  <a:srgbClr val="FFFFFF"/>
                </a:solidFill>
                <a:latin typeface="Garamond"/>
                <a:cs typeface="Garamond"/>
              </a:rPr>
              <a:t>Crabs</a:t>
            </a:r>
            <a:r>
              <a:rPr sz="2800" b="1" spc="-10" dirty="0">
                <a:solidFill>
                  <a:srgbClr val="FFFFFF"/>
                </a:solidFill>
                <a:latin typeface="Garamond"/>
                <a:cs typeface="Garamond"/>
              </a:rPr>
              <a:t> </a:t>
            </a:r>
            <a:r>
              <a:rPr sz="2800" b="1" spc="-25" dirty="0">
                <a:solidFill>
                  <a:srgbClr val="FFFFFF"/>
                </a:solidFill>
                <a:latin typeface="Garamond"/>
                <a:cs typeface="Garamond"/>
              </a:rPr>
              <a:t>evolve</a:t>
            </a:r>
            <a:r>
              <a:rPr sz="2800" b="1" spc="10" dirty="0">
                <a:solidFill>
                  <a:srgbClr val="FFFFFF"/>
                </a:solidFill>
                <a:latin typeface="Garamond"/>
                <a:cs typeface="Garamond"/>
              </a:rPr>
              <a:t> </a:t>
            </a:r>
            <a:r>
              <a:rPr sz="2800" b="1" dirty="0">
                <a:solidFill>
                  <a:srgbClr val="FFFFFF"/>
                </a:solidFill>
                <a:latin typeface="Garamond"/>
                <a:cs typeface="Garamond"/>
              </a:rPr>
              <a:t>more</a:t>
            </a:r>
            <a:r>
              <a:rPr sz="2800" b="1" spc="10" dirty="0">
                <a:solidFill>
                  <a:srgbClr val="FFFFFF"/>
                </a:solidFill>
                <a:latin typeface="Garamond"/>
                <a:cs typeface="Garamond"/>
              </a:rPr>
              <a:t> </a:t>
            </a:r>
            <a:r>
              <a:rPr sz="2800" b="1" spc="-15" dirty="0">
                <a:solidFill>
                  <a:srgbClr val="FFFFFF"/>
                </a:solidFill>
                <a:latin typeface="Garamond"/>
                <a:cs typeface="Garamond"/>
              </a:rPr>
              <a:t>powerful</a:t>
            </a:r>
            <a:r>
              <a:rPr sz="2800" b="1" spc="25" dirty="0">
                <a:solidFill>
                  <a:srgbClr val="FFFFFF"/>
                </a:solidFill>
                <a:latin typeface="Garamond"/>
                <a:cs typeface="Garamond"/>
              </a:rPr>
              <a:t> </a:t>
            </a:r>
            <a:r>
              <a:rPr sz="2800" b="1" spc="-10" dirty="0">
                <a:solidFill>
                  <a:srgbClr val="FFFFFF"/>
                </a:solidFill>
                <a:latin typeface="Garamond"/>
                <a:cs typeface="Garamond"/>
              </a:rPr>
              <a:t>claws.</a:t>
            </a:r>
            <a:endParaRPr sz="2800">
              <a:latin typeface="Garamond"/>
              <a:cs typeface="Garamond"/>
            </a:endParaRPr>
          </a:p>
          <a:p>
            <a:pPr marL="469900" indent="-457834">
              <a:lnSpc>
                <a:spcPct val="100000"/>
              </a:lnSpc>
              <a:spcBef>
                <a:spcPts val="5"/>
              </a:spcBef>
              <a:buAutoNum type="arabicPeriod" startAt="2"/>
              <a:tabLst>
                <a:tab pos="469900" algn="l"/>
                <a:tab pos="470534" algn="l"/>
              </a:tabLst>
            </a:pPr>
            <a:r>
              <a:rPr sz="2800" b="1" spc="-5" dirty="0">
                <a:solidFill>
                  <a:srgbClr val="FFFFFF"/>
                </a:solidFill>
                <a:latin typeface="Garamond"/>
                <a:cs typeface="Garamond"/>
              </a:rPr>
              <a:t>Snails</a:t>
            </a:r>
            <a:r>
              <a:rPr sz="2800" b="1" spc="-25" dirty="0">
                <a:solidFill>
                  <a:srgbClr val="FFFFFF"/>
                </a:solidFill>
                <a:latin typeface="Garamond"/>
                <a:cs typeface="Garamond"/>
              </a:rPr>
              <a:t> evolve</a:t>
            </a:r>
            <a:r>
              <a:rPr sz="2800" b="1" spc="10" dirty="0">
                <a:solidFill>
                  <a:srgbClr val="FFFFFF"/>
                </a:solidFill>
                <a:latin typeface="Garamond"/>
                <a:cs typeface="Garamond"/>
              </a:rPr>
              <a:t> </a:t>
            </a:r>
            <a:r>
              <a:rPr sz="2800" b="1" spc="-10" dirty="0">
                <a:solidFill>
                  <a:srgbClr val="FFFFFF"/>
                </a:solidFill>
                <a:latin typeface="Garamond"/>
                <a:cs typeface="Garamond"/>
              </a:rPr>
              <a:t>thicker</a:t>
            </a:r>
            <a:r>
              <a:rPr sz="2800" b="1" dirty="0">
                <a:solidFill>
                  <a:srgbClr val="FFFFFF"/>
                </a:solidFill>
                <a:latin typeface="Garamond"/>
                <a:cs typeface="Garamond"/>
              </a:rPr>
              <a:t> shells</a:t>
            </a:r>
            <a:r>
              <a:rPr sz="2800" b="1" spc="-25" dirty="0">
                <a:solidFill>
                  <a:srgbClr val="FFFFFF"/>
                </a:solidFill>
                <a:latin typeface="Garamond"/>
                <a:cs typeface="Garamond"/>
              </a:rPr>
              <a:t> </a:t>
            </a:r>
            <a:r>
              <a:rPr sz="2800" b="1" dirty="0">
                <a:solidFill>
                  <a:srgbClr val="FFFFFF"/>
                </a:solidFill>
                <a:latin typeface="Garamond"/>
                <a:cs typeface="Garamond"/>
              </a:rPr>
              <a:t>and</a:t>
            </a:r>
            <a:r>
              <a:rPr sz="2800" b="1" spc="-10" dirty="0">
                <a:solidFill>
                  <a:srgbClr val="FFFFFF"/>
                </a:solidFill>
                <a:latin typeface="Garamond"/>
                <a:cs typeface="Garamond"/>
              </a:rPr>
              <a:t> </a:t>
            </a:r>
            <a:r>
              <a:rPr sz="2800" b="1" spc="-5" dirty="0">
                <a:solidFill>
                  <a:srgbClr val="FFFFFF"/>
                </a:solidFill>
                <a:latin typeface="Garamond"/>
                <a:cs typeface="Garamond"/>
              </a:rPr>
              <a:t>spines</a:t>
            </a:r>
            <a:r>
              <a:rPr sz="2400" spc="-5" dirty="0">
                <a:solidFill>
                  <a:srgbClr val="FFFFFF"/>
                </a:solidFill>
                <a:latin typeface="Garamond"/>
                <a:cs typeface="Garamond"/>
              </a:rPr>
              <a:t>.</a:t>
            </a:r>
            <a:endParaRPr sz="2400">
              <a:latin typeface="Garamond"/>
              <a:cs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01" y="2209863"/>
            <a:ext cx="2963799" cy="4430649"/>
          </a:xfrm>
          <a:prstGeom prst="rect">
            <a:avLst/>
          </a:prstGeom>
        </p:spPr>
      </p:pic>
      <p:grpSp>
        <p:nvGrpSpPr>
          <p:cNvPr id="3" name="object 3"/>
          <p:cNvGrpSpPr/>
          <p:nvPr/>
        </p:nvGrpSpPr>
        <p:grpSpPr>
          <a:xfrm>
            <a:off x="1427988" y="0"/>
            <a:ext cx="6779259" cy="1047115"/>
            <a:chOff x="1427988" y="0"/>
            <a:chExt cx="6779259" cy="1047115"/>
          </a:xfrm>
        </p:grpSpPr>
        <p:pic>
          <p:nvPicPr>
            <p:cNvPr id="4" name="object 4"/>
            <p:cNvPicPr/>
            <p:nvPr/>
          </p:nvPicPr>
          <p:blipFill>
            <a:blip r:embed="rId3" cstate="print"/>
            <a:stretch>
              <a:fillRect/>
            </a:stretch>
          </p:blipFill>
          <p:spPr>
            <a:xfrm>
              <a:off x="1427988" y="0"/>
              <a:ext cx="6778752" cy="1046988"/>
            </a:xfrm>
            <a:prstGeom prst="rect">
              <a:avLst/>
            </a:prstGeom>
          </p:spPr>
        </p:pic>
        <p:pic>
          <p:nvPicPr>
            <p:cNvPr id="5" name="object 5"/>
            <p:cNvPicPr/>
            <p:nvPr/>
          </p:nvPicPr>
          <p:blipFill>
            <a:blip r:embed="rId4" cstate="print"/>
            <a:stretch>
              <a:fillRect/>
            </a:stretch>
          </p:blipFill>
          <p:spPr>
            <a:xfrm>
              <a:off x="1746504" y="231266"/>
              <a:ext cx="5909564" cy="473201"/>
            </a:xfrm>
            <a:prstGeom prst="rect">
              <a:avLst/>
            </a:prstGeom>
          </p:spPr>
        </p:pic>
      </p:grpSp>
      <p:grpSp>
        <p:nvGrpSpPr>
          <p:cNvPr id="6" name="object 6"/>
          <p:cNvGrpSpPr/>
          <p:nvPr/>
        </p:nvGrpSpPr>
        <p:grpSpPr>
          <a:xfrm>
            <a:off x="240791" y="624840"/>
            <a:ext cx="8823960" cy="4415155"/>
            <a:chOff x="240791" y="624840"/>
            <a:chExt cx="8823960" cy="4415155"/>
          </a:xfrm>
        </p:grpSpPr>
        <p:pic>
          <p:nvPicPr>
            <p:cNvPr id="7" name="object 7"/>
            <p:cNvPicPr/>
            <p:nvPr/>
          </p:nvPicPr>
          <p:blipFill>
            <a:blip r:embed="rId5" cstate="print"/>
            <a:stretch>
              <a:fillRect/>
            </a:stretch>
          </p:blipFill>
          <p:spPr>
            <a:xfrm>
              <a:off x="240791" y="723900"/>
              <a:ext cx="490728" cy="556260"/>
            </a:xfrm>
            <a:prstGeom prst="rect">
              <a:avLst/>
            </a:prstGeom>
          </p:spPr>
        </p:pic>
        <p:pic>
          <p:nvPicPr>
            <p:cNvPr id="8" name="object 8"/>
            <p:cNvPicPr/>
            <p:nvPr/>
          </p:nvPicPr>
          <p:blipFill>
            <a:blip r:embed="rId6" cstate="print"/>
            <a:stretch>
              <a:fillRect/>
            </a:stretch>
          </p:blipFill>
          <p:spPr>
            <a:xfrm>
              <a:off x="463295" y="624840"/>
              <a:ext cx="2068068" cy="733043"/>
            </a:xfrm>
            <a:prstGeom prst="rect">
              <a:avLst/>
            </a:prstGeom>
          </p:spPr>
        </p:pic>
        <p:pic>
          <p:nvPicPr>
            <p:cNvPr id="9" name="object 9"/>
            <p:cNvPicPr/>
            <p:nvPr/>
          </p:nvPicPr>
          <p:blipFill>
            <a:blip r:embed="rId7" cstate="print"/>
            <a:stretch>
              <a:fillRect/>
            </a:stretch>
          </p:blipFill>
          <p:spPr>
            <a:xfrm>
              <a:off x="2170175" y="624840"/>
              <a:ext cx="5935980" cy="733043"/>
            </a:xfrm>
            <a:prstGeom prst="rect">
              <a:avLst/>
            </a:prstGeom>
          </p:spPr>
        </p:pic>
        <p:pic>
          <p:nvPicPr>
            <p:cNvPr id="10" name="object 10"/>
            <p:cNvPicPr/>
            <p:nvPr/>
          </p:nvPicPr>
          <p:blipFill>
            <a:blip r:embed="rId8" cstate="print"/>
            <a:stretch>
              <a:fillRect/>
            </a:stretch>
          </p:blipFill>
          <p:spPr>
            <a:xfrm>
              <a:off x="463295" y="1021080"/>
              <a:ext cx="1389888" cy="733044"/>
            </a:xfrm>
            <a:prstGeom prst="rect">
              <a:avLst/>
            </a:prstGeom>
          </p:spPr>
        </p:pic>
        <p:pic>
          <p:nvPicPr>
            <p:cNvPr id="11" name="object 11"/>
            <p:cNvPicPr/>
            <p:nvPr/>
          </p:nvPicPr>
          <p:blipFill>
            <a:blip r:embed="rId5" cstate="print"/>
            <a:stretch>
              <a:fillRect/>
            </a:stretch>
          </p:blipFill>
          <p:spPr>
            <a:xfrm>
              <a:off x="240791" y="1592579"/>
              <a:ext cx="490728" cy="556260"/>
            </a:xfrm>
            <a:prstGeom prst="rect">
              <a:avLst/>
            </a:prstGeom>
          </p:spPr>
        </p:pic>
        <p:pic>
          <p:nvPicPr>
            <p:cNvPr id="12" name="object 12"/>
            <p:cNvPicPr/>
            <p:nvPr/>
          </p:nvPicPr>
          <p:blipFill>
            <a:blip r:embed="rId9" cstate="print"/>
            <a:stretch>
              <a:fillRect/>
            </a:stretch>
          </p:blipFill>
          <p:spPr>
            <a:xfrm>
              <a:off x="463295" y="1493520"/>
              <a:ext cx="4229100" cy="733043"/>
            </a:xfrm>
            <a:prstGeom prst="rect">
              <a:avLst/>
            </a:prstGeom>
          </p:spPr>
        </p:pic>
        <p:pic>
          <p:nvPicPr>
            <p:cNvPr id="13" name="object 13"/>
            <p:cNvPicPr/>
            <p:nvPr/>
          </p:nvPicPr>
          <p:blipFill>
            <a:blip r:embed="rId10" cstate="print"/>
            <a:stretch>
              <a:fillRect/>
            </a:stretch>
          </p:blipFill>
          <p:spPr>
            <a:xfrm>
              <a:off x="4256532" y="1493520"/>
              <a:ext cx="4808220" cy="733043"/>
            </a:xfrm>
            <a:prstGeom prst="rect">
              <a:avLst/>
            </a:prstGeom>
          </p:spPr>
        </p:pic>
        <p:pic>
          <p:nvPicPr>
            <p:cNvPr id="14" name="object 14"/>
            <p:cNvPicPr/>
            <p:nvPr/>
          </p:nvPicPr>
          <p:blipFill>
            <a:blip r:embed="rId11" cstate="print"/>
            <a:stretch>
              <a:fillRect/>
            </a:stretch>
          </p:blipFill>
          <p:spPr>
            <a:xfrm>
              <a:off x="463295" y="1889759"/>
              <a:ext cx="1767839" cy="733044"/>
            </a:xfrm>
            <a:prstGeom prst="rect">
              <a:avLst/>
            </a:prstGeom>
          </p:spPr>
        </p:pic>
        <p:pic>
          <p:nvPicPr>
            <p:cNvPr id="15" name="object 15"/>
            <p:cNvPicPr/>
            <p:nvPr/>
          </p:nvPicPr>
          <p:blipFill>
            <a:blip r:embed="rId12" cstate="print"/>
            <a:stretch>
              <a:fillRect/>
            </a:stretch>
          </p:blipFill>
          <p:spPr>
            <a:xfrm>
              <a:off x="905255" y="2414016"/>
              <a:ext cx="548640" cy="632460"/>
            </a:xfrm>
            <a:prstGeom prst="rect">
              <a:avLst/>
            </a:prstGeom>
          </p:spPr>
        </p:pic>
        <p:pic>
          <p:nvPicPr>
            <p:cNvPr id="16" name="object 16"/>
            <p:cNvPicPr/>
            <p:nvPr/>
          </p:nvPicPr>
          <p:blipFill>
            <a:blip r:embed="rId13" cstate="print"/>
            <a:stretch>
              <a:fillRect/>
            </a:stretch>
          </p:blipFill>
          <p:spPr>
            <a:xfrm>
              <a:off x="1178052" y="2385060"/>
              <a:ext cx="4282440" cy="679703"/>
            </a:xfrm>
            <a:prstGeom prst="rect">
              <a:avLst/>
            </a:prstGeom>
          </p:spPr>
        </p:pic>
        <p:pic>
          <p:nvPicPr>
            <p:cNvPr id="17" name="object 17"/>
            <p:cNvPicPr/>
            <p:nvPr/>
          </p:nvPicPr>
          <p:blipFill>
            <a:blip r:embed="rId14" cstate="print"/>
            <a:stretch>
              <a:fillRect/>
            </a:stretch>
          </p:blipFill>
          <p:spPr>
            <a:xfrm>
              <a:off x="1178052" y="2750819"/>
              <a:ext cx="2980944" cy="679703"/>
            </a:xfrm>
            <a:prstGeom prst="rect">
              <a:avLst/>
            </a:prstGeom>
          </p:spPr>
        </p:pic>
        <p:pic>
          <p:nvPicPr>
            <p:cNvPr id="18" name="object 18"/>
            <p:cNvPicPr/>
            <p:nvPr/>
          </p:nvPicPr>
          <p:blipFill>
            <a:blip r:embed="rId12" cstate="print"/>
            <a:stretch>
              <a:fillRect/>
            </a:stretch>
          </p:blipFill>
          <p:spPr>
            <a:xfrm>
              <a:off x="905255" y="3218688"/>
              <a:ext cx="548640" cy="632460"/>
            </a:xfrm>
            <a:prstGeom prst="rect">
              <a:avLst/>
            </a:prstGeom>
          </p:spPr>
        </p:pic>
        <p:pic>
          <p:nvPicPr>
            <p:cNvPr id="19" name="object 19"/>
            <p:cNvPicPr/>
            <p:nvPr/>
          </p:nvPicPr>
          <p:blipFill>
            <a:blip r:embed="rId15" cstate="print"/>
            <a:stretch>
              <a:fillRect/>
            </a:stretch>
          </p:blipFill>
          <p:spPr>
            <a:xfrm>
              <a:off x="1178052" y="3189732"/>
              <a:ext cx="3453384" cy="679703"/>
            </a:xfrm>
            <a:prstGeom prst="rect">
              <a:avLst/>
            </a:prstGeom>
          </p:spPr>
        </p:pic>
        <p:pic>
          <p:nvPicPr>
            <p:cNvPr id="20" name="object 20"/>
            <p:cNvPicPr/>
            <p:nvPr/>
          </p:nvPicPr>
          <p:blipFill>
            <a:blip r:embed="rId16" cstate="print"/>
            <a:stretch>
              <a:fillRect/>
            </a:stretch>
          </p:blipFill>
          <p:spPr>
            <a:xfrm>
              <a:off x="1178052" y="3555491"/>
              <a:ext cx="3706367" cy="679704"/>
            </a:xfrm>
            <a:prstGeom prst="rect">
              <a:avLst/>
            </a:prstGeom>
          </p:spPr>
        </p:pic>
        <p:pic>
          <p:nvPicPr>
            <p:cNvPr id="21" name="object 21"/>
            <p:cNvPicPr/>
            <p:nvPr/>
          </p:nvPicPr>
          <p:blipFill>
            <a:blip r:embed="rId12" cstate="print"/>
            <a:stretch>
              <a:fillRect/>
            </a:stretch>
          </p:blipFill>
          <p:spPr>
            <a:xfrm>
              <a:off x="905255" y="4023360"/>
              <a:ext cx="548640" cy="632459"/>
            </a:xfrm>
            <a:prstGeom prst="rect">
              <a:avLst/>
            </a:prstGeom>
          </p:spPr>
        </p:pic>
        <p:pic>
          <p:nvPicPr>
            <p:cNvPr id="22" name="object 22"/>
            <p:cNvPicPr/>
            <p:nvPr/>
          </p:nvPicPr>
          <p:blipFill>
            <a:blip r:embed="rId17" cstate="print"/>
            <a:stretch>
              <a:fillRect/>
            </a:stretch>
          </p:blipFill>
          <p:spPr>
            <a:xfrm>
              <a:off x="1178052" y="3994404"/>
              <a:ext cx="4078224" cy="679704"/>
            </a:xfrm>
            <a:prstGeom prst="rect">
              <a:avLst/>
            </a:prstGeom>
          </p:spPr>
        </p:pic>
        <p:pic>
          <p:nvPicPr>
            <p:cNvPr id="23" name="object 23"/>
            <p:cNvPicPr/>
            <p:nvPr/>
          </p:nvPicPr>
          <p:blipFill>
            <a:blip r:embed="rId18" cstate="print"/>
            <a:stretch>
              <a:fillRect/>
            </a:stretch>
          </p:blipFill>
          <p:spPr>
            <a:xfrm>
              <a:off x="1178052" y="4360163"/>
              <a:ext cx="2587752" cy="679704"/>
            </a:xfrm>
            <a:prstGeom prst="rect">
              <a:avLst/>
            </a:prstGeom>
          </p:spPr>
        </p:pic>
      </p:grpSp>
      <p:sp>
        <p:nvSpPr>
          <p:cNvPr id="24" name="object 24"/>
          <p:cNvSpPr txBox="1"/>
          <p:nvPr/>
        </p:nvSpPr>
        <p:spPr>
          <a:xfrm>
            <a:off x="383540" y="697738"/>
            <a:ext cx="8394065" cy="4133850"/>
          </a:xfrm>
          <a:prstGeom prst="rect">
            <a:avLst/>
          </a:prstGeom>
        </p:spPr>
        <p:txBody>
          <a:bodyPr vert="horz" wrap="square" lIns="0" tIns="13335" rIns="0" bIns="0" rtlCol="0">
            <a:spAutoFit/>
          </a:bodyPr>
          <a:lstStyle/>
          <a:p>
            <a:pPr marL="285115" marR="964565" indent="-273050">
              <a:lnSpc>
                <a:spcPct val="100000"/>
              </a:lnSpc>
              <a:spcBef>
                <a:spcPts val="105"/>
              </a:spcBef>
              <a:buClr>
                <a:srgbClr val="F3A346"/>
              </a:buClr>
              <a:buSzPct val="84615"/>
              <a:buFont typeface="Wingdings 2"/>
              <a:buChar char=""/>
              <a:tabLst>
                <a:tab pos="285750" algn="l"/>
              </a:tabLst>
            </a:pPr>
            <a:r>
              <a:rPr sz="2600" b="1" u="sng" dirty="0">
                <a:solidFill>
                  <a:srgbClr val="CCFF33"/>
                </a:solidFill>
                <a:latin typeface="Constantia"/>
                <a:cs typeface="Constantia"/>
              </a:rPr>
              <a:t>Extinction</a:t>
            </a:r>
            <a:r>
              <a:rPr sz="2600" b="1" spc="-65" dirty="0">
                <a:solidFill>
                  <a:srgbClr val="CCFF33"/>
                </a:solidFill>
                <a:latin typeface="Constantia"/>
                <a:cs typeface="Constantia"/>
              </a:rPr>
              <a:t> </a:t>
            </a:r>
            <a:r>
              <a:rPr sz="2600" b="1" dirty="0">
                <a:solidFill>
                  <a:srgbClr val="FFFFFF"/>
                </a:solidFill>
                <a:latin typeface="Constantia"/>
                <a:cs typeface="Constantia"/>
              </a:rPr>
              <a:t>is</a:t>
            </a:r>
            <a:r>
              <a:rPr sz="2600" b="1" spc="-90" dirty="0">
                <a:solidFill>
                  <a:srgbClr val="FFFFFF"/>
                </a:solidFill>
                <a:latin typeface="Constantia"/>
                <a:cs typeface="Constantia"/>
              </a:rPr>
              <a:t> </a:t>
            </a:r>
            <a:r>
              <a:rPr sz="2600" b="1" dirty="0">
                <a:solidFill>
                  <a:srgbClr val="FFFFFF"/>
                </a:solidFill>
                <a:latin typeface="Constantia"/>
                <a:cs typeface="Constantia"/>
              </a:rPr>
              <a:t>the</a:t>
            </a:r>
            <a:r>
              <a:rPr sz="2600" b="1" spc="-125" dirty="0">
                <a:solidFill>
                  <a:srgbClr val="FFFFFF"/>
                </a:solidFill>
                <a:latin typeface="Constantia"/>
                <a:cs typeface="Constantia"/>
              </a:rPr>
              <a:t> </a:t>
            </a:r>
            <a:r>
              <a:rPr sz="2600" b="1" dirty="0">
                <a:solidFill>
                  <a:srgbClr val="FFFFFF"/>
                </a:solidFill>
                <a:latin typeface="Constantia"/>
                <a:cs typeface="Constantia"/>
              </a:rPr>
              <a:t>elimination</a:t>
            </a:r>
            <a:r>
              <a:rPr sz="2600" b="1" spc="-125" dirty="0">
                <a:solidFill>
                  <a:srgbClr val="FFFFFF"/>
                </a:solidFill>
                <a:latin typeface="Constantia"/>
                <a:cs typeface="Constantia"/>
              </a:rPr>
              <a:t> </a:t>
            </a:r>
            <a:r>
              <a:rPr sz="2600" b="1" dirty="0">
                <a:solidFill>
                  <a:srgbClr val="FFFFFF"/>
                </a:solidFill>
                <a:latin typeface="Constantia"/>
                <a:cs typeface="Constantia"/>
              </a:rPr>
              <a:t>of a</a:t>
            </a:r>
            <a:r>
              <a:rPr sz="2600" b="1" spc="-125" dirty="0">
                <a:solidFill>
                  <a:srgbClr val="FFFFFF"/>
                </a:solidFill>
                <a:latin typeface="Constantia"/>
                <a:cs typeface="Constantia"/>
              </a:rPr>
              <a:t> </a:t>
            </a:r>
            <a:r>
              <a:rPr sz="2600" b="1" dirty="0">
                <a:solidFill>
                  <a:srgbClr val="FFFFFF"/>
                </a:solidFill>
                <a:latin typeface="Constantia"/>
                <a:cs typeface="Constantia"/>
              </a:rPr>
              <a:t>species</a:t>
            </a:r>
            <a:r>
              <a:rPr sz="2600" b="1" spc="-75" dirty="0">
                <a:solidFill>
                  <a:srgbClr val="FFFFFF"/>
                </a:solidFill>
                <a:latin typeface="Constantia"/>
                <a:cs typeface="Constantia"/>
              </a:rPr>
              <a:t> </a:t>
            </a:r>
            <a:r>
              <a:rPr sz="2600" b="1" spc="-10" dirty="0">
                <a:solidFill>
                  <a:srgbClr val="FFFFFF"/>
                </a:solidFill>
                <a:latin typeface="Constantia"/>
                <a:cs typeface="Constantia"/>
              </a:rPr>
              <a:t>from </a:t>
            </a:r>
            <a:r>
              <a:rPr sz="2600" b="1" spc="-610" dirty="0">
                <a:solidFill>
                  <a:srgbClr val="FFFFFF"/>
                </a:solidFill>
                <a:latin typeface="Constantia"/>
                <a:cs typeface="Constantia"/>
              </a:rPr>
              <a:t> </a:t>
            </a:r>
            <a:r>
              <a:rPr sz="2600" b="1" spc="-5" dirty="0">
                <a:solidFill>
                  <a:srgbClr val="FFFFFF"/>
                </a:solidFill>
                <a:latin typeface="Constantia"/>
                <a:cs typeface="Constantia"/>
              </a:rPr>
              <a:t>Earth.</a:t>
            </a:r>
            <a:endParaRPr sz="2600" dirty="0">
              <a:latin typeface="Constantia"/>
              <a:cs typeface="Constantia"/>
            </a:endParaRPr>
          </a:p>
          <a:p>
            <a:pPr marL="285115" marR="5080" indent="-273050">
              <a:lnSpc>
                <a:spcPct val="100000"/>
              </a:lnSpc>
              <a:spcBef>
                <a:spcPts val="600"/>
              </a:spcBef>
              <a:buClr>
                <a:srgbClr val="F3A346"/>
              </a:buClr>
              <a:buSzPct val="84615"/>
              <a:buFont typeface="Wingdings 2"/>
              <a:buChar char=""/>
              <a:tabLst>
                <a:tab pos="285750" algn="l"/>
              </a:tabLst>
            </a:pPr>
            <a:r>
              <a:rPr sz="2600" b="1" u="sng" spc="-5" dirty="0">
                <a:solidFill>
                  <a:srgbClr val="CCFF33"/>
                </a:solidFill>
                <a:latin typeface="Constantia"/>
                <a:cs typeface="Constantia"/>
              </a:rPr>
              <a:t>B</a:t>
            </a:r>
            <a:r>
              <a:rPr sz="2600" b="1" u="sng" spc="-15" dirty="0">
                <a:solidFill>
                  <a:srgbClr val="CCFF33"/>
                </a:solidFill>
                <a:latin typeface="Constantia"/>
                <a:cs typeface="Constantia"/>
              </a:rPr>
              <a:t>a</a:t>
            </a:r>
            <a:r>
              <a:rPr sz="2600" b="1" u="sng" spc="-5" dirty="0">
                <a:solidFill>
                  <a:srgbClr val="CCFF33"/>
                </a:solidFill>
                <a:latin typeface="Constantia"/>
                <a:cs typeface="Constantia"/>
              </a:rPr>
              <a:t>ck</a:t>
            </a:r>
            <a:r>
              <a:rPr sz="2600" b="1" u="sng" spc="-15" dirty="0">
                <a:solidFill>
                  <a:srgbClr val="CCFF33"/>
                </a:solidFill>
                <a:latin typeface="Constantia"/>
                <a:cs typeface="Constantia"/>
              </a:rPr>
              <a:t>g</a:t>
            </a:r>
            <a:r>
              <a:rPr sz="2600" b="1" u="sng" spc="-40" dirty="0">
                <a:solidFill>
                  <a:srgbClr val="CCFF33"/>
                </a:solidFill>
                <a:latin typeface="Constantia"/>
                <a:cs typeface="Constantia"/>
              </a:rPr>
              <a:t>r</a:t>
            </a:r>
            <a:r>
              <a:rPr sz="2600" b="1" u="sng" dirty="0">
                <a:solidFill>
                  <a:srgbClr val="CCFF33"/>
                </a:solidFill>
                <a:latin typeface="Constantia"/>
                <a:cs typeface="Constantia"/>
              </a:rPr>
              <a:t>ound</a:t>
            </a:r>
            <a:r>
              <a:rPr sz="2600" b="1" u="sng" spc="-70" dirty="0">
                <a:solidFill>
                  <a:srgbClr val="CCFF33"/>
                </a:solidFill>
                <a:latin typeface="Constantia"/>
                <a:cs typeface="Constantia"/>
              </a:rPr>
              <a:t> </a:t>
            </a:r>
            <a:r>
              <a:rPr sz="2600" b="1" u="sng" dirty="0">
                <a:solidFill>
                  <a:srgbClr val="CCFF33"/>
                </a:solidFill>
                <a:latin typeface="Constantia"/>
                <a:cs typeface="Constantia"/>
              </a:rPr>
              <a:t>extinctions</a:t>
            </a:r>
            <a:r>
              <a:rPr sz="2600" b="1" u="sng" spc="-155" dirty="0">
                <a:solidFill>
                  <a:srgbClr val="CCFF33"/>
                </a:solidFill>
                <a:latin typeface="Constantia"/>
                <a:cs typeface="Constantia"/>
              </a:rPr>
              <a:t> </a:t>
            </a:r>
            <a:r>
              <a:rPr sz="2600" b="1" dirty="0">
                <a:solidFill>
                  <a:srgbClr val="FFFFFF"/>
                </a:solidFill>
                <a:latin typeface="Constantia"/>
                <a:cs typeface="Constantia"/>
              </a:rPr>
              <a:t>o</a:t>
            </a:r>
            <a:r>
              <a:rPr sz="2600" b="1" spc="-50" dirty="0">
                <a:solidFill>
                  <a:srgbClr val="FFFFFF"/>
                </a:solidFill>
                <a:latin typeface="Constantia"/>
                <a:cs typeface="Constantia"/>
              </a:rPr>
              <a:t>c</a:t>
            </a:r>
            <a:r>
              <a:rPr sz="2600" b="1" spc="-5" dirty="0">
                <a:solidFill>
                  <a:srgbClr val="FFFFFF"/>
                </a:solidFill>
                <a:latin typeface="Constantia"/>
                <a:cs typeface="Constantia"/>
              </a:rPr>
              <a:t>cu</a:t>
            </a:r>
            <a:r>
              <a:rPr sz="2600" b="1" dirty="0">
                <a:solidFill>
                  <a:srgbClr val="FFFFFF"/>
                </a:solidFill>
                <a:latin typeface="Constantia"/>
                <a:cs typeface="Constantia"/>
              </a:rPr>
              <a:t>r</a:t>
            </a:r>
            <a:r>
              <a:rPr sz="2600" b="1" spc="-165" dirty="0">
                <a:solidFill>
                  <a:srgbClr val="FFFFFF"/>
                </a:solidFill>
                <a:latin typeface="Constantia"/>
                <a:cs typeface="Constantia"/>
              </a:rPr>
              <a:t> </a:t>
            </a:r>
            <a:r>
              <a:rPr sz="2600" b="1" spc="-55" dirty="0">
                <a:solidFill>
                  <a:srgbClr val="FFFFFF"/>
                </a:solidFill>
                <a:latin typeface="Constantia"/>
                <a:cs typeface="Constantia"/>
              </a:rPr>
              <a:t>c</a:t>
            </a:r>
            <a:r>
              <a:rPr sz="2600" b="1" dirty="0">
                <a:solidFill>
                  <a:srgbClr val="FFFFFF"/>
                </a:solidFill>
                <a:latin typeface="Constantia"/>
                <a:cs typeface="Constantia"/>
              </a:rPr>
              <a:t>ontinuou</a:t>
            </a:r>
            <a:r>
              <a:rPr sz="2600" b="1" spc="-10" dirty="0">
                <a:solidFill>
                  <a:srgbClr val="FFFFFF"/>
                </a:solidFill>
                <a:latin typeface="Constantia"/>
                <a:cs typeface="Constantia"/>
              </a:rPr>
              <a:t>s</a:t>
            </a:r>
            <a:r>
              <a:rPr sz="2600" b="1" spc="-30" dirty="0">
                <a:solidFill>
                  <a:srgbClr val="FFFFFF"/>
                </a:solidFill>
                <a:latin typeface="Constantia"/>
                <a:cs typeface="Constantia"/>
              </a:rPr>
              <a:t>l</a:t>
            </a:r>
            <a:r>
              <a:rPr sz="2600" b="1" dirty="0">
                <a:solidFill>
                  <a:srgbClr val="FFFFFF"/>
                </a:solidFill>
                <a:latin typeface="Constantia"/>
                <a:cs typeface="Constantia"/>
              </a:rPr>
              <a:t>y</a:t>
            </a:r>
            <a:r>
              <a:rPr sz="2600" b="1" spc="-150" dirty="0">
                <a:solidFill>
                  <a:srgbClr val="FFFFFF"/>
                </a:solidFill>
                <a:latin typeface="Constantia"/>
                <a:cs typeface="Constantia"/>
              </a:rPr>
              <a:t> </a:t>
            </a:r>
            <a:r>
              <a:rPr sz="2600" b="1" dirty="0">
                <a:solidFill>
                  <a:srgbClr val="FFFFFF"/>
                </a:solidFill>
                <a:latin typeface="Constantia"/>
                <a:cs typeface="Constantia"/>
              </a:rPr>
              <a:t>at</a:t>
            </a:r>
            <a:r>
              <a:rPr sz="2600" b="1" spc="-145" dirty="0">
                <a:solidFill>
                  <a:srgbClr val="FFFFFF"/>
                </a:solidFill>
                <a:latin typeface="Constantia"/>
                <a:cs typeface="Constantia"/>
              </a:rPr>
              <a:t> </a:t>
            </a:r>
            <a:r>
              <a:rPr sz="2600" b="1" dirty="0">
                <a:solidFill>
                  <a:srgbClr val="FFFFFF"/>
                </a:solidFill>
                <a:latin typeface="Constantia"/>
                <a:cs typeface="Constantia"/>
              </a:rPr>
              <a:t>a</a:t>
            </a:r>
            <a:r>
              <a:rPr sz="2600" b="1" spc="-135" dirty="0">
                <a:solidFill>
                  <a:srgbClr val="FFFFFF"/>
                </a:solidFill>
                <a:latin typeface="Constantia"/>
                <a:cs typeface="Constantia"/>
              </a:rPr>
              <a:t> </a:t>
            </a:r>
            <a:r>
              <a:rPr sz="2600" b="1" spc="-70" dirty="0">
                <a:solidFill>
                  <a:srgbClr val="FFFFFF"/>
                </a:solidFill>
                <a:latin typeface="Constantia"/>
                <a:cs typeface="Constantia"/>
              </a:rPr>
              <a:t>v</a:t>
            </a:r>
            <a:r>
              <a:rPr sz="2600" b="1" dirty="0">
                <a:solidFill>
                  <a:srgbClr val="FFFFFF"/>
                </a:solidFill>
                <a:latin typeface="Constantia"/>
                <a:cs typeface="Constantia"/>
              </a:rPr>
              <a:t>e</a:t>
            </a:r>
            <a:r>
              <a:rPr sz="2600" b="1" spc="30" dirty="0">
                <a:solidFill>
                  <a:srgbClr val="FFFFFF"/>
                </a:solidFill>
                <a:latin typeface="Constantia"/>
                <a:cs typeface="Constantia"/>
              </a:rPr>
              <a:t>r</a:t>
            </a:r>
            <a:r>
              <a:rPr sz="2600" b="1" dirty="0">
                <a:solidFill>
                  <a:srgbClr val="FFFFFF"/>
                </a:solidFill>
                <a:latin typeface="Constantia"/>
                <a:cs typeface="Constantia"/>
              </a:rPr>
              <a:t>y  </a:t>
            </a:r>
            <a:r>
              <a:rPr sz="2600" b="1" spc="-20" dirty="0">
                <a:solidFill>
                  <a:srgbClr val="FFFFFF"/>
                </a:solidFill>
                <a:latin typeface="Constantia"/>
                <a:cs typeface="Constantia"/>
              </a:rPr>
              <a:t>low</a:t>
            </a:r>
            <a:r>
              <a:rPr sz="2600" b="1" spc="-95" dirty="0">
                <a:solidFill>
                  <a:srgbClr val="FFFFFF"/>
                </a:solidFill>
                <a:latin typeface="Constantia"/>
                <a:cs typeface="Constantia"/>
              </a:rPr>
              <a:t> </a:t>
            </a:r>
            <a:r>
              <a:rPr sz="2600" b="1" spc="-20" dirty="0">
                <a:solidFill>
                  <a:srgbClr val="FFFFFF"/>
                </a:solidFill>
                <a:latin typeface="Constantia"/>
                <a:cs typeface="Constantia"/>
              </a:rPr>
              <a:t>rate.</a:t>
            </a:r>
            <a:endParaRPr sz="2600" dirty="0">
              <a:latin typeface="Constantia"/>
              <a:cs typeface="Constantia"/>
            </a:endParaRPr>
          </a:p>
          <a:p>
            <a:pPr marL="984885" marR="3608070" lvl="1" indent="-287020">
              <a:lnSpc>
                <a:spcPct val="100000"/>
              </a:lnSpc>
              <a:spcBef>
                <a:spcPts val="825"/>
              </a:spcBef>
              <a:buFont typeface="Arial"/>
              <a:buChar char="–"/>
              <a:tabLst>
                <a:tab pos="985519" algn="l"/>
              </a:tabLst>
            </a:pPr>
            <a:r>
              <a:rPr sz="2400" b="1" spc="-5" dirty="0">
                <a:solidFill>
                  <a:srgbClr val="FFFFFF"/>
                </a:solidFill>
                <a:latin typeface="Arial"/>
                <a:cs typeface="Arial"/>
              </a:rPr>
              <a:t>occur</a:t>
            </a:r>
            <a:r>
              <a:rPr sz="2400" b="1" spc="-15" dirty="0">
                <a:solidFill>
                  <a:srgbClr val="FFFFFF"/>
                </a:solidFill>
                <a:latin typeface="Arial"/>
                <a:cs typeface="Arial"/>
              </a:rPr>
              <a:t> </a:t>
            </a:r>
            <a:r>
              <a:rPr sz="2400" b="1" spc="-5" dirty="0">
                <a:solidFill>
                  <a:srgbClr val="FFFFFF"/>
                </a:solidFill>
                <a:latin typeface="Arial"/>
                <a:cs typeface="Arial"/>
              </a:rPr>
              <a:t>at</a:t>
            </a:r>
            <a:r>
              <a:rPr sz="2400" b="1" spc="-10" dirty="0">
                <a:solidFill>
                  <a:srgbClr val="FFFFFF"/>
                </a:solidFill>
                <a:latin typeface="Arial"/>
                <a:cs typeface="Arial"/>
              </a:rPr>
              <a:t> </a:t>
            </a:r>
            <a:r>
              <a:rPr sz="2400" b="1" dirty="0">
                <a:solidFill>
                  <a:srgbClr val="FFFFFF"/>
                </a:solidFill>
                <a:latin typeface="Arial"/>
                <a:cs typeface="Arial"/>
              </a:rPr>
              <a:t>roughly</a:t>
            </a:r>
            <a:r>
              <a:rPr sz="2400" b="1" spc="-20" dirty="0">
                <a:solidFill>
                  <a:srgbClr val="FFFFFF"/>
                </a:solidFill>
                <a:latin typeface="Arial"/>
                <a:cs typeface="Arial"/>
              </a:rPr>
              <a:t> </a:t>
            </a:r>
            <a:r>
              <a:rPr sz="2400" b="1" spc="-5" dirty="0">
                <a:solidFill>
                  <a:srgbClr val="FFFFFF"/>
                </a:solidFill>
                <a:latin typeface="Arial"/>
                <a:cs typeface="Arial"/>
              </a:rPr>
              <a:t>the</a:t>
            </a:r>
            <a:r>
              <a:rPr sz="2400" b="1" spc="-10" dirty="0">
                <a:solidFill>
                  <a:srgbClr val="FFFFFF"/>
                </a:solidFill>
                <a:latin typeface="Arial"/>
                <a:cs typeface="Arial"/>
              </a:rPr>
              <a:t> </a:t>
            </a:r>
            <a:r>
              <a:rPr sz="2400" b="1" spc="-5" dirty="0">
                <a:solidFill>
                  <a:srgbClr val="FFFFFF"/>
                </a:solidFill>
                <a:latin typeface="Arial"/>
                <a:cs typeface="Arial"/>
              </a:rPr>
              <a:t>same </a:t>
            </a:r>
            <a:r>
              <a:rPr sz="2400" b="1" spc="-650" dirty="0">
                <a:solidFill>
                  <a:srgbClr val="FFFFFF"/>
                </a:solidFill>
                <a:latin typeface="Arial"/>
                <a:cs typeface="Arial"/>
              </a:rPr>
              <a:t> </a:t>
            </a:r>
            <a:r>
              <a:rPr sz="2400" b="1" dirty="0">
                <a:solidFill>
                  <a:srgbClr val="FFFFFF"/>
                </a:solidFill>
                <a:latin typeface="Arial"/>
                <a:cs typeface="Arial"/>
              </a:rPr>
              <a:t>rate</a:t>
            </a:r>
            <a:r>
              <a:rPr sz="2400" b="1" spc="-10" dirty="0">
                <a:solidFill>
                  <a:srgbClr val="FFFFFF"/>
                </a:solidFill>
                <a:latin typeface="Arial"/>
                <a:cs typeface="Arial"/>
              </a:rPr>
              <a:t> </a:t>
            </a:r>
            <a:r>
              <a:rPr sz="2400" b="1" dirty="0">
                <a:solidFill>
                  <a:srgbClr val="FFFFFF"/>
                </a:solidFill>
                <a:latin typeface="Arial"/>
                <a:cs typeface="Arial"/>
              </a:rPr>
              <a:t>as</a:t>
            </a:r>
            <a:r>
              <a:rPr sz="2400" b="1" spc="-5" dirty="0">
                <a:solidFill>
                  <a:srgbClr val="FFFFFF"/>
                </a:solidFill>
                <a:latin typeface="Arial"/>
                <a:cs typeface="Arial"/>
              </a:rPr>
              <a:t> </a:t>
            </a:r>
            <a:r>
              <a:rPr sz="2400" b="1" dirty="0">
                <a:solidFill>
                  <a:srgbClr val="FFFFFF"/>
                </a:solidFill>
                <a:latin typeface="Arial"/>
                <a:cs typeface="Arial"/>
              </a:rPr>
              <a:t>speciation</a:t>
            </a:r>
            <a:endParaRPr sz="2400" dirty="0">
              <a:latin typeface="Arial"/>
              <a:cs typeface="Arial"/>
            </a:endParaRPr>
          </a:p>
          <a:p>
            <a:pPr marL="984885" marR="4098290" lvl="1" indent="-287020">
              <a:lnSpc>
                <a:spcPct val="100000"/>
              </a:lnSpc>
              <a:spcBef>
                <a:spcPts val="575"/>
              </a:spcBef>
              <a:buFont typeface="Arial"/>
              <a:buChar char="–"/>
              <a:tabLst>
                <a:tab pos="985519" algn="l"/>
              </a:tabLst>
            </a:pPr>
            <a:r>
              <a:rPr sz="2400" b="1" spc="-5" dirty="0">
                <a:solidFill>
                  <a:srgbClr val="FFFFFF"/>
                </a:solidFill>
                <a:latin typeface="Arial"/>
                <a:cs typeface="Arial"/>
              </a:rPr>
              <a:t>usually affects a </a:t>
            </a:r>
            <a:r>
              <a:rPr sz="2400" b="1" dirty="0">
                <a:solidFill>
                  <a:srgbClr val="FFFFFF"/>
                </a:solidFill>
                <a:latin typeface="Arial"/>
                <a:cs typeface="Arial"/>
              </a:rPr>
              <a:t>few </a:t>
            </a:r>
            <a:r>
              <a:rPr sz="2400" b="1" spc="5" dirty="0">
                <a:solidFill>
                  <a:srgbClr val="FFFFFF"/>
                </a:solidFill>
                <a:latin typeface="Arial"/>
                <a:cs typeface="Arial"/>
              </a:rPr>
              <a:t> </a:t>
            </a:r>
            <a:r>
              <a:rPr sz="2400" b="1" spc="-5" dirty="0">
                <a:solidFill>
                  <a:srgbClr val="FFFFFF"/>
                </a:solidFill>
                <a:latin typeface="Arial"/>
                <a:cs typeface="Arial"/>
              </a:rPr>
              <a:t>species</a:t>
            </a:r>
            <a:r>
              <a:rPr sz="2400" b="1" spc="5" dirty="0">
                <a:solidFill>
                  <a:srgbClr val="FFFFFF"/>
                </a:solidFill>
                <a:latin typeface="Arial"/>
                <a:cs typeface="Arial"/>
              </a:rPr>
              <a:t> </a:t>
            </a:r>
            <a:r>
              <a:rPr sz="2400" b="1" dirty="0">
                <a:solidFill>
                  <a:srgbClr val="FFFFFF"/>
                </a:solidFill>
                <a:latin typeface="Arial"/>
                <a:cs typeface="Arial"/>
              </a:rPr>
              <a:t>in</a:t>
            </a:r>
            <a:r>
              <a:rPr sz="2400" b="1" spc="-20" dirty="0">
                <a:solidFill>
                  <a:srgbClr val="FFFFFF"/>
                </a:solidFill>
                <a:latin typeface="Arial"/>
                <a:cs typeface="Arial"/>
              </a:rPr>
              <a:t> </a:t>
            </a:r>
            <a:r>
              <a:rPr sz="2400" b="1" spc="-5" dirty="0">
                <a:solidFill>
                  <a:srgbClr val="FFFFFF"/>
                </a:solidFill>
                <a:latin typeface="Arial"/>
                <a:cs typeface="Arial"/>
              </a:rPr>
              <a:t>a</a:t>
            </a:r>
            <a:r>
              <a:rPr sz="2400" b="1" spc="-10" dirty="0">
                <a:solidFill>
                  <a:srgbClr val="FFFFFF"/>
                </a:solidFill>
                <a:latin typeface="Arial"/>
                <a:cs typeface="Arial"/>
              </a:rPr>
              <a:t> </a:t>
            </a:r>
            <a:r>
              <a:rPr sz="2400" b="1" spc="-5" dirty="0">
                <a:solidFill>
                  <a:srgbClr val="FFFFFF"/>
                </a:solidFill>
                <a:latin typeface="Arial"/>
                <a:cs typeface="Arial"/>
              </a:rPr>
              <a:t>small</a:t>
            </a:r>
            <a:r>
              <a:rPr sz="2400" b="1" spc="-20" dirty="0">
                <a:solidFill>
                  <a:srgbClr val="FFFFFF"/>
                </a:solidFill>
                <a:latin typeface="Arial"/>
                <a:cs typeface="Arial"/>
              </a:rPr>
              <a:t> </a:t>
            </a:r>
            <a:r>
              <a:rPr sz="2400" b="1" spc="-5" dirty="0">
                <a:solidFill>
                  <a:srgbClr val="FFFFFF"/>
                </a:solidFill>
                <a:latin typeface="Arial"/>
                <a:cs typeface="Arial"/>
              </a:rPr>
              <a:t>area</a:t>
            </a:r>
            <a:endParaRPr sz="2400" dirty="0">
              <a:latin typeface="Arial"/>
              <a:cs typeface="Arial"/>
            </a:endParaRPr>
          </a:p>
          <a:p>
            <a:pPr marL="984885" lvl="1" indent="-287020">
              <a:lnSpc>
                <a:spcPct val="100000"/>
              </a:lnSpc>
              <a:spcBef>
                <a:spcPts val="580"/>
              </a:spcBef>
              <a:buFont typeface="Arial"/>
              <a:buChar char="–"/>
              <a:tabLst>
                <a:tab pos="985519" algn="l"/>
              </a:tabLst>
            </a:pPr>
            <a:r>
              <a:rPr sz="2400" b="1" spc="-5" dirty="0">
                <a:solidFill>
                  <a:srgbClr val="FFFFFF"/>
                </a:solidFill>
                <a:latin typeface="Arial"/>
                <a:cs typeface="Arial"/>
              </a:rPr>
              <a:t>caused</a:t>
            </a:r>
            <a:r>
              <a:rPr sz="2400" b="1" dirty="0">
                <a:solidFill>
                  <a:srgbClr val="FFFFFF"/>
                </a:solidFill>
                <a:latin typeface="Arial"/>
                <a:cs typeface="Arial"/>
              </a:rPr>
              <a:t> by</a:t>
            </a:r>
            <a:r>
              <a:rPr sz="2400" b="1" spc="-20" dirty="0">
                <a:solidFill>
                  <a:srgbClr val="FFFFFF"/>
                </a:solidFill>
                <a:latin typeface="Arial"/>
                <a:cs typeface="Arial"/>
              </a:rPr>
              <a:t> </a:t>
            </a:r>
            <a:r>
              <a:rPr sz="2400" b="1" dirty="0">
                <a:solidFill>
                  <a:srgbClr val="FFFFFF"/>
                </a:solidFill>
                <a:latin typeface="Arial"/>
                <a:cs typeface="Arial"/>
              </a:rPr>
              <a:t>local</a:t>
            </a:r>
            <a:r>
              <a:rPr sz="2400" b="1" spc="-15" dirty="0">
                <a:solidFill>
                  <a:srgbClr val="FFFFFF"/>
                </a:solidFill>
                <a:latin typeface="Arial"/>
                <a:cs typeface="Arial"/>
              </a:rPr>
              <a:t> </a:t>
            </a:r>
            <a:r>
              <a:rPr sz="2400" b="1" spc="-5" dirty="0">
                <a:solidFill>
                  <a:srgbClr val="FFFFFF"/>
                </a:solidFill>
                <a:latin typeface="Arial"/>
                <a:cs typeface="Arial"/>
              </a:rPr>
              <a:t>changes</a:t>
            </a:r>
            <a:endParaRPr sz="2400" dirty="0">
              <a:latin typeface="Arial"/>
              <a:cs typeface="Arial"/>
            </a:endParaRPr>
          </a:p>
          <a:p>
            <a:pPr marL="984885">
              <a:lnSpc>
                <a:spcPct val="100000"/>
              </a:lnSpc>
            </a:pPr>
            <a:r>
              <a:rPr sz="2400" b="1" dirty="0">
                <a:solidFill>
                  <a:srgbClr val="FFFFFF"/>
                </a:solidFill>
                <a:latin typeface="Arial"/>
                <a:cs typeface="Arial"/>
              </a:rPr>
              <a:t>in</a:t>
            </a:r>
            <a:r>
              <a:rPr sz="2400" b="1" spc="-25" dirty="0">
                <a:solidFill>
                  <a:srgbClr val="FFFFFF"/>
                </a:solidFill>
                <a:latin typeface="Arial"/>
                <a:cs typeface="Arial"/>
              </a:rPr>
              <a:t> </a:t>
            </a:r>
            <a:r>
              <a:rPr sz="2400" b="1" spc="-5" dirty="0">
                <a:solidFill>
                  <a:srgbClr val="FFFFFF"/>
                </a:solidFill>
                <a:latin typeface="Arial"/>
                <a:cs typeface="Arial"/>
              </a:rPr>
              <a:t>environment</a:t>
            </a:r>
            <a:endParaRPr sz="24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05255" y="861060"/>
            <a:ext cx="7602220" cy="1923414"/>
            <a:chOff x="905255" y="861060"/>
            <a:chExt cx="7602220" cy="1923414"/>
          </a:xfrm>
        </p:grpSpPr>
        <p:pic>
          <p:nvPicPr>
            <p:cNvPr id="3" name="object 3"/>
            <p:cNvPicPr/>
            <p:nvPr/>
          </p:nvPicPr>
          <p:blipFill>
            <a:blip r:embed="rId2" cstate="print"/>
            <a:stretch>
              <a:fillRect/>
            </a:stretch>
          </p:blipFill>
          <p:spPr>
            <a:xfrm>
              <a:off x="905255" y="890016"/>
              <a:ext cx="548640" cy="632460"/>
            </a:xfrm>
            <a:prstGeom prst="rect">
              <a:avLst/>
            </a:prstGeom>
          </p:spPr>
        </p:pic>
        <p:pic>
          <p:nvPicPr>
            <p:cNvPr id="4" name="object 4"/>
            <p:cNvPicPr/>
            <p:nvPr/>
          </p:nvPicPr>
          <p:blipFill>
            <a:blip r:embed="rId3" cstate="print"/>
            <a:stretch>
              <a:fillRect/>
            </a:stretch>
          </p:blipFill>
          <p:spPr>
            <a:xfrm>
              <a:off x="1178051" y="861060"/>
              <a:ext cx="5689092" cy="679703"/>
            </a:xfrm>
            <a:prstGeom prst="rect">
              <a:avLst/>
            </a:prstGeom>
          </p:spPr>
        </p:pic>
        <p:pic>
          <p:nvPicPr>
            <p:cNvPr id="5" name="object 5"/>
            <p:cNvPicPr/>
            <p:nvPr/>
          </p:nvPicPr>
          <p:blipFill>
            <a:blip r:embed="rId2" cstate="print"/>
            <a:stretch>
              <a:fillRect/>
            </a:stretch>
          </p:blipFill>
          <p:spPr>
            <a:xfrm>
              <a:off x="905255" y="1328928"/>
              <a:ext cx="548640" cy="632460"/>
            </a:xfrm>
            <a:prstGeom prst="rect">
              <a:avLst/>
            </a:prstGeom>
          </p:spPr>
        </p:pic>
        <p:pic>
          <p:nvPicPr>
            <p:cNvPr id="6" name="object 6"/>
            <p:cNvPicPr/>
            <p:nvPr/>
          </p:nvPicPr>
          <p:blipFill>
            <a:blip r:embed="rId4" cstate="print"/>
            <a:stretch>
              <a:fillRect/>
            </a:stretch>
          </p:blipFill>
          <p:spPr>
            <a:xfrm>
              <a:off x="1178051" y="1299972"/>
              <a:ext cx="6868668" cy="679703"/>
            </a:xfrm>
            <a:prstGeom prst="rect">
              <a:avLst/>
            </a:prstGeom>
          </p:spPr>
        </p:pic>
        <p:pic>
          <p:nvPicPr>
            <p:cNvPr id="7" name="object 7"/>
            <p:cNvPicPr/>
            <p:nvPr/>
          </p:nvPicPr>
          <p:blipFill>
            <a:blip r:embed="rId2" cstate="print"/>
            <a:stretch>
              <a:fillRect/>
            </a:stretch>
          </p:blipFill>
          <p:spPr>
            <a:xfrm>
              <a:off x="905255" y="1767840"/>
              <a:ext cx="548640" cy="632460"/>
            </a:xfrm>
            <a:prstGeom prst="rect">
              <a:avLst/>
            </a:prstGeom>
          </p:spPr>
        </p:pic>
        <p:pic>
          <p:nvPicPr>
            <p:cNvPr id="8" name="object 8"/>
            <p:cNvPicPr/>
            <p:nvPr/>
          </p:nvPicPr>
          <p:blipFill>
            <a:blip r:embed="rId5" cstate="print"/>
            <a:stretch>
              <a:fillRect/>
            </a:stretch>
          </p:blipFill>
          <p:spPr>
            <a:xfrm>
              <a:off x="1178051" y="1738884"/>
              <a:ext cx="7328916" cy="679703"/>
            </a:xfrm>
            <a:prstGeom prst="rect">
              <a:avLst/>
            </a:prstGeom>
          </p:spPr>
        </p:pic>
        <p:pic>
          <p:nvPicPr>
            <p:cNvPr id="9" name="object 9"/>
            <p:cNvPicPr/>
            <p:nvPr/>
          </p:nvPicPr>
          <p:blipFill>
            <a:blip r:embed="rId6" cstate="print"/>
            <a:stretch>
              <a:fillRect/>
            </a:stretch>
          </p:blipFill>
          <p:spPr>
            <a:xfrm>
              <a:off x="1178051" y="2104644"/>
              <a:ext cx="1197863" cy="679703"/>
            </a:xfrm>
            <a:prstGeom prst="rect">
              <a:avLst/>
            </a:prstGeom>
          </p:spPr>
        </p:pic>
      </p:grpSp>
      <p:sp>
        <p:nvSpPr>
          <p:cNvPr id="10" name="object 10"/>
          <p:cNvSpPr txBox="1"/>
          <p:nvPr/>
        </p:nvSpPr>
        <p:spPr>
          <a:xfrm>
            <a:off x="307340" y="388463"/>
            <a:ext cx="7959725" cy="2186940"/>
          </a:xfrm>
          <a:prstGeom prst="rect">
            <a:avLst/>
          </a:prstGeom>
        </p:spPr>
        <p:txBody>
          <a:bodyPr vert="horz" wrap="square" lIns="0" tIns="93980" rIns="0" bIns="0" rtlCol="0">
            <a:spAutoFit/>
          </a:bodyPr>
          <a:lstStyle/>
          <a:p>
            <a:pPr marL="285115" indent="-273050">
              <a:lnSpc>
                <a:spcPct val="100000"/>
              </a:lnSpc>
              <a:spcBef>
                <a:spcPts val="740"/>
              </a:spcBef>
              <a:buClr>
                <a:srgbClr val="F3A346"/>
              </a:buClr>
              <a:buSzPct val="84615"/>
              <a:buFont typeface="Wingdings 2"/>
              <a:buChar char=""/>
              <a:tabLst>
                <a:tab pos="285750" algn="l"/>
              </a:tabLst>
            </a:pPr>
            <a:r>
              <a:rPr sz="2600" b="1" u="sng" spc="-5" dirty="0">
                <a:solidFill>
                  <a:srgbClr val="FFFF00"/>
                </a:solidFill>
                <a:latin typeface="Constantia"/>
                <a:cs typeface="Constantia"/>
              </a:rPr>
              <a:t>Mass</a:t>
            </a:r>
            <a:r>
              <a:rPr sz="2600" b="1" u="sng" spc="-135" dirty="0">
                <a:solidFill>
                  <a:srgbClr val="FFFF00"/>
                </a:solidFill>
                <a:latin typeface="Constantia"/>
                <a:cs typeface="Constantia"/>
              </a:rPr>
              <a:t> </a:t>
            </a:r>
            <a:r>
              <a:rPr sz="2600" b="1" u="sng" dirty="0">
                <a:solidFill>
                  <a:srgbClr val="FFFF00"/>
                </a:solidFill>
                <a:latin typeface="Constantia"/>
                <a:cs typeface="Constantia"/>
              </a:rPr>
              <a:t>extinctions</a:t>
            </a:r>
            <a:r>
              <a:rPr sz="2600" b="1" u="sng" spc="-140" dirty="0">
                <a:solidFill>
                  <a:srgbClr val="FFFF00"/>
                </a:solidFill>
                <a:latin typeface="Constantia"/>
                <a:cs typeface="Constantia"/>
              </a:rPr>
              <a:t> </a:t>
            </a:r>
            <a:r>
              <a:rPr sz="2600" b="1" spc="-15" dirty="0">
                <a:solidFill>
                  <a:srgbClr val="FFFFFF"/>
                </a:solidFill>
                <a:latin typeface="Constantia"/>
                <a:cs typeface="Constantia"/>
              </a:rPr>
              <a:t>are</a:t>
            </a:r>
            <a:r>
              <a:rPr sz="2600" b="1" spc="-120" dirty="0">
                <a:solidFill>
                  <a:srgbClr val="FFFFFF"/>
                </a:solidFill>
                <a:latin typeface="Constantia"/>
                <a:cs typeface="Constantia"/>
              </a:rPr>
              <a:t> </a:t>
            </a:r>
            <a:r>
              <a:rPr sz="2600" b="1" spc="-25" dirty="0">
                <a:solidFill>
                  <a:srgbClr val="FFFFFF"/>
                </a:solidFill>
                <a:latin typeface="Constantia"/>
                <a:cs typeface="Constantia"/>
              </a:rPr>
              <a:t>rare</a:t>
            </a:r>
            <a:r>
              <a:rPr sz="2600" b="1" spc="-70" dirty="0">
                <a:solidFill>
                  <a:srgbClr val="FFFFFF"/>
                </a:solidFill>
                <a:latin typeface="Constantia"/>
                <a:cs typeface="Constantia"/>
              </a:rPr>
              <a:t> </a:t>
            </a:r>
            <a:r>
              <a:rPr sz="2600" b="1" dirty="0">
                <a:solidFill>
                  <a:srgbClr val="FFFFFF"/>
                </a:solidFill>
                <a:latin typeface="Constantia"/>
                <a:cs typeface="Constantia"/>
              </a:rPr>
              <a:t>but</a:t>
            </a:r>
            <a:r>
              <a:rPr sz="2600" b="1" spc="-70" dirty="0">
                <a:solidFill>
                  <a:srgbClr val="FFFFFF"/>
                </a:solidFill>
                <a:latin typeface="Constantia"/>
                <a:cs typeface="Constantia"/>
              </a:rPr>
              <a:t> </a:t>
            </a:r>
            <a:r>
              <a:rPr sz="2600" b="1" dirty="0">
                <a:solidFill>
                  <a:srgbClr val="FFFFFF"/>
                </a:solidFill>
                <a:latin typeface="Constantia"/>
                <a:cs typeface="Constantia"/>
              </a:rPr>
              <a:t>much</a:t>
            </a:r>
            <a:r>
              <a:rPr sz="2600" b="1" spc="-50" dirty="0">
                <a:solidFill>
                  <a:srgbClr val="FFFFFF"/>
                </a:solidFill>
                <a:latin typeface="Constantia"/>
                <a:cs typeface="Constantia"/>
              </a:rPr>
              <a:t> </a:t>
            </a:r>
            <a:r>
              <a:rPr sz="2600" b="1" spc="-10" dirty="0">
                <a:solidFill>
                  <a:srgbClr val="FFFFFF"/>
                </a:solidFill>
                <a:latin typeface="Constantia"/>
                <a:cs typeface="Constantia"/>
              </a:rPr>
              <a:t>more</a:t>
            </a:r>
            <a:r>
              <a:rPr sz="2600" b="1" spc="-70" dirty="0">
                <a:solidFill>
                  <a:srgbClr val="FFFFFF"/>
                </a:solidFill>
                <a:latin typeface="Constantia"/>
                <a:cs typeface="Constantia"/>
              </a:rPr>
              <a:t> </a:t>
            </a:r>
            <a:r>
              <a:rPr sz="2600" b="1" spc="-5" dirty="0">
                <a:solidFill>
                  <a:srgbClr val="FFFFFF"/>
                </a:solidFill>
                <a:latin typeface="Constantia"/>
                <a:cs typeface="Constantia"/>
              </a:rPr>
              <a:t>intense.</a:t>
            </a:r>
            <a:endParaRPr sz="2600" dirty="0">
              <a:latin typeface="Constantia"/>
              <a:cs typeface="Constantia"/>
            </a:endParaRPr>
          </a:p>
          <a:p>
            <a:pPr marL="1061085" lvl="1" indent="-287020">
              <a:lnSpc>
                <a:spcPct val="100000"/>
              </a:lnSpc>
              <a:spcBef>
                <a:spcPts val="580"/>
              </a:spcBef>
              <a:buFont typeface="Arial"/>
              <a:buChar char="–"/>
              <a:tabLst>
                <a:tab pos="1061720" algn="l"/>
              </a:tabLst>
            </a:pPr>
            <a:r>
              <a:rPr sz="2400" b="1" spc="-5" dirty="0">
                <a:solidFill>
                  <a:srgbClr val="FFFFFF"/>
                </a:solidFill>
                <a:latin typeface="Arial"/>
                <a:cs typeface="Arial"/>
              </a:rPr>
              <a:t>destroy</a:t>
            </a:r>
            <a:r>
              <a:rPr sz="2400" b="1" dirty="0">
                <a:solidFill>
                  <a:srgbClr val="FFFFFF"/>
                </a:solidFill>
                <a:latin typeface="Arial"/>
                <a:cs typeface="Arial"/>
              </a:rPr>
              <a:t> </a:t>
            </a:r>
            <a:r>
              <a:rPr sz="2400" b="1" spc="-5" dirty="0">
                <a:solidFill>
                  <a:srgbClr val="FFFFFF"/>
                </a:solidFill>
                <a:latin typeface="Arial"/>
                <a:cs typeface="Arial"/>
              </a:rPr>
              <a:t>many</a:t>
            </a:r>
            <a:r>
              <a:rPr sz="2400" b="1" dirty="0">
                <a:solidFill>
                  <a:srgbClr val="FFFFFF"/>
                </a:solidFill>
                <a:latin typeface="Arial"/>
                <a:cs typeface="Arial"/>
              </a:rPr>
              <a:t> </a:t>
            </a:r>
            <a:r>
              <a:rPr sz="2400" b="1" spc="-5" dirty="0">
                <a:solidFill>
                  <a:srgbClr val="FFFFFF"/>
                </a:solidFill>
                <a:latin typeface="Arial"/>
                <a:cs typeface="Arial"/>
              </a:rPr>
              <a:t>species</a:t>
            </a:r>
            <a:r>
              <a:rPr sz="2400" b="1" spc="15" dirty="0">
                <a:solidFill>
                  <a:srgbClr val="FFFFFF"/>
                </a:solidFill>
                <a:latin typeface="Arial"/>
                <a:cs typeface="Arial"/>
              </a:rPr>
              <a:t> </a:t>
            </a:r>
            <a:r>
              <a:rPr sz="2400" b="1" spc="-5" dirty="0">
                <a:solidFill>
                  <a:srgbClr val="FFFFFF"/>
                </a:solidFill>
                <a:latin typeface="Arial"/>
                <a:cs typeface="Arial"/>
              </a:rPr>
              <a:t>at</a:t>
            </a:r>
            <a:r>
              <a:rPr sz="2400" b="1" dirty="0">
                <a:solidFill>
                  <a:srgbClr val="FFFFFF"/>
                </a:solidFill>
                <a:latin typeface="Arial"/>
                <a:cs typeface="Arial"/>
              </a:rPr>
              <a:t> global</a:t>
            </a:r>
            <a:r>
              <a:rPr sz="2400" b="1" spc="-15" dirty="0">
                <a:solidFill>
                  <a:srgbClr val="FFFFFF"/>
                </a:solidFill>
                <a:latin typeface="Arial"/>
                <a:cs typeface="Arial"/>
              </a:rPr>
              <a:t> </a:t>
            </a:r>
            <a:r>
              <a:rPr sz="2400" b="1" spc="-5" dirty="0">
                <a:solidFill>
                  <a:srgbClr val="FFFFFF"/>
                </a:solidFill>
                <a:latin typeface="Arial"/>
                <a:cs typeface="Arial"/>
              </a:rPr>
              <a:t>level</a:t>
            </a:r>
            <a:endParaRPr sz="2400" dirty="0">
              <a:latin typeface="Arial"/>
              <a:cs typeface="Arial"/>
            </a:endParaRPr>
          </a:p>
          <a:p>
            <a:pPr marL="1061085" lvl="1" indent="-287020">
              <a:lnSpc>
                <a:spcPct val="100000"/>
              </a:lnSpc>
              <a:spcBef>
                <a:spcPts val="580"/>
              </a:spcBef>
              <a:buFont typeface="Arial"/>
              <a:buChar char="–"/>
              <a:tabLst>
                <a:tab pos="1061720" algn="l"/>
              </a:tabLst>
            </a:pPr>
            <a:r>
              <a:rPr sz="2400" b="1" dirty="0">
                <a:solidFill>
                  <a:srgbClr val="FFFFFF"/>
                </a:solidFill>
                <a:latin typeface="Arial"/>
                <a:cs typeface="Arial"/>
              </a:rPr>
              <a:t>thought</a:t>
            </a:r>
            <a:r>
              <a:rPr sz="2400" b="1" spc="-15" dirty="0">
                <a:solidFill>
                  <a:srgbClr val="FFFFFF"/>
                </a:solidFill>
                <a:latin typeface="Arial"/>
                <a:cs typeface="Arial"/>
              </a:rPr>
              <a:t> </a:t>
            </a:r>
            <a:r>
              <a:rPr sz="2400" b="1" dirty="0">
                <a:solidFill>
                  <a:srgbClr val="FFFFFF"/>
                </a:solidFill>
                <a:latin typeface="Arial"/>
                <a:cs typeface="Arial"/>
              </a:rPr>
              <a:t>to </a:t>
            </a:r>
            <a:r>
              <a:rPr sz="2400" b="1" spc="-5" dirty="0">
                <a:solidFill>
                  <a:srgbClr val="FFFFFF"/>
                </a:solidFill>
                <a:latin typeface="Arial"/>
                <a:cs typeface="Arial"/>
              </a:rPr>
              <a:t>be</a:t>
            </a:r>
            <a:r>
              <a:rPr sz="2400" b="1" spc="-10" dirty="0">
                <a:solidFill>
                  <a:srgbClr val="FFFFFF"/>
                </a:solidFill>
                <a:latin typeface="Arial"/>
                <a:cs typeface="Arial"/>
              </a:rPr>
              <a:t> </a:t>
            </a:r>
            <a:r>
              <a:rPr sz="2400" b="1" spc="-5" dirty="0">
                <a:solidFill>
                  <a:srgbClr val="FFFFFF"/>
                </a:solidFill>
                <a:latin typeface="Arial"/>
                <a:cs typeface="Arial"/>
              </a:rPr>
              <a:t>caused</a:t>
            </a:r>
            <a:r>
              <a:rPr sz="2400" b="1" spc="10" dirty="0">
                <a:solidFill>
                  <a:srgbClr val="FFFFFF"/>
                </a:solidFill>
                <a:latin typeface="Arial"/>
                <a:cs typeface="Arial"/>
              </a:rPr>
              <a:t> </a:t>
            </a:r>
            <a:r>
              <a:rPr sz="2400" b="1" spc="-5" dirty="0">
                <a:solidFill>
                  <a:srgbClr val="FFFFFF"/>
                </a:solidFill>
                <a:latin typeface="Arial"/>
                <a:cs typeface="Arial"/>
              </a:rPr>
              <a:t>by</a:t>
            </a:r>
            <a:r>
              <a:rPr sz="2400" b="1" spc="5" dirty="0">
                <a:solidFill>
                  <a:srgbClr val="FFFFFF"/>
                </a:solidFill>
                <a:latin typeface="Arial"/>
                <a:cs typeface="Arial"/>
              </a:rPr>
              <a:t> </a:t>
            </a:r>
            <a:r>
              <a:rPr sz="2400" b="1" spc="-5" dirty="0">
                <a:solidFill>
                  <a:srgbClr val="FFFFFF"/>
                </a:solidFill>
                <a:latin typeface="Arial"/>
                <a:cs typeface="Arial"/>
              </a:rPr>
              <a:t>catastrophic</a:t>
            </a:r>
            <a:r>
              <a:rPr sz="2400" b="1" spc="-10" dirty="0">
                <a:solidFill>
                  <a:srgbClr val="FFFFFF"/>
                </a:solidFill>
                <a:latin typeface="Arial"/>
                <a:cs typeface="Arial"/>
              </a:rPr>
              <a:t> </a:t>
            </a:r>
            <a:r>
              <a:rPr sz="2400" b="1" spc="-5" dirty="0">
                <a:solidFill>
                  <a:srgbClr val="FFFFFF"/>
                </a:solidFill>
                <a:latin typeface="Arial"/>
                <a:cs typeface="Arial"/>
              </a:rPr>
              <a:t>events</a:t>
            </a:r>
            <a:endParaRPr sz="2400" dirty="0">
              <a:latin typeface="Arial"/>
              <a:cs typeface="Arial"/>
            </a:endParaRPr>
          </a:p>
          <a:p>
            <a:pPr marL="1061085" lvl="1" indent="-287020">
              <a:lnSpc>
                <a:spcPct val="100000"/>
              </a:lnSpc>
              <a:spcBef>
                <a:spcPts val="575"/>
              </a:spcBef>
              <a:buFont typeface="Arial"/>
              <a:buChar char="–"/>
              <a:tabLst>
                <a:tab pos="1061720" algn="l"/>
              </a:tabLst>
            </a:pPr>
            <a:r>
              <a:rPr sz="2400" b="1" dirty="0">
                <a:solidFill>
                  <a:srgbClr val="FFFFFF"/>
                </a:solidFill>
                <a:latin typeface="Arial"/>
                <a:cs typeface="Arial"/>
              </a:rPr>
              <a:t>at</a:t>
            </a:r>
            <a:r>
              <a:rPr sz="2400" b="1" spc="-20" dirty="0">
                <a:solidFill>
                  <a:srgbClr val="FFFFFF"/>
                </a:solidFill>
                <a:latin typeface="Arial"/>
                <a:cs typeface="Arial"/>
              </a:rPr>
              <a:t> </a:t>
            </a:r>
            <a:r>
              <a:rPr sz="2400" b="1" dirty="0">
                <a:solidFill>
                  <a:srgbClr val="FFFFFF"/>
                </a:solidFill>
                <a:latin typeface="Arial"/>
                <a:cs typeface="Arial"/>
              </a:rPr>
              <a:t>least</a:t>
            </a:r>
            <a:r>
              <a:rPr sz="2400" b="1" spc="-5" dirty="0">
                <a:solidFill>
                  <a:srgbClr val="FFFFFF"/>
                </a:solidFill>
                <a:latin typeface="Arial"/>
                <a:cs typeface="Arial"/>
              </a:rPr>
              <a:t> </a:t>
            </a:r>
            <a:r>
              <a:rPr sz="2400" b="1" dirty="0">
                <a:solidFill>
                  <a:srgbClr val="FFFFFF"/>
                </a:solidFill>
                <a:latin typeface="Arial"/>
                <a:cs typeface="Arial"/>
              </a:rPr>
              <a:t>five</a:t>
            </a:r>
            <a:r>
              <a:rPr sz="2400" b="1" spc="-20" dirty="0">
                <a:solidFill>
                  <a:srgbClr val="FFFFFF"/>
                </a:solidFill>
                <a:latin typeface="Arial"/>
                <a:cs typeface="Arial"/>
              </a:rPr>
              <a:t> </a:t>
            </a:r>
            <a:r>
              <a:rPr sz="2400" b="1" dirty="0">
                <a:solidFill>
                  <a:srgbClr val="FFFFFF"/>
                </a:solidFill>
                <a:latin typeface="Arial"/>
                <a:cs typeface="Arial"/>
              </a:rPr>
              <a:t>mass</a:t>
            </a:r>
            <a:r>
              <a:rPr sz="2400" b="1" spc="-5" dirty="0">
                <a:solidFill>
                  <a:srgbClr val="FFFFFF"/>
                </a:solidFill>
                <a:latin typeface="Arial"/>
                <a:cs typeface="Arial"/>
              </a:rPr>
              <a:t> </a:t>
            </a:r>
            <a:r>
              <a:rPr sz="2400" b="1" dirty="0">
                <a:solidFill>
                  <a:srgbClr val="FFFFFF"/>
                </a:solidFill>
                <a:latin typeface="Arial"/>
                <a:cs typeface="Arial"/>
              </a:rPr>
              <a:t>extinctions</a:t>
            </a:r>
            <a:r>
              <a:rPr sz="2400" b="1" spc="-30" dirty="0">
                <a:solidFill>
                  <a:srgbClr val="FFFFFF"/>
                </a:solidFill>
                <a:latin typeface="Arial"/>
                <a:cs typeface="Arial"/>
              </a:rPr>
              <a:t> </a:t>
            </a:r>
            <a:r>
              <a:rPr sz="2400" b="1" dirty="0">
                <a:solidFill>
                  <a:srgbClr val="FFFFFF"/>
                </a:solidFill>
                <a:latin typeface="Arial"/>
                <a:cs typeface="Arial"/>
              </a:rPr>
              <a:t>in</a:t>
            </a:r>
            <a:r>
              <a:rPr sz="2400" b="1" spc="-25" dirty="0">
                <a:solidFill>
                  <a:srgbClr val="FFFFFF"/>
                </a:solidFill>
                <a:latin typeface="Arial"/>
                <a:cs typeface="Arial"/>
              </a:rPr>
              <a:t> </a:t>
            </a:r>
            <a:r>
              <a:rPr sz="2400" b="1" dirty="0">
                <a:solidFill>
                  <a:srgbClr val="FFFFFF"/>
                </a:solidFill>
                <a:latin typeface="Arial"/>
                <a:cs typeface="Arial"/>
              </a:rPr>
              <a:t>last</a:t>
            </a:r>
            <a:r>
              <a:rPr sz="2400" b="1" spc="-10" dirty="0">
                <a:solidFill>
                  <a:srgbClr val="FFFFFF"/>
                </a:solidFill>
                <a:latin typeface="Arial"/>
                <a:cs typeface="Arial"/>
              </a:rPr>
              <a:t> </a:t>
            </a:r>
            <a:r>
              <a:rPr sz="2400" b="1" spc="-5" dirty="0">
                <a:solidFill>
                  <a:srgbClr val="FFFFFF"/>
                </a:solidFill>
                <a:latin typeface="Arial"/>
                <a:cs typeface="Arial"/>
              </a:rPr>
              <a:t>600</a:t>
            </a:r>
            <a:r>
              <a:rPr sz="2400" b="1" dirty="0">
                <a:solidFill>
                  <a:srgbClr val="FFFFFF"/>
                </a:solidFill>
                <a:latin typeface="Arial"/>
                <a:cs typeface="Arial"/>
              </a:rPr>
              <a:t> million</a:t>
            </a:r>
            <a:endParaRPr sz="2400" dirty="0">
              <a:latin typeface="Arial"/>
              <a:cs typeface="Arial"/>
            </a:endParaRPr>
          </a:p>
          <a:p>
            <a:pPr marL="1061085">
              <a:lnSpc>
                <a:spcPct val="100000"/>
              </a:lnSpc>
            </a:pPr>
            <a:r>
              <a:rPr sz="2400" b="1" spc="-10" dirty="0">
                <a:solidFill>
                  <a:srgbClr val="FFFFFF"/>
                </a:solidFill>
                <a:latin typeface="Arial"/>
                <a:cs typeface="Arial"/>
              </a:rPr>
              <a:t>years</a:t>
            </a:r>
            <a:endParaRPr sz="2400" dirty="0">
              <a:latin typeface="Arial"/>
              <a:cs typeface="Arial"/>
            </a:endParaRPr>
          </a:p>
        </p:txBody>
      </p:sp>
      <p:pic>
        <p:nvPicPr>
          <p:cNvPr id="11" name="object 11"/>
          <p:cNvPicPr/>
          <p:nvPr/>
        </p:nvPicPr>
        <p:blipFill>
          <a:blip r:embed="rId7" cstate="print"/>
          <a:stretch>
            <a:fillRect/>
          </a:stretch>
        </p:blipFill>
        <p:spPr>
          <a:xfrm>
            <a:off x="609600" y="2667063"/>
            <a:ext cx="7543800" cy="39385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p:nvPr/>
        </p:nvSpPr>
        <p:spPr>
          <a:xfrm>
            <a:off x="612140" y="1370787"/>
            <a:ext cx="7904480" cy="1960152"/>
          </a:xfrm>
          <a:prstGeom prst="rect">
            <a:avLst/>
          </a:prstGeom>
        </p:spPr>
        <p:txBody>
          <a:bodyPr vert="horz" wrap="square" lIns="0" tIns="13335" rIns="0" bIns="0" rtlCol="0">
            <a:spAutoFit/>
          </a:bodyPr>
          <a:lstStyle/>
          <a:p>
            <a:pPr marL="285750" marR="5080" indent="-273685">
              <a:lnSpc>
                <a:spcPct val="100000"/>
              </a:lnSpc>
              <a:spcBef>
                <a:spcPts val="105"/>
              </a:spcBef>
              <a:buClr>
                <a:srgbClr val="F3A346"/>
              </a:buClr>
              <a:buSzPct val="84615"/>
              <a:buFont typeface="Wingdings 2"/>
              <a:buChar char=""/>
              <a:tabLst>
                <a:tab pos="286385" algn="l"/>
              </a:tabLst>
            </a:pPr>
            <a:r>
              <a:rPr sz="2600" b="1" dirty="0">
                <a:solidFill>
                  <a:srgbClr val="FFFFFF"/>
                </a:solidFill>
                <a:latin typeface="Constantia"/>
                <a:cs typeface="Constantia"/>
              </a:rPr>
              <a:t>A</a:t>
            </a:r>
            <a:r>
              <a:rPr sz="2600" b="1" spc="-90" dirty="0">
                <a:solidFill>
                  <a:srgbClr val="FFFFFF"/>
                </a:solidFill>
                <a:latin typeface="Constantia"/>
                <a:cs typeface="Constantia"/>
              </a:rPr>
              <a:t> </a:t>
            </a:r>
            <a:r>
              <a:rPr sz="2600" b="1" spc="-10" dirty="0">
                <a:solidFill>
                  <a:srgbClr val="FFFFFF"/>
                </a:solidFill>
                <a:latin typeface="Constantia"/>
                <a:cs typeface="Constantia"/>
              </a:rPr>
              <a:t>pattern</a:t>
            </a:r>
            <a:r>
              <a:rPr sz="2600" b="1" spc="-140" dirty="0">
                <a:solidFill>
                  <a:srgbClr val="FFFFFF"/>
                </a:solidFill>
                <a:latin typeface="Constantia"/>
                <a:cs typeface="Constantia"/>
              </a:rPr>
              <a:t> </a:t>
            </a:r>
            <a:r>
              <a:rPr sz="2600" b="1" dirty="0">
                <a:solidFill>
                  <a:srgbClr val="FFFFFF"/>
                </a:solidFill>
                <a:latin typeface="Constantia"/>
                <a:cs typeface="Constantia"/>
              </a:rPr>
              <a:t>of</a:t>
            </a:r>
            <a:r>
              <a:rPr sz="2600" b="1" spc="10" dirty="0">
                <a:solidFill>
                  <a:srgbClr val="FFFFFF"/>
                </a:solidFill>
                <a:latin typeface="Constantia"/>
                <a:cs typeface="Constantia"/>
              </a:rPr>
              <a:t> </a:t>
            </a:r>
            <a:r>
              <a:rPr sz="2600" b="1" u="sng" spc="-5" dirty="0">
                <a:solidFill>
                  <a:srgbClr val="CCFF33"/>
                </a:solidFill>
                <a:latin typeface="Constantia"/>
                <a:cs typeface="Constantia"/>
              </a:rPr>
              <a:t>punctuated</a:t>
            </a:r>
            <a:r>
              <a:rPr sz="2600" b="1" u="sng" spc="-95" dirty="0">
                <a:solidFill>
                  <a:srgbClr val="CCFF33"/>
                </a:solidFill>
                <a:latin typeface="Constantia"/>
                <a:cs typeface="Constantia"/>
              </a:rPr>
              <a:t> </a:t>
            </a:r>
            <a:r>
              <a:rPr sz="2600" b="1" u="sng" dirty="0">
                <a:solidFill>
                  <a:srgbClr val="CCFF33"/>
                </a:solidFill>
                <a:latin typeface="Constantia"/>
                <a:cs typeface="Constantia"/>
              </a:rPr>
              <a:t>equilibrium</a:t>
            </a:r>
            <a:r>
              <a:rPr sz="2600" b="1" u="sng" spc="-145" dirty="0">
                <a:solidFill>
                  <a:srgbClr val="CCFF33"/>
                </a:solidFill>
                <a:latin typeface="Constantia"/>
                <a:cs typeface="Constantia"/>
              </a:rPr>
              <a:t> </a:t>
            </a:r>
            <a:r>
              <a:rPr sz="2600" b="1" dirty="0">
                <a:solidFill>
                  <a:srgbClr val="FFFFFF"/>
                </a:solidFill>
                <a:latin typeface="Constantia"/>
                <a:cs typeface="Constantia"/>
              </a:rPr>
              <a:t>exists</a:t>
            </a:r>
            <a:r>
              <a:rPr sz="2600" b="1" spc="-75" dirty="0">
                <a:solidFill>
                  <a:srgbClr val="FFFFFF"/>
                </a:solidFill>
                <a:latin typeface="Constantia"/>
                <a:cs typeface="Constantia"/>
              </a:rPr>
              <a:t> </a:t>
            </a:r>
            <a:r>
              <a:rPr sz="2600" b="1" dirty="0">
                <a:solidFill>
                  <a:srgbClr val="FFFFFF"/>
                </a:solidFill>
                <a:latin typeface="Constantia"/>
                <a:cs typeface="Constantia"/>
              </a:rPr>
              <a:t>in</a:t>
            </a:r>
            <a:r>
              <a:rPr sz="2600" b="1" spc="-70" dirty="0">
                <a:solidFill>
                  <a:srgbClr val="FFFFFF"/>
                </a:solidFill>
                <a:latin typeface="Constantia"/>
                <a:cs typeface="Constantia"/>
              </a:rPr>
              <a:t> </a:t>
            </a:r>
            <a:r>
              <a:rPr sz="2600" b="1" dirty="0">
                <a:solidFill>
                  <a:srgbClr val="FFFFFF"/>
                </a:solidFill>
                <a:latin typeface="Constantia"/>
                <a:cs typeface="Constantia"/>
              </a:rPr>
              <a:t>the </a:t>
            </a:r>
            <a:r>
              <a:rPr sz="2600" b="1" spc="-605" dirty="0">
                <a:solidFill>
                  <a:srgbClr val="FFFFFF"/>
                </a:solidFill>
                <a:latin typeface="Constantia"/>
                <a:cs typeface="Constantia"/>
              </a:rPr>
              <a:t> </a:t>
            </a:r>
            <a:r>
              <a:rPr sz="2600" b="1" spc="-5" dirty="0">
                <a:solidFill>
                  <a:srgbClr val="FFFFFF"/>
                </a:solidFill>
                <a:latin typeface="Constantia"/>
                <a:cs typeface="Constantia"/>
              </a:rPr>
              <a:t>fossil</a:t>
            </a:r>
            <a:r>
              <a:rPr sz="2600" b="1" spc="-55" dirty="0">
                <a:solidFill>
                  <a:srgbClr val="FFFFFF"/>
                </a:solidFill>
                <a:latin typeface="Constantia"/>
                <a:cs typeface="Constantia"/>
              </a:rPr>
              <a:t> </a:t>
            </a:r>
            <a:r>
              <a:rPr sz="2600" b="1" spc="-20" dirty="0">
                <a:solidFill>
                  <a:srgbClr val="FFFFFF"/>
                </a:solidFill>
                <a:latin typeface="Constantia"/>
                <a:cs typeface="Constantia"/>
              </a:rPr>
              <a:t>record.</a:t>
            </a:r>
            <a:endParaRPr sz="2600" dirty="0">
              <a:latin typeface="Constantia"/>
              <a:cs typeface="Constantia"/>
            </a:endParaRPr>
          </a:p>
          <a:p>
            <a:pPr marL="652780" marR="220979" lvl="1" indent="-273050">
              <a:lnSpc>
                <a:spcPct val="100000"/>
              </a:lnSpc>
              <a:spcBef>
                <a:spcPts val="300"/>
              </a:spcBef>
              <a:buClr>
                <a:srgbClr val="D5903C"/>
              </a:buClr>
              <a:buSzPct val="85416"/>
              <a:buFont typeface="Wingdings 2"/>
              <a:buChar char=""/>
              <a:tabLst>
                <a:tab pos="652780" algn="l"/>
                <a:tab pos="653415" algn="l"/>
              </a:tabLst>
            </a:pPr>
            <a:r>
              <a:rPr sz="2400" b="1" spc="-5" dirty="0" smtClean="0">
                <a:solidFill>
                  <a:srgbClr val="FDF9C8"/>
                </a:solidFill>
                <a:latin typeface="Constantia"/>
                <a:cs typeface="Constantia"/>
              </a:rPr>
              <a:t>Episodes</a:t>
            </a:r>
            <a:r>
              <a:rPr sz="2400" b="1" spc="-30" dirty="0" smtClean="0">
                <a:solidFill>
                  <a:srgbClr val="FDF9C8"/>
                </a:solidFill>
                <a:latin typeface="Constantia"/>
                <a:cs typeface="Constantia"/>
              </a:rPr>
              <a:t> </a:t>
            </a:r>
            <a:r>
              <a:rPr sz="2400" b="1" spc="-5" dirty="0">
                <a:solidFill>
                  <a:srgbClr val="FDF9C8"/>
                </a:solidFill>
                <a:latin typeface="Constantia"/>
                <a:cs typeface="Constantia"/>
              </a:rPr>
              <a:t>(bursts)</a:t>
            </a:r>
            <a:r>
              <a:rPr sz="2400" b="1" spc="-65" dirty="0">
                <a:solidFill>
                  <a:srgbClr val="FDF9C8"/>
                </a:solidFill>
                <a:latin typeface="Constantia"/>
                <a:cs typeface="Constantia"/>
              </a:rPr>
              <a:t> </a:t>
            </a:r>
            <a:r>
              <a:rPr sz="2400" b="1" dirty="0">
                <a:solidFill>
                  <a:srgbClr val="FDF9C8"/>
                </a:solidFill>
                <a:latin typeface="Constantia"/>
                <a:cs typeface="Constantia"/>
              </a:rPr>
              <a:t>of</a:t>
            </a:r>
            <a:r>
              <a:rPr sz="2400" b="1" spc="5" dirty="0">
                <a:solidFill>
                  <a:srgbClr val="FDF9C8"/>
                </a:solidFill>
                <a:latin typeface="Constantia"/>
                <a:cs typeface="Constantia"/>
              </a:rPr>
              <a:t> </a:t>
            </a:r>
            <a:r>
              <a:rPr sz="2400" b="1" spc="-5" dirty="0">
                <a:solidFill>
                  <a:srgbClr val="FDF9C8"/>
                </a:solidFill>
                <a:latin typeface="Constantia"/>
                <a:cs typeface="Constantia"/>
              </a:rPr>
              <a:t>speciation</a:t>
            </a:r>
            <a:r>
              <a:rPr sz="2400" b="1" spc="-65" dirty="0">
                <a:solidFill>
                  <a:srgbClr val="FDF9C8"/>
                </a:solidFill>
                <a:latin typeface="Constantia"/>
                <a:cs typeface="Constantia"/>
              </a:rPr>
              <a:t> </a:t>
            </a:r>
            <a:r>
              <a:rPr sz="2400" b="1" spc="-10" dirty="0">
                <a:solidFill>
                  <a:srgbClr val="FDF9C8"/>
                </a:solidFill>
                <a:latin typeface="Constantia"/>
                <a:cs typeface="Constantia"/>
              </a:rPr>
              <a:t>occur</a:t>
            </a:r>
            <a:r>
              <a:rPr sz="2400" b="1" spc="-145" dirty="0">
                <a:solidFill>
                  <a:srgbClr val="FDF9C8"/>
                </a:solidFill>
                <a:latin typeface="Constantia"/>
                <a:cs typeface="Constantia"/>
              </a:rPr>
              <a:t> </a:t>
            </a:r>
            <a:r>
              <a:rPr sz="2400" b="1" spc="-5" dirty="0">
                <a:solidFill>
                  <a:srgbClr val="FDF9C8"/>
                </a:solidFill>
                <a:latin typeface="Constantia"/>
                <a:cs typeface="Constantia"/>
              </a:rPr>
              <a:t>suddenly</a:t>
            </a:r>
            <a:r>
              <a:rPr sz="2400" b="1" spc="-70" dirty="0">
                <a:solidFill>
                  <a:srgbClr val="FDF9C8"/>
                </a:solidFill>
                <a:latin typeface="Constantia"/>
                <a:cs typeface="Constantia"/>
              </a:rPr>
              <a:t> </a:t>
            </a:r>
            <a:r>
              <a:rPr sz="2400" b="1" dirty="0">
                <a:solidFill>
                  <a:srgbClr val="FDF9C8"/>
                </a:solidFill>
                <a:latin typeface="Constantia"/>
                <a:cs typeface="Constantia"/>
              </a:rPr>
              <a:t>in </a:t>
            </a:r>
            <a:r>
              <a:rPr sz="2400" b="1" spc="-560" dirty="0">
                <a:solidFill>
                  <a:srgbClr val="FDF9C8"/>
                </a:solidFill>
                <a:latin typeface="Constantia"/>
                <a:cs typeface="Constantia"/>
              </a:rPr>
              <a:t> </a:t>
            </a:r>
            <a:r>
              <a:rPr sz="2400" b="1" spc="-10" dirty="0">
                <a:solidFill>
                  <a:srgbClr val="FDF9C8"/>
                </a:solidFill>
                <a:latin typeface="Constantia"/>
                <a:cs typeface="Constantia"/>
              </a:rPr>
              <a:t>geologic </a:t>
            </a:r>
            <a:r>
              <a:rPr sz="2400" b="1" dirty="0">
                <a:solidFill>
                  <a:srgbClr val="FDF9C8"/>
                </a:solidFill>
                <a:latin typeface="Constantia"/>
                <a:cs typeface="Constantia"/>
              </a:rPr>
              <a:t>time </a:t>
            </a:r>
            <a:r>
              <a:rPr sz="2400" b="1" spc="-15" dirty="0">
                <a:solidFill>
                  <a:srgbClr val="FDF9C8"/>
                </a:solidFill>
                <a:latin typeface="Constantia"/>
                <a:cs typeface="Constantia"/>
              </a:rPr>
              <a:t>followed </a:t>
            </a:r>
            <a:r>
              <a:rPr sz="2400" b="1" spc="-10" dirty="0">
                <a:solidFill>
                  <a:srgbClr val="FDF9C8"/>
                </a:solidFill>
                <a:latin typeface="Constantia"/>
                <a:cs typeface="Constantia"/>
              </a:rPr>
              <a:t>by </a:t>
            </a:r>
            <a:r>
              <a:rPr sz="2400" b="1" dirty="0">
                <a:solidFill>
                  <a:srgbClr val="FDF9C8"/>
                </a:solidFill>
                <a:latin typeface="Constantia"/>
                <a:cs typeface="Constantia"/>
              </a:rPr>
              <a:t>long </a:t>
            </a:r>
            <a:r>
              <a:rPr sz="2400" b="1" spc="-5" dirty="0">
                <a:solidFill>
                  <a:srgbClr val="FDF9C8"/>
                </a:solidFill>
                <a:latin typeface="Constantia"/>
                <a:cs typeface="Constantia"/>
              </a:rPr>
              <a:t>periods </a:t>
            </a:r>
            <a:r>
              <a:rPr sz="2400" b="1" dirty="0">
                <a:solidFill>
                  <a:srgbClr val="FDF9C8"/>
                </a:solidFill>
                <a:latin typeface="Constantia"/>
                <a:cs typeface="Constantia"/>
              </a:rPr>
              <a:t>of </a:t>
            </a:r>
            <a:r>
              <a:rPr sz="2400" b="1" spc="-10" dirty="0">
                <a:solidFill>
                  <a:srgbClr val="FDF9C8"/>
                </a:solidFill>
                <a:latin typeface="Constantia"/>
                <a:cs typeface="Constantia"/>
              </a:rPr>
              <a:t>little </a:t>
            </a:r>
            <a:r>
              <a:rPr sz="2400" b="1" spc="-5" dirty="0">
                <a:solidFill>
                  <a:srgbClr val="FDF9C8"/>
                </a:solidFill>
                <a:latin typeface="Constantia"/>
                <a:cs typeface="Constantia"/>
              </a:rPr>
              <a:t> </a:t>
            </a:r>
            <a:r>
              <a:rPr sz="2400" b="1" dirty="0">
                <a:solidFill>
                  <a:srgbClr val="FDF9C8"/>
                </a:solidFill>
                <a:latin typeface="Constantia"/>
                <a:cs typeface="Constantia"/>
              </a:rPr>
              <a:t>e</a:t>
            </a:r>
            <a:r>
              <a:rPr sz="2400" b="1" spc="-50" dirty="0">
                <a:solidFill>
                  <a:srgbClr val="FDF9C8"/>
                </a:solidFill>
                <a:latin typeface="Constantia"/>
                <a:cs typeface="Constantia"/>
              </a:rPr>
              <a:t>v</a:t>
            </a:r>
            <a:r>
              <a:rPr sz="2400" b="1" dirty="0">
                <a:solidFill>
                  <a:srgbClr val="FDF9C8"/>
                </a:solidFill>
                <a:latin typeface="Constantia"/>
                <a:cs typeface="Constantia"/>
              </a:rPr>
              <a:t>o</a:t>
            </a:r>
            <a:r>
              <a:rPr sz="2400" b="1" spc="5" dirty="0">
                <a:solidFill>
                  <a:srgbClr val="FDF9C8"/>
                </a:solidFill>
                <a:latin typeface="Constantia"/>
                <a:cs typeface="Constantia"/>
              </a:rPr>
              <a:t>l</a:t>
            </a:r>
            <a:r>
              <a:rPr sz="2400" b="1" dirty="0">
                <a:solidFill>
                  <a:srgbClr val="FDF9C8"/>
                </a:solidFill>
                <a:latin typeface="Constantia"/>
                <a:cs typeface="Constantia"/>
              </a:rPr>
              <a:t>utiona</a:t>
            </a:r>
            <a:r>
              <a:rPr sz="2400" b="1" spc="30" dirty="0">
                <a:solidFill>
                  <a:srgbClr val="FDF9C8"/>
                </a:solidFill>
                <a:latin typeface="Constantia"/>
                <a:cs typeface="Constantia"/>
              </a:rPr>
              <a:t>r</a:t>
            </a:r>
            <a:r>
              <a:rPr sz="2400" b="1" dirty="0">
                <a:solidFill>
                  <a:srgbClr val="FDF9C8"/>
                </a:solidFill>
                <a:latin typeface="Constantia"/>
                <a:cs typeface="Constantia"/>
              </a:rPr>
              <a:t>y</a:t>
            </a:r>
            <a:r>
              <a:rPr sz="2400" b="1" spc="-140" dirty="0">
                <a:solidFill>
                  <a:srgbClr val="FDF9C8"/>
                </a:solidFill>
                <a:latin typeface="Constantia"/>
                <a:cs typeface="Constantia"/>
              </a:rPr>
              <a:t> </a:t>
            </a:r>
            <a:r>
              <a:rPr sz="2400" b="1" spc="-5" dirty="0" smtClean="0">
                <a:solidFill>
                  <a:srgbClr val="FDF9C8"/>
                </a:solidFill>
                <a:latin typeface="Constantia"/>
                <a:cs typeface="Constantia"/>
              </a:rPr>
              <a:t>chan</a:t>
            </a:r>
            <a:r>
              <a:rPr sz="2400" b="1" spc="-65" dirty="0" smtClean="0">
                <a:solidFill>
                  <a:srgbClr val="FDF9C8"/>
                </a:solidFill>
                <a:latin typeface="Constantia"/>
                <a:cs typeface="Constantia"/>
              </a:rPr>
              <a:t>g</a:t>
            </a:r>
            <a:r>
              <a:rPr sz="2400" b="1" dirty="0" smtClean="0">
                <a:solidFill>
                  <a:srgbClr val="FDF9C8"/>
                </a:solidFill>
                <a:latin typeface="Constantia"/>
                <a:cs typeface="Constantia"/>
              </a:rPr>
              <a:t>e</a:t>
            </a:r>
            <a:endParaRPr sz="2400" dirty="0">
              <a:latin typeface="Constantia"/>
              <a:cs typeface="Constantia"/>
            </a:endParaRPr>
          </a:p>
        </p:txBody>
      </p:sp>
      <p:pic>
        <p:nvPicPr>
          <p:cNvPr id="25" name="object 4"/>
          <p:cNvPicPr/>
          <p:nvPr/>
        </p:nvPicPr>
        <p:blipFill>
          <a:blip r:embed="rId2" cstate="print"/>
          <a:stretch>
            <a:fillRect/>
          </a:stretch>
        </p:blipFill>
        <p:spPr>
          <a:xfrm>
            <a:off x="807237" y="457200"/>
            <a:ext cx="7514285" cy="712347"/>
          </a:xfrm>
          <a:prstGeom prst="rect">
            <a:avLst/>
          </a:prstGeom>
        </p:spPr>
      </p:pic>
      <p:sp>
        <p:nvSpPr>
          <p:cNvPr id="26" name="Rectangle 25"/>
          <p:cNvSpPr/>
          <p:nvPr/>
        </p:nvSpPr>
        <p:spPr>
          <a:xfrm>
            <a:off x="0" y="3239345"/>
            <a:ext cx="9067995" cy="1292662"/>
          </a:xfrm>
          <a:prstGeom prst="rect">
            <a:avLst/>
          </a:prstGeom>
        </p:spPr>
        <p:txBody>
          <a:bodyPr wrap="square">
            <a:spAutoFit/>
          </a:bodyPr>
          <a:lstStyle/>
          <a:p>
            <a:pPr marL="819150" marR="5715" indent="-273685">
              <a:lnSpc>
                <a:spcPct val="100000"/>
              </a:lnSpc>
              <a:spcBef>
                <a:spcPts val="105"/>
              </a:spcBef>
              <a:buClr>
                <a:srgbClr val="F3A346"/>
              </a:buClr>
              <a:buSzPct val="84615"/>
              <a:buFont typeface="Wingdings 2"/>
              <a:buChar char=""/>
              <a:tabLst>
                <a:tab pos="819785" algn="l"/>
              </a:tabLst>
            </a:pPr>
            <a:r>
              <a:rPr lang="en-US" sz="2600" b="1" spc="-10" dirty="0" smtClean="0">
                <a:solidFill>
                  <a:srgbClr val="FFFFFF"/>
                </a:solidFill>
                <a:latin typeface="Constantia"/>
                <a:cs typeface="Constantia"/>
              </a:rPr>
              <a:t>Many</a:t>
            </a:r>
            <a:r>
              <a:rPr lang="en-US" sz="2600" b="1" spc="-150" dirty="0" smtClean="0">
                <a:solidFill>
                  <a:srgbClr val="FFFFFF"/>
                </a:solidFill>
                <a:latin typeface="Constantia"/>
                <a:cs typeface="Constantia"/>
              </a:rPr>
              <a:t> </a:t>
            </a:r>
            <a:r>
              <a:rPr lang="en-US" sz="2600" b="1" dirty="0" smtClean="0">
                <a:solidFill>
                  <a:srgbClr val="FFFFFF"/>
                </a:solidFill>
                <a:latin typeface="Constantia"/>
                <a:cs typeface="Constantia"/>
              </a:rPr>
              <a:t>species</a:t>
            </a:r>
            <a:r>
              <a:rPr lang="en-US" sz="2600" b="1" spc="-125" dirty="0" smtClean="0">
                <a:solidFill>
                  <a:srgbClr val="FFFFFF"/>
                </a:solidFill>
                <a:latin typeface="Constantia"/>
                <a:cs typeface="Constantia"/>
              </a:rPr>
              <a:t> </a:t>
            </a:r>
            <a:r>
              <a:rPr lang="en-US" sz="2600" b="1" spc="-25" dirty="0" smtClean="0">
                <a:solidFill>
                  <a:srgbClr val="FFFFFF"/>
                </a:solidFill>
                <a:latin typeface="Constantia"/>
                <a:cs typeface="Constantia"/>
              </a:rPr>
              <a:t>evolve</a:t>
            </a:r>
            <a:r>
              <a:rPr lang="en-US" sz="2600" b="1" spc="-65" dirty="0" smtClean="0">
                <a:solidFill>
                  <a:srgbClr val="FFFFFF"/>
                </a:solidFill>
                <a:latin typeface="Constantia"/>
                <a:cs typeface="Constantia"/>
              </a:rPr>
              <a:t> </a:t>
            </a:r>
            <a:r>
              <a:rPr lang="en-US" sz="2600" b="1" spc="-10" dirty="0" smtClean="0">
                <a:solidFill>
                  <a:srgbClr val="FFFFFF"/>
                </a:solidFill>
                <a:latin typeface="Constantia"/>
                <a:cs typeface="Constantia"/>
              </a:rPr>
              <a:t>from</a:t>
            </a:r>
            <a:r>
              <a:rPr lang="en-US" sz="2600" b="1" spc="-105" dirty="0" smtClean="0">
                <a:solidFill>
                  <a:srgbClr val="FFFFFF"/>
                </a:solidFill>
                <a:latin typeface="Constantia"/>
                <a:cs typeface="Constantia"/>
              </a:rPr>
              <a:t> </a:t>
            </a:r>
            <a:r>
              <a:rPr lang="en-US" sz="2600" b="1" dirty="0" smtClean="0">
                <a:solidFill>
                  <a:srgbClr val="FFFFFF"/>
                </a:solidFill>
                <a:latin typeface="Constantia"/>
                <a:cs typeface="Constantia"/>
              </a:rPr>
              <a:t>one</a:t>
            </a:r>
            <a:r>
              <a:rPr lang="en-US" sz="2600" b="1" spc="-110" dirty="0" smtClean="0">
                <a:solidFill>
                  <a:srgbClr val="FFFFFF"/>
                </a:solidFill>
                <a:latin typeface="Constantia"/>
                <a:cs typeface="Constantia"/>
              </a:rPr>
              <a:t> </a:t>
            </a:r>
            <a:r>
              <a:rPr lang="en-US" sz="2600" b="1" dirty="0" smtClean="0">
                <a:solidFill>
                  <a:srgbClr val="FFFFFF"/>
                </a:solidFill>
                <a:latin typeface="Constantia"/>
                <a:cs typeface="Constantia"/>
              </a:rPr>
              <a:t>species</a:t>
            </a:r>
            <a:r>
              <a:rPr lang="en-US" sz="2600" b="1" spc="-135" dirty="0" smtClean="0">
                <a:solidFill>
                  <a:srgbClr val="FFFFFF"/>
                </a:solidFill>
                <a:latin typeface="Constantia"/>
                <a:cs typeface="Constantia"/>
              </a:rPr>
              <a:t> </a:t>
            </a:r>
            <a:r>
              <a:rPr lang="en-US" sz="2600" b="1" spc="-5" dirty="0" smtClean="0">
                <a:solidFill>
                  <a:srgbClr val="FFFFFF"/>
                </a:solidFill>
                <a:latin typeface="Constantia"/>
                <a:cs typeface="Constantia"/>
              </a:rPr>
              <a:t>during </a:t>
            </a:r>
            <a:r>
              <a:rPr lang="en-US" sz="2600" b="1" spc="-610" dirty="0" smtClean="0">
                <a:solidFill>
                  <a:srgbClr val="FFFFFF"/>
                </a:solidFill>
                <a:latin typeface="Constantia"/>
                <a:cs typeface="Constantia"/>
              </a:rPr>
              <a:t> </a:t>
            </a:r>
            <a:r>
              <a:rPr lang="en-US" sz="2600" b="1" u="sng" spc="-10" dirty="0" smtClean="0">
                <a:solidFill>
                  <a:srgbClr val="C0E341"/>
                </a:solidFill>
                <a:latin typeface="Constantia"/>
                <a:cs typeface="Constantia"/>
              </a:rPr>
              <a:t>adaptive</a:t>
            </a:r>
            <a:r>
              <a:rPr lang="en-US" sz="2600" b="1" u="sng" spc="-130" dirty="0" smtClean="0">
                <a:solidFill>
                  <a:srgbClr val="C0E341"/>
                </a:solidFill>
                <a:latin typeface="Constantia"/>
                <a:cs typeface="Constantia"/>
              </a:rPr>
              <a:t> </a:t>
            </a:r>
            <a:r>
              <a:rPr lang="en-US" sz="2600" b="1" u="sng" spc="-5" dirty="0" smtClean="0">
                <a:solidFill>
                  <a:srgbClr val="C0E341"/>
                </a:solidFill>
                <a:latin typeface="Constantia"/>
                <a:cs typeface="Constantia"/>
              </a:rPr>
              <a:t>radiation.</a:t>
            </a:r>
            <a:br>
              <a:rPr lang="en-US" sz="2600" b="1" u="sng" spc="-5" dirty="0" smtClean="0">
                <a:solidFill>
                  <a:srgbClr val="C0E341"/>
                </a:solidFill>
                <a:latin typeface="Constantia"/>
                <a:cs typeface="Constantia"/>
              </a:rPr>
            </a:br>
            <a:endParaRPr lang="en-US" sz="2600" u="sng" dirty="0">
              <a:solidFill>
                <a:srgbClr val="C0E341"/>
              </a:solidFill>
              <a:latin typeface="Constantia"/>
              <a:cs typeface="Constantia"/>
            </a:endParaRPr>
          </a:p>
        </p:txBody>
      </p:sp>
      <p:sp>
        <p:nvSpPr>
          <p:cNvPr id="27" name="Rectangle 26"/>
          <p:cNvSpPr/>
          <p:nvPr/>
        </p:nvSpPr>
        <p:spPr>
          <a:xfrm>
            <a:off x="957018" y="4191000"/>
            <a:ext cx="5062782" cy="1938992"/>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FFFFCC"/>
                </a:solidFill>
                <a:latin typeface="Constantia" panose="02030602050306030303" pitchFamily="18" charset="0"/>
              </a:rPr>
              <a:t>ancestral species diversifies into many descendent  species</a:t>
            </a:r>
          </a:p>
          <a:p>
            <a:pPr marL="285750" indent="-285750">
              <a:buFont typeface="Arial" panose="020B0604020202020204" pitchFamily="34" charset="0"/>
              <a:buChar char="•"/>
            </a:pPr>
            <a:r>
              <a:rPr lang="en-US" sz="2400" b="1" dirty="0" smtClean="0">
                <a:solidFill>
                  <a:srgbClr val="FFFFCC"/>
                </a:solidFill>
                <a:latin typeface="Constantia" panose="02030602050306030303" pitchFamily="18" charset="0"/>
              </a:rPr>
              <a:t>descendent species  usually adapted to  wide range of  environments</a:t>
            </a:r>
            <a:endParaRPr lang="en-US" sz="2400" b="1" dirty="0">
              <a:solidFill>
                <a:srgbClr val="FFFFCC"/>
              </a:solidFill>
              <a:latin typeface="Constantia" panose="02030602050306030303" pitchFamily="18" charset="0"/>
            </a:endParaRPr>
          </a:p>
        </p:txBody>
      </p:sp>
      <p:pic>
        <p:nvPicPr>
          <p:cNvPr id="28" name="object 2"/>
          <p:cNvPicPr/>
          <p:nvPr/>
        </p:nvPicPr>
        <p:blipFill>
          <a:blip r:embed="rId3" cstate="print"/>
          <a:stretch>
            <a:fillRect/>
          </a:stretch>
        </p:blipFill>
        <p:spPr>
          <a:xfrm>
            <a:off x="5791200" y="3968203"/>
            <a:ext cx="2933944" cy="2384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0" y="234137"/>
            <a:ext cx="6834505" cy="430887"/>
          </a:xfrm>
        </p:spPr>
        <p:txBody>
          <a:bodyPr/>
          <a:lstStyle/>
          <a:p>
            <a:r>
              <a:rPr lang="en-US" dirty="0" smtClean="0"/>
              <a:t>A. Stabilizing Selection </a:t>
            </a:r>
            <a:endParaRPr lang="en-US" dirty="0"/>
          </a:p>
        </p:txBody>
      </p:sp>
      <p:sp>
        <p:nvSpPr>
          <p:cNvPr id="3" name="Rectangle 2"/>
          <p:cNvSpPr/>
          <p:nvPr/>
        </p:nvSpPr>
        <p:spPr>
          <a:xfrm>
            <a:off x="533400" y="1219200"/>
            <a:ext cx="7848600" cy="2613857"/>
          </a:xfrm>
          <a:prstGeom prst="rect">
            <a:avLst/>
          </a:prstGeom>
        </p:spPr>
        <p:txBody>
          <a:bodyPr wrap="square">
            <a:spAutoFit/>
          </a:bodyPr>
          <a:lstStyle/>
          <a:p>
            <a:pPr marL="342900" marR="0" lvl="0" indent="-342900" algn="ctr" fontAlgn="base">
              <a:lnSpc>
                <a:spcPct val="115000"/>
              </a:lnSpc>
              <a:spcBef>
                <a:spcPts val="0"/>
              </a:spcBef>
              <a:spcAft>
                <a:spcPts val="800"/>
              </a:spcAft>
              <a:tabLst>
                <a:tab pos="457200" algn="l"/>
              </a:tabLst>
            </a:pPr>
            <a:r>
              <a:rPr lang="en-US" sz="2400" b="1"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Stabilizing selection.</a:t>
            </a:r>
            <a:r>
              <a:rPr lang="en-US" sz="2400"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 In stabilizing selection, intermediate phenotypes are more fit than extreme ones. For example, medium-green beetles might be the best camouflaged, and thus survive best, on a forest floor covered by medium-green plants. Stabilizing selection tends to narrow the curve.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ttps://fastly.kastatic.org/ka-perseus-images/9757eb155d1283bb137d0cfdaf9818fd600702e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33057"/>
            <a:ext cx="6858000" cy="2360263"/>
          </a:xfrm>
          <a:prstGeom prst="rect">
            <a:avLst/>
          </a:prstGeom>
          <a:noFill/>
          <a:ln>
            <a:noFill/>
          </a:ln>
        </p:spPr>
      </p:pic>
    </p:spTree>
    <p:extLst>
      <p:ext uri="{BB962C8B-B14F-4D97-AF65-F5344CB8AC3E}">
        <p14:creationId xmlns:p14="http://schemas.microsoft.com/office/powerpoint/2010/main" val="291884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0" y="234137"/>
            <a:ext cx="6834505" cy="430887"/>
          </a:xfrm>
        </p:spPr>
        <p:txBody>
          <a:bodyPr/>
          <a:lstStyle/>
          <a:p>
            <a:r>
              <a:rPr lang="en-US" dirty="0" smtClean="0"/>
              <a:t>B. Directional Selection </a:t>
            </a:r>
            <a:endParaRPr lang="en-US" dirty="0"/>
          </a:p>
        </p:txBody>
      </p:sp>
      <p:sp>
        <p:nvSpPr>
          <p:cNvPr id="3" name="Rectangle 2"/>
          <p:cNvSpPr/>
          <p:nvPr/>
        </p:nvSpPr>
        <p:spPr>
          <a:xfrm>
            <a:off x="612140" y="990600"/>
            <a:ext cx="7315200" cy="3038589"/>
          </a:xfrm>
          <a:prstGeom prst="rect">
            <a:avLst/>
          </a:prstGeom>
        </p:spPr>
        <p:txBody>
          <a:bodyPr wrap="square">
            <a:spAutoFit/>
          </a:bodyPr>
          <a:lstStyle/>
          <a:p>
            <a:pPr marL="342900" marR="0" lvl="0" indent="-342900" algn="ctr" fontAlgn="base">
              <a:lnSpc>
                <a:spcPct val="115000"/>
              </a:lnSpc>
              <a:spcBef>
                <a:spcPts val="0"/>
              </a:spcBef>
              <a:spcAft>
                <a:spcPts val="800"/>
              </a:spcAft>
              <a:tabLst>
                <a:tab pos="457200" algn="l"/>
              </a:tabLst>
            </a:pPr>
            <a:r>
              <a:rPr lang="en-US" sz="2400" b="1"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Directional selection.</a:t>
            </a:r>
            <a:r>
              <a:rPr lang="en-US" sz="2400"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 One extreme phenotype is more fit than all the other phenotypes. For example, if the beetle population moves into a new environment with dark soil and vegetation, the dark green beetles might be better hidden and survive better than medium or light beetles. Directional selection shifts the curve towards the favorable phenotype.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ttps://fastly.kastatic.org/ka-perseus-images/52f043db5f3f13c1a614d08d8bacb50fc591558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767" y="4029189"/>
            <a:ext cx="6168878" cy="2427035"/>
          </a:xfrm>
          <a:prstGeom prst="rect">
            <a:avLst/>
          </a:prstGeom>
          <a:noFill/>
          <a:ln>
            <a:noFill/>
          </a:ln>
        </p:spPr>
      </p:pic>
      <p:pic>
        <p:nvPicPr>
          <p:cNvPr id="5" name="Picture 4" descr="https://fastly.kastatic.org/ka-perseus-images/9757eb155d1283bb137d0cfdaf9818fd600702ed.png"/>
          <p:cNvPicPr/>
          <p:nvPr/>
        </p:nvPicPr>
        <p:blipFill rotWithShape="1">
          <a:blip r:embed="rId3" cstate="print">
            <a:extLst>
              <a:ext uri="{28A0092B-C50C-407E-A947-70E740481C1C}">
                <a14:useLocalDpi xmlns:a14="http://schemas.microsoft.com/office/drawing/2010/main" val="0"/>
              </a:ext>
            </a:extLst>
          </a:blip>
          <a:srcRect l="58490"/>
          <a:stretch/>
        </p:blipFill>
        <p:spPr bwMode="auto">
          <a:xfrm>
            <a:off x="5507355" y="4267200"/>
            <a:ext cx="2419985" cy="1800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44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40" y="234137"/>
            <a:ext cx="6834505" cy="430887"/>
          </a:xfrm>
        </p:spPr>
        <p:txBody>
          <a:bodyPr/>
          <a:lstStyle/>
          <a:p>
            <a:r>
              <a:rPr lang="en-US" dirty="0" smtClean="0"/>
              <a:t>C. Disruptive Selection </a:t>
            </a:r>
            <a:endParaRPr lang="en-US" dirty="0"/>
          </a:p>
        </p:txBody>
      </p:sp>
      <p:sp>
        <p:nvSpPr>
          <p:cNvPr id="3" name="Rectangle 2"/>
          <p:cNvSpPr/>
          <p:nvPr/>
        </p:nvSpPr>
        <p:spPr>
          <a:xfrm>
            <a:off x="588694" y="990600"/>
            <a:ext cx="7772400" cy="3038589"/>
          </a:xfrm>
          <a:prstGeom prst="rect">
            <a:avLst/>
          </a:prstGeom>
        </p:spPr>
        <p:txBody>
          <a:bodyPr wrap="square">
            <a:spAutoFit/>
          </a:bodyPr>
          <a:lstStyle/>
          <a:p>
            <a:pPr marL="342900" marR="0" lvl="0" indent="-342900" fontAlgn="base">
              <a:lnSpc>
                <a:spcPct val="115000"/>
              </a:lnSpc>
              <a:spcBef>
                <a:spcPts val="0"/>
              </a:spcBef>
              <a:spcAft>
                <a:spcPts val="800"/>
              </a:spcAft>
              <a:tabLst>
                <a:tab pos="457200" algn="l"/>
              </a:tabLst>
            </a:pPr>
            <a:r>
              <a:rPr lang="en-US" sz="2400" b="1"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Disruptive selection.</a:t>
            </a:r>
            <a:r>
              <a:rPr lang="en-US" sz="2400" dirty="0">
                <a:solidFill>
                  <a:srgbClr val="21242C"/>
                </a:solidFill>
                <a:latin typeface="Times New Roman" panose="02020603050405020304" pitchFamily="18" charset="0"/>
                <a:ea typeface="Times New Roman" panose="02020603050405020304" pitchFamily="18" charset="0"/>
                <a:cs typeface="Times New Roman" panose="02020603050405020304" pitchFamily="18" charset="0"/>
              </a:rPr>
              <a:t> Both extreme phenotypes are more fit than those in the middle. For example, if the beetles move into a new environment with patches of light-green moss and dark-green shrubs, both light and dark beetles might be better hidden (and survive better) than medium-green beetles. Diversifying selection makes multiple peaks in the curve.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ttps://fastly.kastatic.org/ka-perseus-images/3401a103a3c327c712e0b0226ac5221638357a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94" y="4052635"/>
            <a:ext cx="8268335" cy="2362200"/>
          </a:xfrm>
          <a:prstGeom prst="rect">
            <a:avLst/>
          </a:prstGeom>
          <a:noFill/>
          <a:ln>
            <a:noFill/>
          </a:ln>
        </p:spPr>
      </p:pic>
      <p:pic>
        <p:nvPicPr>
          <p:cNvPr id="5" name="Picture 4" descr="https://fastly.kastatic.org/ka-perseus-images/9757eb155d1283bb137d0cfdaf9818fd600702ed.png"/>
          <p:cNvPicPr/>
          <p:nvPr/>
        </p:nvPicPr>
        <p:blipFill rotWithShape="1">
          <a:blip r:embed="rId3" cstate="print">
            <a:extLst>
              <a:ext uri="{28A0092B-C50C-407E-A947-70E740481C1C}">
                <a14:useLocalDpi xmlns:a14="http://schemas.microsoft.com/office/drawing/2010/main" val="0"/>
              </a:ext>
            </a:extLst>
          </a:blip>
          <a:srcRect l="58490"/>
          <a:stretch/>
        </p:blipFill>
        <p:spPr bwMode="auto">
          <a:xfrm>
            <a:off x="5923524" y="4333622"/>
            <a:ext cx="2419985" cy="1800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01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5447" y="0"/>
            <a:ext cx="8988552" cy="1534667"/>
            <a:chOff x="155447" y="0"/>
            <a:chExt cx="8988552" cy="1534667"/>
          </a:xfrm>
        </p:grpSpPr>
        <p:pic>
          <p:nvPicPr>
            <p:cNvPr id="3" name="object 3"/>
            <p:cNvPicPr/>
            <p:nvPr/>
          </p:nvPicPr>
          <p:blipFill>
            <a:blip r:embed="rId2" cstate="print"/>
            <a:stretch>
              <a:fillRect/>
            </a:stretch>
          </p:blipFill>
          <p:spPr>
            <a:xfrm>
              <a:off x="155447" y="0"/>
              <a:ext cx="8988552" cy="955548"/>
            </a:xfrm>
            <a:prstGeom prst="rect">
              <a:avLst/>
            </a:prstGeom>
          </p:spPr>
        </p:pic>
        <p:pic>
          <p:nvPicPr>
            <p:cNvPr id="4" name="object 4"/>
            <p:cNvPicPr/>
            <p:nvPr/>
          </p:nvPicPr>
          <p:blipFill>
            <a:blip r:embed="rId3" cstate="print"/>
            <a:stretch>
              <a:fillRect/>
            </a:stretch>
          </p:blipFill>
          <p:spPr>
            <a:xfrm>
              <a:off x="3212592" y="469391"/>
              <a:ext cx="3104387" cy="1065276"/>
            </a:xfrm>
            <a:prstGeom prst="rect">
              <a:avLst/>
            </a:prstGeom>
          </p:spPr>
        </p:pic>
        <p:pic>
          <p:nvPicPr>
            <p:cNvPr id="5" name="object 5"/>
            <p:cNvPicPr/>
            <p:nvPr/>
          </p:nvPicPr>
          <p:blipFill>
            <a:blip r:embed="rId4" cstate="print"/>
            <a:stretch>
              <a:fillRect/>
            </a:stretch>
          </p:blipFill>
          <p:spPr>
            <a:xfrm>
              <a:off x="458914" y="139445"/>
              <a:ext cx="8490775" cy="473201"/>
            </a:xfrm>
            <a:prstGeom prst="rect">
              <a:avLst/>
            </a:prstGeom>
          </p:spPr>
        </p:pic>
        <p:pic>
          <p:nvPicPr>
            <p:cNvPr id="6" name="object 6"/>
            <p:cNvPicPr/>
            <p:nvPr/>
          </p:nvPicPr>
          <p:blipFill>
            <a:blip r:embed="rId5" cstate="print"/>
            <a:stretch>
              <a:fillRect/>
            </a:stretch>
          </p:blipFill>
          <p:spPr>
            <a:xfrm>
              <a:off x="3528821" y="735837"/>
              <a:ext cx="2341117" cy="455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object 7"/>
          <p:cNvGrpSpPr/>
          <p:nvPr/>
        </p:nvGrpSpPr>
        <p:grpSpPr>
          <a:xfrm>
            <a:off x="190500" y="4655820"/>
            <a:ext cx="8430895" cy="1216660"/>
            <a:chOff x="190500" y="4655820"/>
            <a:chExt cx="8430895" cy="1216660"/>
          </a:xfrm>
        </p:grpSpPr>
        <p:pic>
          <p:nvPicPr>
            <p:cNvPr id="8" name="object 8"/>
            <p:cNvPicPr/>
            <p:nvPr/>
          </p:nvPicPr>
          <p:blipFill>
            <a:blip r:embed="rId6" cstate="print"/>
            <a:stretch>
              <a:fillRect/>
            </a:stretch>
          </p:blipFill>
          <p:spPr>
            <a:xfrm>
              <a:off x="190500" y="4687824"/>
              <a:ext cx="562356" cy="736091"/>
            </a:xfrm>
            <a:prstGeom prst="rect">
              <a:avLst/>
            </a:prstGeom>
          </p:spPr>
        </p:pic>
        <p:pic>
          <p:nvPicPr>
            <p:cNvPr id="9" name="object 9"/>
            <p:cNvPicPr/>
            <p:nvPr/>
          </p:nvPicPr>
          <p:blipFill>
            <a:blip r:embed="rId7" cstate="print"/>
            <a:stretch>
              <a:fillRect/>
            </a:stretch>
          </p:blipFill>
          <p:spPr>
            <a:xfrm>
              <a:off x="518159" y="4655820"/>
              <a:ext cx="2266188" cy="789431"/>
            </a:xfrm>
            <a:prstGeom prst="rect">
              <a:avLst/>
            </a:prstGeom>
          </p:spPr>
        </p:pic>
        <p:pic>
          <p:nvPicPr>
            <p:cNvPr id="10" name="object 10"/>
            <p:cNvPicPr/>
            <p:nvPr/>
          </p:nvPicPr>
          <p:blipFill>
            <a:blip r:embed="rId8" cstate="print"/>
            <a:stretch>
              <a:fillRect/>
            </a:stretch>
          </p:blipFill>
          <p:spPr>
            <a:xfrm>
              <a:off x="2417064" y="4655820"/>
              <a:ext cx="6204203" cy="789431"/>
            </a:xfrm>
            <a:prstGeom prst="rect">
              <a:avLst/>
            </a:prstGeom>
          </p:spPr>
        </p:pic>
        <p:pic>
          <p:nvPicPr>
            <p:cNvPr id="11" name="object 11"/>
            <p:cNvPicPr/>
            <p:nvPr/>
          </p:nvPicPr>
          <p:blipFill>
            <a:blip r:embed="rId9" cstate="print"/>
            <a:stretch>
              <a:fillRect/>
            </a:stretch>
          </p:blipFill>
          <p:spPr>
            <a:xfrm>
              <a:off x="518159" y="5082540"/>
              <a:ext cx="4939284" cy="789432"/>
            </a:xfrm>
            <a:prstGeom prst="rect">
              <a:avLst/>
            </a:prstGeom>
          </p:spPr>
        </p:pic>
      </p:grpSp>
      <p:sp>
        <p:nvSpPr>
          <p:cNvPr id="12" name="object 12"/>
          <p:cNvSpPr txBox="1"/>
          <p:nvPr/>
        </p:nvSpPr>
        <p:spPr>
          <a:xfrm>
            <a:off x="383540" y="1347343"/>
            <a:ext cx="8536940" cy="4280535"/>
          </a:xfrm>
          <a:prstGeom prst="rect">
            <a:avLst/>
          </a:prstGeom>
        </p:spPr>
        <p:txBody>
          <a:bodyPr vert="horz" wrap="square" lIns="0" tIns="13335" rIns="0" bIns="0" rtlCol="0">
            <a:spAutoFit/>
          </a:bodyPr>
          <a:lstStyle/>
          <a:p>
            <a:pPr marL="514350" marR="5080" indent="-273685">
              <a:lnSpc>
                <a:spcPct val="100000"/>
              </a:lnSpc>
              <a:spcBef>
                <a:spcPts val="105"/>
              </a:spcBef>
              <a:buClr>
                <a:srgbClr val="F3A346"/>
              </a:buClr>
              <a:buSzPct val="84375"/>
              <a:buFont typeface="Wingdings 2"/>
              <a:buChar char=""/>
              <a:tabLst>
                <a:tab pos="514984" algn="l"/>
              </a:tabLst>
            </a:pPr>
            <a:r>
              <a:rPr sz="3200" spc="-10" dirty="0">
                <a:solidFill>
                  <a:srgbClr val="FFFFFF"/>
                </a:solidFill>
                <a:latin typeface="Constantia"/>
                <a:cs typeface="Constantia"/>
              </a:rPr>
              <a:t>Populations</a:t>
            </a:r>
            <a:r>
              <a:rPr sz="3200" spc="-65" dirty="0">
                <a:solidFill>
                  <a:srgbClr val="FFFFFF"/>
                </a:solidFill>
                <a:latin typeface="Constantia"/>
                <a:cs typeface="Constantia"/>
              </a:rPr>
              <a:t> </a:t>
            </a:r>
            <a:r>
              <a:rPr sz="3200" spc="-10" dirty="0">
                <a:solidFill>
                  <a:srgbClr val="FFFFFF"/>
                </a:solidFill>
                <a:latin typeface="Constantia"/>
                <a:cs typeface="Constantia"/>
              </a:rPr>
              <a:t>become</a:t>
            </a:r>
            <a:r>
              <a:rPr sz="3200" spc="-85" dirty="0">
                <a:solidFill>
                  <a:srgbClr val="FFFFFF"/>
                </a:solidFill>
                <a:latin typeface="Constantia"/>
                <a:cs typeface="Constantia"/>
              </a:rPr>
              <a:t> </a:t>
            </a:r>
            <a:r>
              <a:rPr sz="3200" spc="-10" dirty="0">
                <a:solidFill>
                  <a:srgbClr val="FFFFFF"/>
                </a:solidFill>
                <a:latin typeface="Constantia"/>
                <a:cs typeface="Constantia"/>
              </a:rPr>
              <a:t>isolated</a:t>
            </a:r>
            <a:r>
              <a:rPr sz="3200" spc="-85" dirty="0">
                <a:solidFill>
                  <a:srgbClr val="FFFFFF"/>
                </a:solidFill>
                <a:latin typeface="Constantia"/>
                <a:cs typeface="Constantia"/>
              </a:rPr>
              <a:t> </a:t>
            </a:r>
            <a:r>
              <a:rPr sz="3200" spc="-10" dirty="0">
                <a:solidFill>
                  <a:srgbClr val="FFFFFF"/>
                </a:solidFill>
                <a:latin typeface="Constantia"/>
                <a:cs typeface="Constantia"/>
              </a:rPr>
              <a:t>when</a:t>
            </a:r>
            <a:r>
              <a:rPr sz="3200" spc="-75" dirty="0">
                <a:solidFill>
                  <a:srgbClr val="FFFFFF"/>
                </a:solidFill>
                <a:latin typeface="Constantia"/>
                <a:cs typeface="Constantia"/>
              </a:rPr>
              <a:t> </a:t>
            </a:r>
            <a:r>
              <a:rPr sz="3200" spc="-15" dirty="0">
                <a:solidFill>
                  <a:srgbClr val="FFFFFF"/>
                </a:solidFill>
                <a:latin typeface="Constantia"/>
                <a:cs typeface="Constantia"/>
              </a:rPr>
              <a:t>there</a:t>
            </a:r>
            <a:r>
              <a:rPr sz="3200" spc="-80" dirty="0">
                <a:solidFill>
                  <a:srgbClr val="FFFFFF"/>
                </a:solidFill>
                <a:latin typeface="Constantia"/>
                <a:cs typeface="Constantia"/>
              </a:rPr>
              <a:t> </a:t>
            </a:r>
            <a:r>
              <a:rPr sz="3200" spc="-5" dirty="0">
                <a:solidFill>
                  <a:srgbClr val="FFFFFF"/>
                </a:solidFill>
                <a:latin typeface="Constantia"/>
                <a:cs typeface="Constantia"/>
              </a:rPr>
              <a:t>is</a:t>
            </a:r>
            <a:r>
              <a:rPr sz="3200" spc="-75" dirty="0">
                <a:solidFill>
                  <a:srgbClr val="FFFFFF"/>
                </a:solidFill>
                <a:latin typeface="Constantia"/>
                <a:cs typeface="Constantia"/>
              </a:rPr>
              <a:t> </a:t>
            </a:r>
            <a:r>
              <a:rPr sz="3200" spc="-5" dirty="0">
                <a:solidFill>
                  <a:srgbClr val="FFFFFF"/>
                </a:solidFill>
                <a:latin typeface="Constantia"/>
                <a:cs typeface="Constantia"/>
              </a:rPr>
              <a:t>no </a:t>
            </a:r>
            <a:r>
              <a:rPr sz="3200" spc="-785" dirty="0">
                <a:solidFill>
                  <a:srgbClr val="FFFFFF"/>
                </a:solidFill>
                <a:latin typeface="Constantia"/>
                <a:cs typeface="Constantia"/>
              </a:rPr>
              <a:t> </a:t>
            </a:r>
            <a:r>
              <a:rPr sz="3200" spc="-15" dirty="0">
                <a:solidFill>
                  <a:srgbClr val="FFFFFF"/>
                </a:solidFill>
                <a:latin typeface="Constantia"/>
                <a:cs typeface="Constantia"/>
              </a:rPr>
              <a:t>gene</a:t>
            </a:r>
            <a:r>
              <a:rPr sz="3200" spc="-110" dirty="0">
                <a:solidFill>
                  <a:srgbClr val="FFFFFF"/>
                </a:solidFill>
                <a:latin typeface="Constantia"/>
                <a:cs typeface="Constantia"/>
              </a:rPr>
              <a:t> </a:t>
            </a:r>
            <a:r>
              <a:rPr sz="3200" spc="-25" dirty="0">
                <a:solidFill>
                  <a:srgbClr val="FFFFFF"/>
                </a:solidFill>
                <a:latin typeface="Constantia"/>
                <a:cs typeface="Constantia"/>
              </a:rPr>
              <a:t>flow.</a:t>
            </a:r>
            <a:endParaRPr sz="3200">
              <a:latin typeface="Constantia"/>
              <a:cs typeface="Constantia"/>
            </a:endParaRPr>
          </a:p>
          <a:p>
            <a:pPr marL="881380" marR="787400" lvl="1" indent="-273050">
              <a:lnSpc>
                <a:spcPct val="100000"/>
              </a:lnSpc>
              <a:spcBef>
                <a:spcPts val="300"/>
              </a:spcBef>
              <a:buClr>
                <a:srgbClr val="D5903C"/>
              </a:buClr>
              <a:buSzPct val="84375"/>
              <a:buFont typeface="Wingdings 2"/>
              <a:buChar char=""/>
              <a:tabLst>
                <a:tab pos="882015" algn="l"/>
              </a:tabLst>
            </a:pPr>
            <a:r>
              <a:rPr sz="3200" spc="-35" dirty="0">
                <a:solidFill>
                  <a:srgbClr val="FDF9C8"/>
                </a:solidFill>
                <a:latin typeface="Constantia"/>
                <a:cs typeface="Constantia"/>
              </a:rPr>
              <a:t>I</a:t>
            </a:r>
            <a:r>
              <a:rPr sz="3200" dirty="0">
                <a:solidFill>
                  <a:srgbClr val="FDF9C8"/>
                </a:solidFill>
                <a:latin typeface="Constantia"/>
                <a:cs typeface="Constantia"/>
              </a:rPr>
              <a:t>sola</a:t>
            </a:r>
            <a:r>
              <a:rPr sz="3200" spc="-55" dirty="0">
                <a:solidFill>
                  <a:srgbClr val="FDF9C8"/>
                </a:solidFill>
                <a:latin typeface="Constantia"/>
                <a:cs typeface="Constantia"/>
              </a:rPr>
              <a:t>t</a:t>
            </a:r>
            <a:r>
              <a:rPr sz="3200" dirty="0">
                <a:solidFill>
                  <a:srgbClr val="FDF9C8"/>
                </a:solidFill>
                <a:latin typeface="Constantia"/>
                <a:cs typeface="Constantia"/>
              </a:rPr>
              <a:t>ed</a:t>
            </a:r>
            <a:r>
              <a:rPr sz="3200" spc="-50" dirty="0">
                <a:solidFill>
                  <a:srgbClr val="FDF9C8"/>
                </a:solidFill>
                <a:latin typeface="Constantia"/>
                <a:cs typeface="Constantia"/>
              </a:rPr>
              <a:t> </a:t>
            </a:r>
            <a:r>
              <a:rPr sz="3200" dirty="0">
                <a:solidFill>
                  <a:srgbClr val="FDF9C8"/>
                </a:solidFill>
                <a:latin typeface="Constantia"/>
                <a:cs typeface="Constantia"/>
              </a:rPr>
              <a:t>po</a:t>
            </a:r>
            <a:r>
              <a:rPr sz="3200" spc="-10" dirty="0">
                <a:solidFill>
                  <a:srgbClr val="FDF9C8"/>
                </a:solidFill>
                <a:latin typeface="Constantia"/>
                <a:cs typeface="Constantia"/>
              </a:rPr>
              <a:t>p</a:t>
            </a:r>
            <a:r>
              <a:rPr sz="3200" spc="-5" dirty="0">
                <a:solidFill>
                  <a:srgbClr val="FDF9C8"/>
                </a:solidFill>
                <a:latin typeface="Constantia"/>
                <a:cs typeface="Constantia"/>
              </a:rPr>
              <a:t>ulation</a:t>
            </a:r>
            <a:r>
              <a:rPr sz="3200" dirty="0">
                <a:solidFill>
                  <a:srgbClr val="FDF9C8"/>
                </a:solidFill>
                <a:latin typeface="Constantia"/>
                <a:cs typeface="Constantia"/>
              </a:rPr>
              <a:t>s</a:t>
            </a:r>
            <a:r>
              <a:rPr sz="3200" spc="-145" dirty="0">
                <a:solidFill>
                  <a:srgbClr val="FDF9C8"/>
                </a:solidFill>
                <a:latin typeface="Constantia"/>
                <a:cs typeface="Constantia"/>
              </a:rPr>
              <a:t> </a:t>
            </a:r>
            <a:r>
              <a:rPr sz="3200" dirty="0">
                <a:solidFill>
                  <a:srgbClr val="FDF9C8"/>
                </a:solidFill>
                <a:latin typeface="Constantia"/>
                <a:cs typeface="Constantia"/>
              </a:rPr>
              <a:t>adapt</a:t>
            </a:r>
            <a:r>
              <a:rPr sz="3200" spc="-130" dirty="0">
                <a:solidFill>
                  <a:srgbClr val="FDF9C8"/>
                </a:solidFill>
                <a:latin typeface="Constantia"/>
                <a:cs typeface="Constantia"/>
              </a:rPr>
              <a:t> </a:t>
            </a:r>
            <a:r>
              <a:rPr sz="3200" spc="-55" dirty="0">
                <a:solidFill>
                  <a:srgbClr val="FDF9C8"/>
                </a:solidFill>
                <a:latin typeface="Constantia"/>
                <a:cs typeface="Constantia"/>
              </a:rPr>
              <a:t>t</a:t>
            </a:r>
            <a:r>
              <a:rPr sz="3200" dirty="0">
                <a:solidFill>
                  <a:srgbClr val="FDF9C8"/>
                </a:solidFill>
                <a:latin typeface="Constantia"/>
                <a:cs typeface="Constantia"/>
              </a:rPr>
              <a:t>o</a:t>
            </a:r>
            <a:r>
              <a:rPr sz="3200" spc="-110" dirty="0">
                <a:solidFill>
                  <a:srgbClr val="FDF9C8"/>
                </a:solidFill>
                <a:latin typeface="Constantia"/>
                <a:cs typeface="Constantia"/>
              </a:rPr>
              <a:t> </a:t>
            </a:r>
            <a:r>
              <a:rPr sz="3200" spc="-5" dirty="0">
                <a:solidFill>
                  <a:srgbClr val="FDF9C8"/>
                </a:solidFill>
                <a:latin typeface="Constantia"/>
                <a:cs typeface="Constantia"/>
              </a:rPr>
              <a:t>the</a:t>
            </a:r>
            <a:r>
              <a:rPr sz="3200" spc="5" dirty="0">
                <a:solidFill>
                  <a:srgbClr val="FDF9C8"/>
                </a:solidFill>
                <a:latin typeface="Constantia"/>
                <a:cs typeface="Constantia"/>
              </a:rPr>
              <a:t>i</a:t>
            </a:r>
            <a:r>
              <a:rPr sz="3200" dirty="0">
                <a:solidFill>
                  <a:srgbClr val="FDF9C8"/>
                </a:solidFill>
                <a:latin typeface="Constantia"/>
                <a:cs typeface="Constantia"/>
              </a:rPr>
              <a:t>r</a:t>
            </a:r>
            <a:r>
              <a:rPr sz="3200" spc="-210" dirty="0">
                <a:solidFill>
                  <a:srgbClr val="FDF9C8"/>
                </a:solidFill>
                <a:latin typeface="Constantia"/>
                <a:cs typeface="Constantia"/>
              </a:rPr>
              <a:t> </a:t>
            </a:r>
            <a:r>
              <a:rPr sz="3200" spc="-65" dirty="0">
                <a:solidFill>
                  <a:srgbClr val="FDF9C8"/>
                </a:solidFill>
                <a:latin typeface="Constantia"/>
                <a:cs typeface="Constantia"/>
              </a:rPr>
              <a:t>o</a:t>
            </a:r>
            <a:r>
              <a:rPr sz="3200" dirty="0">
                <a:solidFill>
                  <a:srgbClr val="FDF9C8"/>
                </a:solidFill>
                <a:latin typeface="Constantia"/>
                <a:cs typeface="Constantia"/>
              </a:rPr>
              <a:t>wn  </a:t>
            </a:r>
            <a:r>
              <a:rPr sz="3200" spc="-15" dirty="0">
                <a:solidFill>
                  <a:srgbClr val="FDF9C8"/>
                </a:solidFill>
                <a:latin typeface="Constantia"/>
                <a:cs typeface="Constantia"/>
              </a:rPr>
              <a:t>environments.</a:t>
            </a:r>
            <a:endParaRPr sz="3200">
              <a:latin typeface="Constantia"/>
              <a:cs typeface="Constantia"/>
            </a:endParaRPr>
          </a:p>
          <a:p>
            <a:pPr marL="881380" marR="1458595" lvl="1" indent="-273050">
              <a:lnSpc>
                <a:spcPct val="100000"/>
              </a:lnSpc>
              <a:spcBef>
                <a:spcPts val="300"/>
              </a:spcBef>
              <a:buClr>
                <a:srgbClr val="D5903C"/>
              </a:buClr>
              <a:buSzPct val="84375"/>
              <a:buFont typeface="Wingdings 2"/>
              <a:buChar char=""/>
              <a:tabLst>
                <a:tab pos="882015" algn="l"/>
              </a:tabLst>
            </a:pPr>
            <a:r>
              <a:rPr sz="3200" dirty="0">
                <a:solidFill>
                  <a:srgbClr val="FDF9C8"/>
                </a:solidFill>
                <a:latin typeface="Constantia"/>
                <a:cs typeface="Constantia"/>
              </a:rPr>
              <a:t>Genetic</a:t>
            </a:r>
            <a:r>
              <a:rPr sz="3200" spc="-165" dirty="0">
                <a:solidFill>
                  <a:srgbClr val="FDF9C8"/>
                </a:solidFill>
                <a:latin typeface="Constantia"/>
                <a:cs typeface="Constantia"/>
              </a:rPr>
              <a:t> </a:t>
            </a:r>
            <a:r>
              <a:rPr sz="3200" spc="-15" dirty="0">
                <a:solidFill>
                  <a:srgbClr val="FDF9C8"/>
                </a:solidFill>
                <a:latin typeface="Constantia"/>
                <a:cs typeface="Constantia"/>
              </a:rPr>
              <a:t>differences</a:t>
            </a:r>
            <a:r>
              <a:rPr sz="3200" spc="-145" dirty="0">
                <a:solidFill>
                  <a:srgbClr val="FDF9C8"/>
                </a:solidFill>
                <a:latin typeface="Constantia"/>
                <a:cs typeface="Constantia"/>
              </a:rPr>
              <a:t> </a:t>
            </a:r>
            <a:r>
              <a:rPr sz="3200" spc="-5" dirty="0">
                <a:solidFill>
                  <a:srgbClr val="FDF9C8"/>
                </a:solidFill>
                <a:latin typeface="Constantia"/>
                <a:cs typeface="Constantia"/>
              </a:rPr>
              <a:t>can</a:t>
            </a:r>
            <a:r>
              <a:rPr sz="3200" spc="-140" dirty="0">
                <a:solidFill>
                  <a:srgbClr val="FDF9C8"/>
                </a:solidFill>
                <a:latin typeface="Constantia"/>
                <a:cs typeface="Constantia"/>
              </a:rPr>
              <a:t> </a:t>
            </a:r>
            <a:r>
              <a:rPr sz="3200" dirty="0">
                <a:solidFill>
                  <a:srgbClr val="FDF9C8"/>
                </a:solidFill>
                <a:latin typeface="Constantia"/>
                <a:cs typeface="Constantia"/>
              </a:rPr>
              <a:t>add</a:t>
            </a:r>
            <a:r>
              <a:rPr sz="3200" spc="-55" dirty="0">
                <a:solidFill>
                  <a:srgbClr val="FDF9C8"/>
                </a:solidFill>
                <a:latin typeface="Constantia"/>
                <a:cs typeface="Constantia"/>
              </a:rPr>
              <a:t> </a:t>
            </a:r>
            <a:r>
              <a:rPr sz="3200" spc="-5" dirty="0">
                <a:solidFill>
                  <a:srgbClr val="FDF9C8"/>
                </a:solidFill>
                <a:latin typeface="Constantia"/>
                <a:cs typeface="Constantia"/>
              </a:rPr>
              <a:t>up</a:t>
            </a:r>
            <a:r>
              <a:rPr sz="3200" spc="-165" dirty="0">
                <a:solidFill>
                  <a:srgbClr val="FDF9C8"/>
                </a:solidFill>
                <a:latin typeface="Constantia"/>
                <a:cs typeface="Constantia"/>
              </a:rPr>
              <a:t> </a:t>
            </a:r>
            <a:r>
              <a:rPr sz="3200" spc="-30" dirty="0">
                <a:solidFill>
                  <a:srgbClr val="FDF9C8"/>
                </a:solidFill>
                <a:latin typeface="Constantia"/>
                <a:cs typeface="Constantia"/>
              </a:rPr>
              <a:t>over </a:t>
            </a:r>
            <a:r>
              <a:rPr sz="3200" spc="-790" dirty="0">
                <a:solidFill>
                  <a:srgbClr val="FDF9C8"/>
                </a:solidFill>
                <a:latin typeface="Constantia"/>
                <a:cs typeface="Constantia"/>
              </a:rPr>
              <a:t> </a:t>
            </a:r>
            <a:r>
              <a:rPr sz="3200" spc="-15" dirty="0">
                <a:solidFill>
                  <a:srgbClr val="FDF9C8"/>
                </a:solidFill>
                <a:latin typeface="Constantia"/>
                <a:cs typeface="Constantia"/>
              </a:rPr>
              <a:t>generations.</a:t>
            </a:r>
            <a:endParaRPr sz="3200">
              <a:latin typeface="Constantia"/>
              <a:cs typeface="Constantia"/>
            </a:endParaRPr>
          </a:p>
          <a:p>
            <a:pPr>
              <a:lnSpc>
                <a:spcPct val="100000"/>
              </a:lnSpc>
              <a:spcBef>
                <a:spcPts val="25"/>
              </a:spcBef>
            </a:pPr>
            <a:endParaRPr sz="2550">
              <a:latin typeface="Constantia"/>
              <a:cs typeface="Constantia"/>
            </a:endParaRPr>
          </a:p>
          <a:p>
            <a:pPr marL="355600" marR="643255" indent="-342900">
              <a:lnSpc>
                <a:spcPct val="100000"/>
              </a:lnSpc>
              <a:buFont typeface="Arial"/>
              <a:buChar char="•"/>
              <a:tabLst>
                <a:tab pos="354965" algn="l"/>
                <a:tab pos="355600" algn="l"/>
              </a:tabLst>
            </a:pPr>
            <a:r>
              <a:rPr sz="2800" b="1" spc="-5" dirty="0">
                <a:solidFill>
                  <a:srgbClr val="FFFF00"/>
                </a:solidFill>
                <a:latin typeface="Arial"/>
                <a:cs typeface="Arial"/>
              </a:rPr>
              <a:t>Speciation</a:t>
            </a:r>
            <a:r>
              <a:rPr sz="2800" b="1" spc="25" dirty="0">
                <a:solidFill>
                  <a:srgbClr val="FFFF00"/>
                </a:solidFill>
                <a:latin typeface="Arial"/>
                <a:cs typeface="Arial"/>
              </a:rPr>
              <a:t> </a:t>
            </a:r>
            <a:r>
              <a:rPr sz="2800" b="1" spc="-5" dirty="0">
                <a:solidFill>
                  <a:srgbClr val="FFFFFF"/>
                </a:solidFill>
                <a:latin typeface="Arial"/>
                <a:cs typeface="Arial"/>
              </a:rPr>
              <a:t>is the</a:t>
            </a:r>
            <a:r>
              <a:rPr sz="2800" b="1" spc="20" dirty="0">
                <a:solidFill>
                  <a:srgbClr val="FFFFFF"/>
                </a:solidFill>
                <a:latin typeface="Arial"/>
                <a:cs typeface="Arial"/>
              </a:rPr>
              <a:t> </a:t>
            </a:r>
            <a:r>
              <a:rPr sz="2800" b="1" spc="-5" dirty="0">
                <a:solidFill>
                  <a:srgbClr val="FFFFFF"/>
                </a:solidFill>
                <a:latin typeface="Arial"/>
                <a:cs typeface="Arial"/>
              </a:rPr>
              <a:t>rise of</a:t>
            </a:r>
            <a:r>
              <a:rPr sz="2800" b="1" dirty="0">
                <a:solidFill>
                  <a:srgbClr val="FFFFFF"/>
                </a:solidFill>
                <a:latin typeface="Arial"/>
                <a:cs typeface="Arial"/>
              </a:rPr>
              <a:t> </a:t>
            </a:r>
            <a:r>
              <a:rPr sz="2800" b="1" spc="-5" dirty="0">
                <a:solidFill>
                  <a:srgbClr val="FFFFFF"/>
                </a:solidFill>
                <a:latin typeface="Arial"/>
                <a:cs typeface="Arial"/>
              </a:rPr>
              <a:t>two</a:t>
            </a:r>
            <a:r>
              <a:rPr sz="2800" b="1" spc="5" dirty="0">
                <a:solidFill>
                  <a:srgbClr val="FFFFFF"/>
                </a:solidFill>
                <a:latin typeface="Arial"/>
                <a:cs typeface="Arial"/>
              </a:rPr>
              <a:t> </a:t>
            </a:r>
            <a:r>
              <a:rPr sz="2800" b="1" spc="-5" dirty="0">
                <a:solidFill>
                  <a:srgbClr val="FFFFFF"/>
                </a:solidFill>
                <a:latin typeface="Arial"/>
                <a:cs typeface="Arial"/>
              </a:rPr>
              <a:t>or more</a:t>
            </a:r>
            <a:r>
              <a:rPr sz="2800" b="1" spc="10" dirty="0">
                <a:solidFill>
                  <a:srgbClr val="FFFFFF"/>
                </a:solidFill>
                <a:latin typeface="Arial"/>
                <a:cs typeface="Arial"/>
              </a:rPr>
              <a:t> </a:t>
            </a:r>
            <a:r>
              <a:rPr sz="2800" b="1" spc="-5" dirty="0">
                <a:solidFill>
                  <a:srgbClr val="FFFFFF"/>
                </a:solidFill>
                <a:latin typeface="Arial"/>
                <a:cs typeface="Arial"/>
              </a:rPr>
              <a:t>species </a:t>
            </a:r>
            <a:r>
              <a:rPr sz="2800" b="1" spc="-765" dirty="0">
                <a:solidFill>
                  <a:srgbClr val="FFFFFF"/>
                </a:solidFill>
                <a:latin typeface="Arial"/>
                <a:cs typeface="Arial"/>
              </a:rPr>
              <a:t> </a:t>
            </a:r>
            <a:r>
              <a:rPr sz="2800" b="1" spc="-5" dirty="0">
                <a:solidFill>
                  <a:srgbClr val="FFFFFF"/>
                </a:solidFill>
                <a:latin typeface="Arial"/>
                <a:cs typeface="Arial"/>
              </a:rPr>
              <a:t>from </a:t>
            </a:r>
            <a:r>
              <a:rPr sz="2800" b="1" spc="-10" dirty="0">
                <a:solidFill>
                  <a:srgbClr val="FFFFFF"/>
                </a:solidFill>
                <a:latin typeface="Arial"/>
                <a:cs typeface="Arial"/>
              </a:rPr>
              <a:t>one</a:t>
            </a:r>
            <a:r>
              <a:rPr sz="2800" b="1" spc="25" dirty="0">
                <a:solidFill>
                  <a:srgbClr val="FFFFFF"/>
                </a:solidFill>
                <a:latin typeface="Arial"/>
                <a:cs typeface="Arial"/>
              </a:rPr>
              <a:t> </a:t>
            </a:r>
            <a:r>
              <a:rPr sz="2800" b="1" dirty="0">
                <a:solidFill>
                  <a:srgbClr val="FFFFFF"/>
                </a:solidFill>
                <a:latin typeface="Arial"/>
                <a:cs typeface="Arial"/>
              </a:rPr>
              <a:t>existing</a:t>
            </a:r>
            <a:r>
              <a:rPr sz="2800" b="1" spc="-20" dirty="0">
                <a:solidFill>
                  <a:srgbClr val="FFFFFF"/>
                </a:solidFill>
                <a:latin typeface="Arial"/>
                <a:cs typeface="Arial"/>
              </a:rPr>
              <a:t> </a:t>
            </a:r>
            <a:r>
              <a:rPr sz="2800" b="1" dirty="0">
                <a:solidFill>
                  <a:srgbClr val="FFFFFF"/>
                </a:solidFill>
                <a:latin typeface="Arial"/>
                <a:cs typeface="Arial"/>
              </a:rPr>
              <a:t>species.</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6991" y="167639"/>
            <a:ext cx="8540750" cy="3869690"/>
            <a:chOff x="316991" y="167639"/>
            <a:chExt cx="8540750" cy="3869690"/>
          </a:xfrm>
        </p:grpSpPr>
        <p:pic>
          <p:nvPicPr>
            <p:cNvPr id="3" name="object 3"/>
            <p:cNvPicPr/>
            <p:nvPr/>
          </p:nvPicPr>
          <p:blipFill>
            <a:blip r:embed="rId2" cstate="print"/>
            <a:stretch>
              <a:fillRect/>
            </a:stretch>
          </p:blipFill>
          <p:spPr>
            <a:xfrm>
              <a:off x="316991" y="266700"/>
              <a:ext cx="490728" cy="556260"/>
            </a:xfrm>
            <a:prstGeom prst="rect">
              <a:avLst/>
            </a:prstGeom>
          </p:spPr>
        </p:pic>
        <p:pic>
          <p:nvPicPr>
            <p:cNvPr id="4" name="object 4"/>
            <p:cNvPicPr/>
            <p:nvPr/>
          </p:nvPicPr>
          <p:blipFill>
            <a:blip r:embed="rId3" cstate="print"/>
            <a:stretch>
              <a:fillRect/>
            </a:stretch>
          </p:blipFill>
          <p:spPr>
            <a:xfrm>
              <a:off x="539495" y="167639"/>
              <a:ext cx="4056888" cy="733043"/>
            </a:xfrm>
            <a:prstGeom prst="rect">
              <a:avLst/>
            </a:prstGeom>
          </p:spPr>
        </p:pic>
        <p:pic>
          <p:nvPicPr>
            <p:cNvPr id="5" name="object 5"/>
            <p:cNvPicPr/>
            <p:nvPr/>
          </p:nvPicPr>
          <p:blipFill>
            <a:blip r:embed="rId4" cstate="print"/>
            <a:stretch>
              <a:fillRect/>
            </a:stretch>
          </p:blipFill>
          <p:spPr>
            <a:xfrm>
              <a:off x="4160520" y="167639"/>
              <a:ext cx="4696968" cy="733043"/>
            </a:xfrm>
            <a:prstGeom prst="rect">
              <a:avLst/>
            </a:prstGeom>
          </p:spPr>
        </p:pic>
        <p:pic>
          <p:nvPicPr>
            <p:cNvPr id="6" name="object 6"/>
            <p:cNvPicPr/>
            <p:nvPr/>
          </p:nvPicPr>
          <p:blipFill>
            <a:blip r:embed="rId5" cstate="print"/>
            <a:stretch>
              <a:fillRect/>
            </a:stretch>
          </p:blipFill>
          <p:spPr>
            <a:xfrm>
              <a:off x="539495" y="563880"/>
              <a:ext cx="2420112" cy="733044"/>
            </a:xfrm>
            <a:prstGeom prst="rect">
              <a:avLst/>
            </a:prstGeom>
          </p:spPr>
        </p:pic>
        <p:pic>
          <p:nvPicPr>
            <p:cNvPr id="7" name="object 7"/>
            <p:cNvPicPr/>
            <p:nvPr/>
          </p:nvPicPr>
          <p:blipFill>
            <a:blip r:embed="rId6" cstate="print"/>
            <a:stretch>
              <a:fillRect/>
            </a:stretch>
          </p:blipFill>
          <p:spPr>
            <a:xfrm>
              <a:off x="371855" y="1118615"/>
              <a:ext cx="548640" cy="632460"/>
            </a:xfrm>
            <a:prstGeom prst="rect">
              <a:avLst/>
            </a:prstGeom>
          </p:spPr>
        </p:pic>
        <p:pic>
          <p:nvPicPr>
            <p:cNvPr id="8" name="object 8"/>
            <p:cNvPicPr/>
            <p:nvPr/>
          </p:nvPicPr>
          <p:blipFill>
            <a:blip r:embed="rId7" cstate="print"/>
            <a:stretch>
              <a:fillRect/>
            </a:stretch>
          </p:blipFill>
          <p:spPr>
            <a:xfrm>
              <a:off x="644651" y="1089659"/>
              <a:ext cx="2218944" cy="679703"/>
            </a:xfrm>
            <a:prstGeom prst="rect">
              <a:avLst/>
            </a:prstGeom>
          </p:spPr>
        </p:pic>
        <p:pic>
          <p:nvPicPr>
            <p:cNvPr id="9" name="object 9"/>
            <p:cNvPicPr/>
            <p:nvPr/>
          </p:nvPicPr>
          <p:blipFill>
            <a:blip r:embed="rId8" cstate="print"/>
            <a:stretch>
              <a:fillRect/>
            </a:stretch>
          </p:blipFill>
          <p:spPr>
            <a:xfrm>
              <a:off x="644651" y="1455420"/>
              <a:ext cx="1708404" cy="679703"/>
            </a:xfrm>
            <a:prstGeom prst="rect">
              <a:avLst/>
            </a:prstGeom>
          </p:spPr>
        </p:pic>
        <p:pic>
          <p:nvPicPr>
            <p:cNvPr id="10" name="object 10"/>
            <p:cNvPicPr/>
            <p:nvPr/>
          </p:nvPicPr>
          <p:blipFill>
            <a:blip r:embed="rId9" cstate="print"/>
            <a:stretch>
              <a:fillRect/>
            </a:stretch>
          </p:blipFill>
          <p:spPr>
            <a:xfrm>
              <a:off x="644651" y="1821179"/>
              <a:ext cx="3296412" cy="679703"/>
            </a:xfrm>
            <a:prstGeom prst="rect">
              <a:avLst/>
            </a:prstGeom>
          </p:spPr>
        </p:pic>
        <p:pic>
          <p:nvPicPr>
            <p:cNvPr id="11" name="object 11"/>
            <p:cNvPicPr/>
            <p:nvPr/>
          </p:nvPicPr>
          <p:blipFill>
            <a:blip r:embed="rId10" cstate="print"/>
            <a:stretch>
              <a:fillRect/>
            </a:stretch>
          </p:blipFill>
          <p:spPr>
            <a:xfrm>
              <a:off x="644651" y="2186939"/>
              <a:ext cx="3028188" cy="679703"/>
            </a:xfrm>
            <a:prstGeom prst="rect">
              <a:avLst/>
            </a:prstGeom>
          </p:spPr>
        </p:pic>
        <p:pic>
          <p:nvPicPr>
            <p:cNvPr id="12" name="object 12"/>
            <p:cNvPicPr/>
            <p:nvPr/>
          </p:nvPicPr>
          <p:blipFill>
            <a:blip r:embed="rId6" cstate="print"/>
            <a:stretch>
              <a:fillRect/>
            </a:stretch>
          </p:blipFill>
          <p:spPr>
            <a:xfrm>
              <a:off x="371855" y="2654807"/>
              <a:ext cx="548640" cy="632460"/>
            </a:xfrm>
            <a:prstGeom prst="rect">
              <a:avLst/>
            </a:prstGeom>
          </p:spPr>
        </p:pic>
        <p:pic>
          <p:nvPicPr>
            <p:cNvPr id="13" name="object 13"/>
            <p:cNvPicPr/>
            <p:nvPr/>
          </p:nvPicPr>
          <p:blipFill>
            <a:blip r:embed="rId11" cstate="print"/>
            <a:stretch>
              <a:fillRect/>
            </a:stretch>
          </p:blipFill>
          <p:spPr>
            <a:xfrm>
              <a:off x="644651" y="2625851"/>
              <a:ext cx="2197608" cy="679703"/>
            </a:xfrm>
            <a:prstGeom prst="rect">
              <a:avLst/>
            </a:prstGeom>
          </p:spPr>
        </p:pic>
        <p:pic>
          <p:nvPicPr>
            <p:cNvPr id="14" name="object 14"/>
            <p:cNvPicPr/>
            <p:nvPr/>
          </p:nvPicPr>
          <p:blipFill>
            <a:blip r:embed="rId12" cstate="print"/>
            <a:stretch>
              <a:fillRect/>
            </a:stretch>
          </p:blipFill>
          <p:spPr>
            <a:xfrm>
              <a:off x="644651" y="2991612"/>
              <a:ext cx="3267455" cy="679704"/>
            </a:xfrm>
            <a:prstGeom prst="rect">
              <a:avLst/>
            </a:prstGeom>
          </p:spPr>
        </p:pic>
        <p:pic>
          <p:nvPicPr>
            <p:cNvPr id="15" name="object 15"/>
            <p:cNvPicPr/>
            <p:nvPr/>
          </p:nvPicPr>
          <p:blipFill>
            <a:blip r:embed="rId13" cstate="print"/>
            <a:stretch>
              <a:fillRect/>
            </a:stretch>
          </p:blipFill>
          <p:spPr>
            <a:xfrm>
              <a:off x="644651" y="3357372"/>
              <a:ext cx="1522476" cy="679703"/>
            </a:xfrm>
            <a:prstGeom prst="rect">
              <a:avLst/>
            </a:prstGeom>
          </p:spPr>
        </p:pic>
      </p:grpSp>
      <p:sp>
        <p:nvSpPr>
          <p:cNvPr id="16" name="object 16"/>
          <p:cNvSpPr txBox="1"/>
          <p:nvPr/>
        </p:nvSpPr>
        <p:spPr>
          <a:xfrm>
            <a:off x="459740" y="240233"/>
            <a:ext cx="8109584" cy="3588385"/>
          </a:xfrm>
          <a:prstGeom prst="rect">
            <a:avLst/>
          </a:prstGeom>
        </p:spPr>
        <p:txBody>
          <a:bodyPr vert="horz" wrap="square" lIns="0" tIns="13335" rIns="0" bIns="0" rtlCol="0">
            <a:spAutoFit/>
          </a:bodyPr>
          <a:lstStyle/>
          <a:p>
            <a:pPr marL="285115" marR="5080" indent="-273050">
              <a:lnSpc>
                <a:spcPct val="100000"/>
              </a:lnSpc>
              <a:spcBef>
                <a:spcPts val="105"/>
              </a:spcBef>
              <a:buClr>
                <a:srgbClr val="F3A346"/>
              </a:buClr>
              <a:buSzPct val="84615"/>
              <a:buFont typeface="Wingdings 2"/>
              <a:buChar char=""/>
              <a:tabLst>
                <a:tab pos="285750" algn="l"/>
              </a:tabLst>
            </a:pPr>
            <a:r>
              <a:rPr sz="2600" b="1" u="sng" spc="-15" dirty="0">
                <a:solidFill>
                  <a:srgbClr val="FFFF00"/>
                </a:solidFill>
                <a:latin typeface="Constantia"/>
                <a:cs typeface="Constantia"/>
              </a:rPr>
              <a:t>Reproductive</a:t>
            </a:r>
            <a:r>
              <a:rPr sz="2600" b="1" u="sng" spc="-75" dirty="0">
                <a:solidFill>
                  <a:srgbClr val="FFFF00"/>
                </a:solidFill>
                <a:latin typeface="Constantia"/>
                <a:cs typeface="Constantia"/>
              </a:rPr>
              <a:t> </a:t>
            </a:r>
            <a:r>
              <a:rPr sz="2600" b="1" u="sng" dirty="0">
                <a:solidFill>
                  <a:srgbClr val="FFFF00"/>
                </a:solidFill>
                <a:latin typeface="Constantia"/>
                <a:cs typeface="Constantia"/>
              </a:rPr>
              <a:t>isolation</a:t>
            </a:r>
            <a:r>
              <a:rPr sz="2600" b="1" spc="-145" dirty="0">
                <a:solidFill>
                  <a:srgbClr val="FFFF00"/>
                </a:solidFill>
                <a:latin typeface="Constantia"/>
                <a:cs typeface="Constantia"/>
              </a:rPr>
              <a:t> </a:t>
            </a:r>
            <a:r>
              <a:rPr sz="2600" b="1" dirty="0">
                <a:solidFill>
                  <a:srgbClr val="FFFFFF"/>
                </a:solidFill>
                <a:latin typeface="Constantia"/>
                <a:cs typeface="Constantia"/>
              </a:rPr>
              <a:t>can</a:t>
            </a:r>
            <a:r>
              <a:rPr sz="2600" b="1" spc="-120" dirty="0">
                <a:solidFill>
                  <a:srgbClr val="FFFFFF"/>
                </a:solidFill>
                <a:latin typeface="Constantia"/>
                <a:cs typeface="Constantia"/>
              </a:rPr>
              <a:t> </a:t>
            </a:r>
            <a:r>
              <a:rPr sz="2600" b="1" spc="-10" dirty="0">
                <a:solidFill>
                  <a:srgbClr val="FFFFFF"/>
                </a:solidFill>
                <a:latin typeface="Constantia"/>
                <a:cs typeface="Constantia"/>
              </a:rPr>
              <a:t>occur</a:t>
            </a:r>
            <a:r>
              <a:rPr sz="2600" b="1" spc="-105" dirty="0">
                <a:solidFill>
                  <a:srgbClr val="FFFFFF"/>
                </a:solidFill>
                <a:latin typeface="Constantia"/>
                <a:cs typeface="Constantia"/>
              </a:rPr>
              <a:t> </a:t>
            </a:r>
            <a:r>
              <a:rPr sz="2600" b="1" spc="-5" dirty="0">
                <a:solidFill>
                  <a:srgbClr val="FFFFFF"/>
                </a:solidFill>
                <a:latin typeface="Constantia"/>
                <a:cs typeface="Constantia"/>
              </a:rPr>
              <a:t>between</a:t>
            </a:r>
            <a:r>
              <a:rPr sz="2600" b="1" spc="-75" dirty="0">
                <a:solidFill>
                  <a:srgbClr val="FFFFFF"/>
                </a:solidFill>
                <a:latin typeface="Constantia"/>
                <a:cs typeface="Constantia"/>
              </a:rPr>
              <a:t> </a:t>
            </a:r>
            <a:r>
              <a:rPr sz="2600" b="1" spc="-5" dirty="0">
                <a:solidFill>
                  <a:srgbClr val="FFFFFF"/>
                </a:solidFill>
                <a:latin typeface="Constantia"/>
                <a:cs typeface="Constantia"/>
              </a:rPr>
              <a:t>isolated </a:t>
            </a:r>
            <a:r>
              <a:rPr sz="2600" b="1" spc="-610" dirty="0">
                <a:solidFill>
                  <a:srgbClr val="FFFFFF"/>
                </a:solidFill>
                <a:latin typeface="Constantia"/>
                <a:cs typeface="Constantia"/>
              </a:rPr>
              <a:t> </a:t>
            </a:r>
            <a:r>
              <a:rPr sz="2600" b="1" spc="-5" dirty="0">
                <a:solidFill>
                  <a:srgbClr val="FFFFFF"/>
                </a:solidFill>
                <a:latin typeface="Constantia"/>
                <a:cs typeface="Constantia"/>
              </a:rPr>
              <a:t>populations.</a:t>
            </a:r>
            <a:endParaRPr sz="2600" dirty="0">
              <a:latin typeface="Constantia"/>
              <a:cs typeface="Constantia"/>
            </a:endParaRPr>
          </a:p>
          <a:p>
            <a:pPr marL="375285" marR="4919980" lvl="1" indent="-287020">
              <a:lnSpc>
                <a:spcPct val="100000"/>
              </a:lnSpc>
              <a:spcBef>
                <a:spcPts val="1065"/>
              </a:spcBef>
              <a:buFont typeface="Arial"/>
              <a:buChar char="–"/>
              <a:tabLst>
                <a:tab pos="375920" algn="l"/>
              </a:tabLst>
            </a:pPr>
            <a:r>
              <a:rPr sz="2400" b="1" spc="-5" dirty="0">
                <a:solidFill>
                  <a:srgbClr val="FFFFFF"/>
                </a:solidFill>
                <a:latin typeface="Arial"/>
                <a:cs typeface="Arial"/>
              </a:rPr>
              <a:t>members</a:t>
            </a:r>
            <a:r>
              <a:rPr sz="2400" b="1" spc="5" dirty="0">
                <a:solidFill>
                  <a:srgbClr val="FFFFFF"/>
                </a:solidFill>
                <a:latin typeface="Arial"/>
                <a:cs typeface="Arial"/>
              </a:rPr>
              <a:t> </a:t>
            </a:r>
            <a:r>
              <a:rPr sz="2400" b="1" dirty="0">
                <a:solidFill>
                  <a:srgbClr val="FFFFFF"/>
                </a:solidFill>
                <a:latin typeface="Arial"/>
                <a:cs typeface="Arial"/>
              </a:rPr>
              <a:t>of </a:t>
            </a:r>
            <a:r>
              <a:rPr sz="2400" b="1" spc="5" dirty="0">
                <a:solidFill>
                  <a:srgbClr val="FFFFFF"/>
                </a:solidFill>
                <a:latin typeface="Arial"/>
                <a:cs typeface="Arial"/>
              </a:rPr>
              <a:t> </a:t>
            </a:r>
            <a:r>
              <a:rPr sz="2400" b="1" dirty="0">
                <a:solidFill>
                  <a:srgbClr val="FFFFFF"/>
                </a:solidFill>
                <a:latin typeface="Arial"/>
                <a:cs typeface="Arial"/>
              </a:rPr>
              <a:t>different </a:t>
            </a:r>
            <a:r>
              <a:rPr sz="2400" b="1" spc="5" dirty="0">
                <a:solidFill>
                  <a:srgbClr val="FFFFFF"/>
                </a:solidFill>
                <a:latin typeface="Arial"/>
                <a:cs typeface="Arial"/>
              </a:rPr>
              <a:t> </a:t>
            </a:r>
            <a:r>
              <a:rPr sz="2400" b="1" spc="-5" dirty="0">
                <a:solidFill>
                  <a:srgbClr val="FFFFFF"/>
                </a:solidFill>
                <a:latin typeface="Arial"/>
                <a:cs typeface="Arial"/>
              </a:rPr>
              <a:t>populations</a:t>
            </a:r>
            <a:r>
              <a:rPr sz="2400" b="1" spc="-70" dirty="0">
                <a:solidFill>
                  <a:srgbClr val="FFFFFF"/>
                </a:solidFill>
                <a:latin typeface="Arial"/>
                <a:cs typeface="Arial"/>
              </a:rPr>
              <a:t> </a:t>
            </a:r>
            <a:r>
              <a:rPr sz="2400" b="1" spc="-5" dirty="0">
                <a:solidFill>
                  <a:srgbClr val="FFFFFF"/>
                </a:solidFill>
                <a:latin typeface="Arial"/>
                <a:cs typeface="Arial"/>
              </a:rPr>
              <a:t>cannot </a:t>
            </a:r>
            <a:r>
              <a:rPr sz="2400" b="1" spc="-650" dirty="0">
                <a:solidFill>
                  <a:srgbClr val="FFFFFF"/>
                </a:solidFill>
                <a:latin typeface="Arial"/>
                <a:cs typeface="Arial"/>
              </a:rPr>
              <a:t> </a:t>
            </a:r>
            <a:r>
              <a:rPr sz="2400" b="1" spc="-5" dirty="0">
                <a:solidFill>
                  <a:srgbClr val="FFFFFF"/>
                </a:solidFill>
                <a:latin typeface="Arial"/>
                <a:cs typeface="Arial"/>
              </a:rPr>
              <a:t>mate</a:t>
            </a:r>
            <a:r>
              <a:rPr sz="2400" b="1" spc="-10" dirty="0">
                <a:solidFill>
                  <a:srgbClr val="FFFFFF"/>
                </a:solidFill>
                <a:latin typeface="Arial"/>
                <a:cs typeface="Arial"/>
              </a:rPr>
              <a:t> </a:t>
            </a:r>
            <a:r>
              <a:rPr sz="2400" b="1" spc="-5" dirty="0">
                <a:solidFill>
                  <a:srgbClr val="FFFFFF"/>
                </a:solidFill>
                <a:latin typeface="Arial"/>
                <a:cs typeface="Arial"/>
              </a:rPr>
              <a:t>successfully</a:t>
            </a:r>
            <a:endParaRPr sz="2400" dirty="0">
              <a:latin typeface="Arial"/>
              <a:cs typeface="Arial"/>
            </a:endParaRPr>
          </a:p>
          <a:p>
            <a:pPr marL="375285" marR="4950460" lvl="1" indent="-287020">
              <a:lnSpc>
                <a:spcPct val="100000"/>
              </a:lnSpc>
              <a:spcBef>
                <a:spcPts val="580"/>
              </a:spcBef>
              <a:buFont typeface="Arial"/>
              <a:buChar char="–"/>
              <a:tabLst>
                <a:tab pos="375920" algn="l"/>
              </a:tabLst>
            </a:pPr>
            <a:r>
              <a:rPr sz="2400" b="1" dirty="0">
                <a:solidFill>
                  <a:srgbClr val="FFFFFF"/>
                </a:solidFill>
                <a:latin typeface="Arial"/>
                <a:cs typeface="Arial"/>
              </a:rPr>
              <a:t>final </a:t>
            </a:r>
            <a:r>
              <a:rPr sz="2400" b="1" spc="-5" dirty="0">
                <a:solidFill>
                  <a:srgbClr val="FFFFFF"/>
                </a:solidFill>
                <a:latin typeface="Arial"/>
                <a:cs typeface="Arial"/>
              </a:rPr>
              <a:t>step </a:t>
            </a:r>
            <a:r>
              <a:rPr sz="2400" b="1" dirty="0">
                <a:solidFill>
                  <a:srgbClr val="FFFFFF"/>
                </a:solidFill>
                <a:latin typeface="Arial"/>
                <a:cs typeface="Arial"/>
              </a:rPr>
              <a:t>to </a:t>
            </a:r>
            <a:r>
              <a:rPr sz="2400" b="1" spc="5" dirty="0">
                <a:solidFill>
                  <a:srgbClr val="FFFFFF"/>
                </a:solidFill>
                <a:latin typeface="Arial"/>
                <a:cs typeface="Arial"/>
              </a:rPr>
              <a:t> </a:t>
            </a:r>
            <a:r>
              <a:rPr sz="2400" b="1" spc="-5" dirty="0">
                <a:solidFill>
                  <a:srgbClr val="FFFFFF"/>
                </a:solidFill>
                <a:latin typeface="Arial"/>
                <a:cs typeface="Arial"/>
              </a:rPr>
              <a:t>becoming</a:t>
            </a:r>
            <a:r>
              <a:rPr sz="2400" b="1" spc="-55" dirty="0">
                <a:solidFill>
                  <a:srgbClr val="FFFFFF"/>
                </a:solidFill>
                <a:latin typeface="Arial"/>
                <a:cs typeface="Arial"/>
              </a:rPr>
              <a:t> </a:t>
            </a:r>
            <a:r>
              <a:rPr sz="2400" b="1" spc="-5" dirty="0">
                <a:solidFill>
                  <a:srgbClr val="FFFFFF"/>
                </a:solidFill>
                <a:latin typeface="Arial"/>
                <a:cs typeface="Arial"/>
              </a:rPr>
              <a:t>separate </a:t>
            </a:r>
            <a:r>
              <a:rPr sz="2400" b="1" spc="-650" dirty="0">
                <a:solidFill>
                  <a:srgbClr val="FFFFFF"/>
                </a:solidFill>
                <a:latin typeface="Arial"/>
                <a:cs typeface="Arial"/>
              </a:rPr>
              <a:t> </a:t>
            </a:r>
            <a:r>
              <a:rPr sz="2400" b="1" spc="-5" dirty="0">
                <a:solidFill>
                  <a:srgbClr val="FFFFFF"/>
                </a:solidFill>
                <a:latin typeface="Arial"/>
                <a:cs typeface="Arial"/>
              </a:rPr>
              <a:t>species</a:t>
            </a:r>
            <a:endParaRPr sz="2400" dirty="0">
              <a:latin typeface="Arial"/>
              <a:cs typeface="Arial"/>
            </a:endParaRPr>
          </a:p>
        </p:txBody>
      </p:sp>
      <p:pic>
        <p:nvPicPr>
          <p:cNvPr id="17" name="object 17"/>
          <p:cNvPicPr/>
          <p:nvPr/>
        </p:nvPicPr>
        <p:blipFill>
          <a:blip r:embed="rId14" cstate="print"/>
          <a:stretch>
            <a:fillRect/>
          </a:stretch>
        </p:blipFill>
        <p:spPr>
          <a:xfrm>
            <a:off x="3810000" y="863853"/>
            <a:ext cx="4500499" cy="49273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4047" y="28955"/>
            <a:ext cx="8345805" cy="3775075"/>
            <a:chOff x="384047" y="28955"/>
            <a:chExt cx="8345805" cy="3775075"/>
          </a:xfrm>
        </p:grpSpPr>
        <p:pic>
          <p:nvPicPr>
            <p:cNvPr id="3" name="object 3"/>
            <p:cNvPicPr/>
            <p:nvPr/>
          </p:nvPicPr>
          <p:blipFill>
            <a:blip r:embed="rId2" cstate="print"/>
            <a:stretch>
              <a:fillRect/>
            </a:stretch>
          </p:blipFill>
          <p:spPr>
            <a:xfrm>
              <a:off x="384047" y="28955"/>
              <a:ext cx="8345424" cy="1065276"/>
            </a:xfrm>
            <a:prstGeom prst="rect">
              <a:avLst/>
            </a:prstGeom>
          </p:spPr>
        </p:pic>
        <p:pic>
          <p:nvPicPr>
            <p:cNvPr id="4" name="object 4"/>
            <p:cNvPicPr/>
            <p:nvPr/>
          </p:nvPicPr>
          <p:blipFill>
            <a:blip r:embed="rId3" cstate="print"/>
            <a:stretch>
              <a:fillRect/>
            </a:stretch>
          </p:blipFill>
          <p:spPr>
            <a:xfrm>
              <a:off x="2823971" y="608075"/>
              <a:ext cx="3474720" cy="1065276"/>
            </a:xfrm>
            <a:prstGeom prst="rect">
              <a:avLst/>
            </a:prstGeom>
          </p:spPr>
        </p:pic>
        <p:pic>
          <p:nvPicPr>
            <p:cNvPr id="5" name="object 5"/>
            <p:cNvPicPr/>
            <p:nvPr/>
          </p:nvPicPr>
          <p:blipFill>
            <a:blip r:embed="rId4" cstate="print"/>
            <a:stretch>
              <a:fillRect/>
            </a:stretch>
          </p:blipFill>
          <p:spPr>
            <a:xfrm>
              <a:off x="702386" y="279146"/>
              <a:ext cx="7618399" cy="473201"/>
            </a:xfrm>
            <a:prstGeom prst="rect">
              <a:avLst/>
            </a:prstGeom>
          </p:spPr>
        </p:pic>
        <p:pic>
          <p:nvPicPr>
            <p:cNvPr id="6" name="object 6"/>
            <p:cNvPicPr/>
            <p:nvPr/>
          </p:nvPicPr>
          <p:blipFill>
            <a:blip r:embed="rId5" cstate="print"/>
            <a:stretch>
              <a:fillRect/>
            </a:stretch>
          </p:blipFill>
          <p:spPr>
            <a:xfrm>
              <a:off x="3140709" y="858266"/>
              <a:ext cx="2709926" cy="475869"/>
            </a:xfrm>
            <a:prstGeom prst="rect">
              <a:avLst/>
            </a:prstGeom>
          </p:spPr>
        </p:pic>
        <p:pic>
          <p:nvPicPr>
            <p:cNvPr id="7" name="object 7"/>
            <p:cNvPicPr/>
            <p:nvPr/>
          </p:nvPicPr>
          <p:blipFill>
            <a:blip r:embed="rId6" cstate="print"/>
            <a:stretch>
              <a:fillRect/>
            </a:stretch>
          </p:blipFill>
          <p:spPr>
            <a:xfrm>
              <a:off x="435863" y="1485900"/>
              <a:ext cx="601980" cy="681227"/>
            </a:xfrm>
            <a:prstGeom prst="rect">
              <a:avLst/>
            </a:prstGeom>
          </p:spPr>
        </p:pic>
        <p:pic>
          <p:nvPicPr>
            <p:cNvPr id="8" name="object 8"/>
            <p:cNvPicPr/>
            <p:nvPr/>
          </p:nvPicPr>
          <p:blipFill>
            <a:blip r:embed="rId7" cstate="print"/>
            <a:stretch>
              <a:fillRect/>
            </a:stretch>
          </p:blipFill>
          <p:spPr>
            <a:xfrm>
              <a:off x="646175" y="1365503"/>
              <a:ext cx="8054340" cy="899160"/>
            </a:xfrm>
            <a:prstGeom prst="rect">
              <a:avLst/>
            </a:prstGeom>
          </p:spPr>
        </p:pic>
        <p:pic>
          <p:nvPicPr>
            <p:cNvPr id="9" name="object 9"/>
            <p:cNvPicPr/>
            <p:nvPr/>
          </p:nvPicPr>
          <p:blipFill>
            <a:blip r:embed="rId6" cstate="print"/>
            <a:stretch>
              <a:fillRect/>
            </a:stretch>
          </p:blipFill>
          <p:spPr>
            <a:xfrm>
              <a:off x="803147" y="2011679"/>
              <a:ext cx="601980" cy="681227"/>
            </a:xfrm>
            <a:prstGeom prst="rect">
              <a:avLst/>
            </a:prstGeom>
          </p:spPr>
        </p:pic>
        <p:pic>
          <p:nvPicPr>
            <p:cNvPr id="10" name="object 10"/>
            <p:cNvPicPr/>
            <p:nvPr/>
          </p:nvPicPr>
          <p:blipFill>
            <a:blip r:embed="rId8" cstate="print"/>
            <a:stretch>
              <a:fillRect/>
            </a:stretch>
          </p:blipFill>
          <p:spPr>
            <a:xfrm>
              <a:off x="1013460" y="1891283"/>
              <a:ext cx="1688591" cy="899160"/>
            </a:xfrm>
            <a:prstGeom prst="rect">
              <a:avLst/>
            </a:prstGeom>
          </p:spPr>
        </p:pic>
        <p:pic>
          <p:nvPicPr>
            <p:cNvPr id="11" name="object 11"/>
            <p:cNvPicPr/>
            <p:nvPr/>
          </p:nvPicPr>
          <p:blipFill>
            <a:blip r:embed="rId9" cstate="print"/>
            <a:stretch>
              <a:fillRect/>
            </a:stretch>
          </p:blipFill>
          <p:spPr>
            <a:xfrm>
              <a:off x="2263140" y="1891283"/>
              <a:ext cx="2671572" cy="899160"/>
            </a:xfrm>
            <a:prstGeom prst="rect">
              <a:avLst/>
            </a:prstGeom>
          </p:spPr>
        </p:pic>
        <p:pic>
          <p:nvPicPr>
            <p:cNvPr id="12" name="object 12"/>
            <p:cNvPicPr/>
            <p:nvPr/>
          </p:nvPicPr>
          <p:blipFill>
            <a:blip r:embed="rId10" cstate="print"/>
            <a:stretch>
              <a:fillRect/>
            </a:stretch>
          </p:blipFill>
          <p:spPr>
            <a:xfrm>
              <a:off x="4401312" y="1891283"/>
              <a:ext cx="2915412" cy="899160"/>
            </a:xfrm>
            <a:prstGeom prst="rect">
              <a:avLst/>
            </a:prstGeom>
          </p:spPr>
        </p:pic>
        <p:pic>
          <p:nvPicPr>
            <p:cNvPr id="13" name="object 13"/>
            <p:cNvPicPr/>
            <p:nvPr/>
          </p:nvPicPr>
          <p:blipFill>
            <a:blip r:embed="rId11" cstate="print"/>
            <a:stretch>
              <a:fillRect/>
            </a:stretch>
          </p:blipFill>
          <p:spPr>
            <a:xfrm>
              <a:off x="2506980" y="2423160"/>
              <a:ext cx="4565904" cy="65532"/>
            </a:xfrm>
            <a:prstGeom prst="rect">
              <a:avLst/>
            </a:prstGeom>
          </p:spPr>
        </p:pic>
        <p:pic>
          <p:nvPicPr>
            <p:cNvPr id="14" name="object 14"/>
            <p:cNvPicPr/>
            <p:nvPr/>
          </p:nvPicPr>
          <p:blipFill>
            <a:blip r:embed="rId6" cstate="print"/>
            <a:stretch>
              <a:fillRect/>
            </a:stretch>
          </p:blipFill>
          <p:spPr>
            <a:xfrm>
              <a:off x="803147" y="2537460"/>
              <a:ext cx="601980" cy="681227"/>
            </a:xfrm>
            <a:prstGeom prst="rect">
              <a:avLst/>
            </a:prstGeom>
          </p:spPr>
        </p:pic>
        <p:pic>
          <p:nvPicPr>
            <p:cNvPr id="15" name="object 15"/>
            <p:cNvPicPr/>
            <p:nvPr/>
          </p:nvPicPr>
          <p:blipFill>
            <a:blip r:embed="rId12" cstate="print"/>
            <a:stretch>
              <a:fillRect/>
            </a:stretch>
          </p:blipFill>
          <p:spPr>
            <a:xfrm>
              <a:off x="1013460" y="2417063"/>
              <a:ext cx="7382256" cy="899160"/>
            </a:xfrm>
            <a:prstGeom prst="rect">
              <a:avLst/>
            </a:prstGeom>
          </p:spPr>
        </p:pic>
        <p:pic>
          <p:nvPicPr>
            <p:cNvPr id="16" name="object 16"/>
            <p:cNvPicPr/>
            <p:nvPr/>
          </p:nvPicPr>
          <p:blipFill>
            <a:blip r:embed="rId13" cstate="print"/>
            <a:stretch>
              <a:fillRect/>
            </a:stretch>
          </p:blipFill>
          <p:spPr>
            <a:xfrm>
              <a:off x="1013460" y="2904744"/>
              <a:ext cx="3893820" cy="899159"/>
            </a:xfrm>
            <a:prstGeom prst="rect">
              <a:avLst/>
            </a:prstGeom>
          </p:spPr>
        </p:pic>
      </p:grpSp>
      <p:sp>
        <p:nvSpPr>
          <p:cNvPr id="17" name="object 17"/>
          <p:cNvSpPr txBox="1"/>
          <p:nvPr/>
        </p:nvSpPr>
        <p:spPr>
          <a:xfrm>
            <a:off x="612140" y="1417784"/>
            <a:ext cx="7826375" cy="2091055"/>
          </a:xfrm>
          <a:prstGeom prst="rect">
            <a:avLst/>
          </a:prstGeom>
        </p:spPr>
        <p:txBody>
          <a:bodyPr vert="horz" wrap="square" lIns="0" tIns="50800" rIns="0" bIns="0" rtlCol="0">
            <a:spAutoFit/>
          </a:bodyPr>
          <a:lstStyle/>
          <a:p>
            <a:pPr marL="285750" indent="-273685">
              <a:lnSpc>
                <a:spcPct val="100000"/>
              </a:lnSpc>
              <a:spcBef>
                <a:spcPts val="400"/>
              </a:spcBef>
              <a:buClr>
                <a:srgbClr val="F3A346"/>
              </a:buClr>
              <a:buSzPct val="84375"/>
              <a:buFont typeface="Wingdings 2"/>
              <a:buChar char=""/>
              <a:tabLst>
                <a:tab pos="286385" algn="l"/>
              </a:tabLst>
            </a:pPr>
            <a:r>
              <a:rPr sz="3200" b="1" spc="-15" dirty="0">
                <a:solidFill>
                  <a:srgbClr val="FFFFFF"/>
                </a:solidFill>
                <a:latin typeface="Constantia"/>
                <a:cs typeface="Constantia"/>
              </a:rPr>
              <a:t>Behavioral</a:t>
            </a:r>
            <a:r>
              <a:rPr sz="3200" b="1" spc="-40" dirty="0">
                <a:solidFill>
                  <a:srgbClr val="FFFFFF"/>
                </a:solidFill>
                <a:latin typeface="Constantia"/>
                <a:cs typeface="Constantia"/>
              </a:rPr>
              <a:t> </a:t>
            </a:r>
            <a:r>
              <a:rPr sz="3200" b="1" dirty="0">
                <a:solidFill>
                  <a:srgbClr val="FFFFFF"/>
                </a:solidFill>
                <a:latin typeface="Constantia"/>
                <a:cs typeface="Constantia"/>
              </a:rPr>
              <a:t>barriers</a:t>
            </a:r>
            <a:r>
              <a:rPr sz="3200" b="1" spc="-170" dirty="0">
                <a:solidFill>
                  <a:srgbClr val="FFFFFF"/>
                </a:solidFill>
                <a:latin typeface="Constantia"/>
                <a:cs typeface="Constantia"/>
              </a:rPr>
              <a:t> </a:t>
            </a:r>
            <a:r>
              <a:rPr sz="3200" b="1" dirty="0">
                <a:solidFill>
                  <a:srgbClr val="FFFFFF"/>
                </a:solidFill>
                <a:latin typeface="Constantia"/>
                <a:cs typeface="Constantia"/>
              </a:rPr>
              <a:t>can</a:t>
            </a:r>
            <a:r>
              <a:rPr sz="3200" b="1" spc="-130" dirty="0">
                <a:solidFill>
                  <a:srgbClr val="FFFFFF"/>
                </a:solidFill>
                <a:latin typeface="Constantia"/>
                <a:cs typeface="Constantia"/>
              </a:rPr>
              <a:t> </a:t>
            </a:r>
            <a:r>
              <a:rPr sz="3200" b="1" spc="-5" dirty="0">
                <a:solidFill>
                  <a:srgbClr val="FFFFFF"/>
                </a:solidFill>
                <a:latin typeface="Constantia"/>
                <a:cs typeface="Constantia"/>
              </a:rPr>
              <a:t>cause</a:t>
            </a:r>
            <a:r>
              <a:rPr sz="3200" b="1" spc="-70" dirty="0">
                <a:solidFill>
                  <a:srgbClr val="FFFFFF"/>
                </a:solidFill>
                <a:latin typeface="Constantia"/>
                <a:cs typeface="Constantia"/>
              </a:rPr>
              <a:t> </a:t>
            </a:r>
            <a:r>
              <a:rPr sz="3200" b="1" dirty="0">
                <a:solidFill>
                  <a:srgbClr val="FFFFFF"/>
                </a:solidFill>
                <a:latin typeface="Constantia"/>
                <a:cs typeface="Constantia"/>
              </a:rPr>
              <a:t>isolation.</a:t>
            </a:r>
            <a:endParaRPr sz="3200" dirty="0">
              <a:latin typeface="Constantia"/>
              <a:cs typeface="Constantia"/>
            </a:endParaRPr>
          </a:p>
          <a:p>
            <a:pPr marL="652780" lvl="1" indent="-273685">
              <a:lnSpc>
                <a:spcPct val="100000"/>
              </a:lnSpc>
              <a:spcBef>
                <a:spcPts val="300"/>
              </a:spcBef>
              <a:buClr>
                <a:srgbClr val="D5903C"/>
              </a:buClr>
              <a:buSzPct val="84375"/>
              <a:buFont typeface="Wingdings 2"/>
              <a:buChar char=""/>
              <a:tabLst>
                <a:tab pos="653415" algn="l"/>
              </a:tabLst>
            </a:pPr>
            <a:r>
              <a:rPr sz="3200" b="1" spc="-5" dirty="0">
                <a:solidFill>
                  <a:srgbClr val="FFFFFF"/>
                </a:solidFill>
                <a:latin typeface="Constantia"/>
                <a:cs typeface="Constantia"/>
              </a:rPr>
              <a:t>called</a:t>
            </a:r>
            <a:r>
              <a:rPr sz="3200" b="1" spc="-15" dirty="0">
                <a:solidFill>
                  <a:srgbClr val="FBEF58"/>
                </a:solidFill>
                <a:latin typeface="Constantia"/>
                <a:cs typeface="Constantia"/>
              </a:rPr>
              <a:t> </a:t>
            </a:r>
            <a:r>
              <a:rPr sz="3200" b="1" u="heavy" spc="-15" dirty="0">
                <a:solidFill>
                  <a:srgbClr val="FBEF58"/>
                </a:solidFill>
                <a:uFill>
                  <a:solidFill>
                    <a:srgbClr val="FBEF58"/>
                  </a:solidFill>
                </a:uFill>
                <a:latin typeface="Constantia"/>
                <a:cs typeface="Constantia"/>
              </a:rPr>
              <a:t>behavioral</a:t>
            </a:r>
            <a:r>
              <a:rPr sz="3200" b="1" u="heavy" spc="-50" dirty="0">
                <a:solidFill>
                  <a:srgbClr val="FBEF58"/>
                </a:solidFill>
                <a:uFill>
                  <a:solidFill>
                    <a:srgbClr val="FBEF58"/>
                  </a:solidFill>
                </a:uFill>
                <a:latin typeface="Constantia"/>
                <a:cs typeface="Constantia"/>
              </a:rPr>
              <a:t> </a:t>
            </a:r>
            <a:r>
              <a:rPr sz="3200" b="1" u="heavy" spc="-5" dirty="0">
                <a:solidFill>
                  <a:srgbClr val="FBEF58"/>
                </a:solidFill>
                <a:uFill>
                  <a:solidFill>
                    <a:srgbClr val="FBEF58"/>
                  </a:solidFill>
                </a:uFill>
                <a:latin typeface="Constantia"/>
                <a:cs typeface="Constantia"/>
              </a:rPr>
              <a:t>isolation</a:t>
            </a:r>
            <a:r>
              <a:rPr sz="3200" b="1" u="heavy" spc="-75" dirty="0">
                <a:solidFill>
                  <a:srgbClr val="FBEF58"/>
                </a:solidFill>
                <a:uFill>
                  <a:solidFill>
                    <a:srgbClr val="FBEF58"/>
                  </a:solidFill>
                </a:uFill>
                <a:latin typeface="Constantia"/>
                <a:cs typeface="Constantia"/>
              </a:rPr>
              <a:t> </a:t>
            </a:r>
            <a:r>
              <a:rPr sz="3200" b="1" u="heavy" dirty="0">
                <a:solidFill>
                  <a:srgbClr val="FBEF58"/>
                </a:solidFill>
                <a:uFill>
                  <a:solidFill>
                    <a:srgbClr val="FBEF58"/>
                  </a:solidFill>
                </a:uFill>
                <a:latin typeface="Constantia"/>
                <a:cs typeface="Constantia"/>
              </a:rPr>
              <a:t>(1.)</a:t>
            </a:r>
            <a:endParaRPr sz="3200" dirty="0">
              <a:latin typeface="Constantia"/>
              <a:cs typeface="Constantia"/>
            </a:endParaRPr>
          </a:p>
          <a:p>
            <a:pPr marL="652780" marR="393065" lvl="1" indent="-273050">
              <a:lnSpc>
                <a:spcPct val="100000"/>
              </a:lnSpc>
              <a:spcBef>
                <a:spcPts val="300"/>
              </a:spcBef>
              <a:buClr>
                <a:srgbClr val="D5903C"/>
              </a:buClr>
              <a:buSzPct val="84375"/>
              <a:buFont typeface="Wingdings 2"/>
              <a:buChar char=""/>
              <a:tabLst>
                <a:tab pos="653415" algn="l"/>
              </a:tabLst>
            </a:pPr>
            <a:r>
              <a:rPr sz="3200" b="1" dirty="0">
                <a:solidFill>
                  <a:srgbClr val="F8C791"/>
                </a:solidFill>
                <a:latin typeface="Constantia"/>
                <a:cs typeface="Constantia"/>
              </a:rPr>
              <a:t>includes</a:t>
            </a:r>
            <a:r>
              <a:rPr sz="3200" b="1" spc="-165" dirty="0">
                <a:solidFill>
                  <a:srgbClr val="F8C791"/>
                </a:solidFill>
                <a:latin typeface="Constantia"/>
                <a:cs typeface="Constantia"/>
              </a:rPr>
              <a:t> </a:t>
            </a:r>
            <a:r>
              <a:rPr sz="3200" b="1" spc="-10" dirty="0">
                <a:solidFill>
                  <a:srgbClr val="F8C791"/>
                </a:solidFill>
                <a:latin typeface="Constantia"/>
                <a:cs typeface="Constantia"/>
              </a:rPr>
              <a:t>differences</a:t>
            </a:r>
            <a:r>
              <a:rPr sz="3200" b="1" spc="-105" dirty="0">
                <a:solidFill>
                  <a:srgbClr val="F8C791"/>
                </a:solidFill>
                <a:latin typeface="Constantia"/>
                <a:cs typeface="Constantia"/>
              </a:rPr>
              <a:t> </a:t>
            </a:r>
            <a:r>
              <a:rPr sz="3200" b="1" dirty="0">
                <a:solidFill>
                  <a:srgbClr val="F8C791"/>
                </a:solidFill>
                <a:latin typeface="Constantia"/>
                <a:cs typeface="Constantia"/>
              </a:rPr>
              <a:t>in</a:t>
            </a:r>
            <a:r>
              <a:rPr sz="3200" b="1" spc="-135" dirty="0">
                <a:solidFill>
                  <a:srgbClr val="F8C791"/>
                </a:solidFill>
                <a:latin typeface="Constantia"/>
                <a:cs typeface="Constantia"/>
              </a:rPr>
              <a:t> </a:t>
            </a:r>
            <a:r>
              <a:rPr sz="3200" b="1" u="sng" spc="-5" dirty="0">
                <a:solidFill>
                  <a:srgbClr val="F8C791"/>
                </a:solidFill>
                <a:latin typeface="Constantia"/>
                <a:cs typeface="Constantia"/>
              </a:rPr>
              <a:t>courtship</a:t>
            </a:r>
            <a:r>
              <a:rPr sz="3200" b="1" u="sng" spc="-180" dirty="0">
                <a:solidFill>
                  <a:srgbClr val="F8C791"/>
                </a:solidFill>
                <a:latin typeface="Constantia"/>
                <a:cs typeface="Constantia"/>
              </a:rPr>
              <a:t> </a:t>
            </a:r>
            <a:r>
              <a:rPr sz="3200" b="1" dirty="0">
                <a:solidFill>
                  <a:srgbClr val="F8C791"/>
                </a:solidFill>
                <a:latin typeface="Constantia"/>
                <a:cs typeface="Constantia"/>
              </a:rPr>
              <a:t>or </a:t>
            </a:r>
            <a:r>
              <a:rPr sz="3200" b="1" spc="-750" dirty="0">
                <a:solidFill>
                  <a:srgbClr val="F8C791"/>
                </a:solidFill>
                <a:latin typeface="Constantia"/>
                <a:cs typeface="Constantia"/>
              </a:rPr>
              <a:t> </a:t>
            </a:r>
            <a:r>
              <a:rPr sz="3200" b="1" spc="-5" dirty="0">
                <a:solidFill>
                  <a:srgbClr val="F8C791"/>
                </a:solidFill>
                <a:latin typeface="Constantia"/>
                <a:cs typeface="Constantia"/>
              </a:rPr>
              <a:t>mating</a:t>
            </a:r>
            <a:r>
              <a:rPr sz="3200" b="1" spc="-10" dirty="0">
                <a:solidFill>
                  <a:srgbClr val="F8C791"/>
                </a:solidFill>
                <a:latin typeface="Constantia"/>
                <a:cs typeface="Constantia"/>
              </a:rPr>
              <a:t> behaviors</a:t>
            </a:r>
            <a:endParaRPr sz="3200" dirty="0">
              <a:latin typeface="Constantia"/>
              <a:cs typeface="Constantia"/>
            </a:endParaRPr>
          </a:p>
        </p:txBody>
      </p:sp>
      <p:grpSp>
        <p:nvGrpSpPr>
          <p:cNvPr id="18" name="object 18"/>
          <p:cNvGrpSpPr/>
          <p:nvPr/>
        </p:nvGrpSpPr>
        <p:grpSpPr>
          <a:xfrm>
            <a:off x="304800" y="3528059"/>
            <a:ext cx="8486140" cy="3100705"/>
            <a:chOff x="304800" y="3528059"/>
            <a:chExt cx="8486140" cy="3100705"/>
          </a:xfrm>
        </p:grpSpPr>
        <p:pic>
          <p:nvPicPr>
            <p:cNvPr id="19" name="object 19"/>
            <p:cNvPicPr/>
            <p:nvPr/>
          </p:nvPicPr>
          <p:blipFill>
            <a:blip r:embed="rId14" cstate="print"/>
            <a:stretch>
              <a:fillRect/>
            </a:stretch>
          </p:blipFill>
          <p:spPr>
            <a:xfrm>
              <a:off x="304800" y="3657599"/>
              <a:ext cx="3448812" cy="2759075"/>
            </a:xfrm>
            <a:prstGeom prst="rect">
              <a:avLst/>
            </a:prstGeom>
          </p:spPr>
        </p:pic>
        <p:sp>
          <p:nvSpPr>
            <p:cNvPr id="20" name="object 20"/>
            <p:cNvSpPr/>
            <p:nvPr/>
          </p:nvSpPr>
          <p:spPr>
            <a:xfrm>
              <a:off x="3886200" y="3581399"/>
              <a:ext cx="4876800" cy="3047365"/>
            </a:xfrm>
            <a:custGeom>
              <a:avLst/>
              <a:gdLst/>
              <a:ahLst/>
              <a:cxnLst/>
              <a:rect l="l" t="t" r="r" b="b"/>
              <a:pathLst>
                <a:path w="4876800" h="3047365">
                  <a:moveTo>
                    <a:pt x="4876800" y="0"/>
                  </a:moveTo>
                  <a:lnTo>
                    <a:pt x="0" y="0"/>
                  </a:lnTo>
                  <a:lnTo>
                    <a:pt x="0" y="3046984"/>
                  </a:lnTo>
                  <a:lnTo>
                    <a:pt x="4876800" y="3046984"/>
                  </a:lnTo>
                  <a:lnTo>
                    <a:pt x="4876800" y="0"/>
                  </a:lnTo>
                  <a:close/>
                </a:path>
              </a:pathLst>
            </a:custGeom>
            <a:solidFill>
              <a:srgbClr val="A4B592"/>
            </a:solidFill>
          </p:spPr>
          <p:txBody>
            <a:bodyPr wrap="square" lIns="0" tIns="0" rIns="0" bIns="0" rtlCol="0"/>
            <a:lstStyle/>
            <a:p>
              <a:endParaRPr/>
            </a:p>
          </p:txBody>
        </p:sp>
        <p:pic>
          <p:nvPicPr>
            <p:cNvPr id="21" name="object 21"/>
            <p:cNvPicPr/>
            <p:nvPr/>
          </p:nvPicPr>
          <p:blipFill>
            <a:blip r:embed="rId15" cstate="print"/>
            <a:stretch>
              <a:fillRect/>
            </a:stretch>
          </p:blipFill>
          <p:spPr>
            <a:xfrm>
              <a:off x="3956303" y="3528059"/>
              <a:ext cx="4834128" cy="679703"/>
            </a:xfrm>
            <a:prstGeom prst="rect">
              <a:avLst/>
            </a:prstGeom>
          </p:spPr>
        </p:pic>
        <p:pic>
          <p:nvPicPr>
            <p:cNvPr id="22" name="object 22"/>
            <p:cNvPicPr/>
            <p:nvPr/>
          </p:nvPicPr>
          <p:blipFill>
            <a:blip r:embed="rId16" cstate="print"/>
            <a:stretch>
              <a:fillRect/>
            </a:stretch>
          </p:blipFill>
          <p:spPr>
            <a:xfrm>
              <a:off x="4166615" y="3893819"/>
              <a:ext cx="4410455" cy="679704"/>
            </a:xfrm>
            <a:prstGeom prst="rect">
              <a:avLst/>
            </a:prstGeom>
          </p:spPr>
        </p:pic>
        <p:pic>
          <p:nvPicPr>
            <p:cNvPr id="23" name="object 23"/>
            <p:cNvPicPr/>
            <p:nvPr/>
          </p:nvPicPr>
          <p:blipFill>
            <a:blip r:embed="rId17" cstate="print"/>
            <a:stretch>
              <a:fillRect/>
            </a:stretch>
          </p:blipFill>
          <p:spPr>
            <a:xfrm>
              <a:off x="4402835" y="4259579"/>
              <a:ext cx="3864864" cy="679704"/>
            </a:xfrm>
            <a:prstGeom prst="rect">
              <a:avLst/>
            </a:prstGeom>
          </p:spPr>
        </p:pic>
      </p:grpSp>
      <p:sp>
        <p:nvSpPr>
          <p:cNvPr id="24" name="object 24"/>
          <p:cNvSpPr txBox="1"/>
          <p:nvPr/>
        </p:nvSpPr>
        <p:spPr>
          <a:xfrm>
            <a:off x="3886200" y="3581400"/>
            <a:ext cx="4876800" cy="3047365"/>
          </a:xfrm>
          <a:prstGeom prst="rect">
            <a:avLst/>
          </a:prstGeom>
        </p:spPr>
        <p:txBody>
          <a:bodyPr vert="horz" wrap="square" lIns="0" tIns="35560" rIns="0" bIns="0" rtlCol="0">
            <a:spAutoFit/>
          </a:bodyPr>
          <a:lstStyle/>
          <a:p>
            <a:pPr marL="260985" marR="256540" algn="ctr">
              <a:lnSpc>
                <a:spcPct val="100000"/>
              </a:lnSpc>
              <a:spcBef>
                <a:spcPts val="280"/>
              </a:spcBef>
            </a:pPr>
            <a:r>
              <a:rPr sz="2400" b="1" u="sng" dirty="0">
                <a:solidFill>
                  <a:srgbClr val="FFC000"/>
                </a:solidFill>
                <a:latin typeface="Times New Roman"/>
                <a:cs typeface="Times New Roman"/>
              </a:rPr>
              <a:t>Male</a:t>
            </a:r>
            <a:r>
              <a:rPr sz="2400" b="1" u="sng" spc="-40" dirty="0">
                <a:solidFill>
                  <a:srgbClr val="FFC000"/>
                </a:solidFill>
                <a:latin typeface="Times New Roman"/>
                <a:cs typeface="Times New Roman"/>
              </a:rPr>
              <a:t> </a:t>
            </a:r>
            <a:r>
              <a:rPr sz="2400" b="1" u="sng" dirty="0">
                <a:solidFill>
                  <a:srgbClr val="FFC000"/>
                </a:solidFill>
                <a:latin typeface="Times New Roman"/>
                <a:cs typeface="Times New Roman"/>
              </a:rPr>
              <a:t>and</a:t>
            </a:r>
            <a:r>
              <a:rPr sz="2400" b="1" u="sng" spc="-15" dirty="0">
                <a:solidFill>
                  <a:srgbClr val="FFC000"/>
                </a:solidFill>
                <a:latin typeface="Times New Roman"/>
                <a:cs typeface="Times New Roman"/>
              </a:rPr>
              <a:t> </a:t>
            </a:r>
            <a:r>
              <a:rPr sz="2400" b="1" u="sng" dirty="0">
                <a:solidFill>
                  <a:srgbClr val="FFC000"/>
                </a:solidFill>
                <a:latin typeface="Times New Roman"/>
                <a:cs typeface="Times New Roman"/>
              </a:rPr>
              <a:t>female</a:t>
            </a:r>
            <a:r>
              <a:rPr sz="2400" b="1" u="sng" spc="-40" dirty="0">
                <a:solidFill>
                  <a:srgbClr val="FFC000"/>
                </a:solidFill>
                <a:latin typeface="Times New Roman"/>
                <a:cs typeface="Times New Roman"/>
              </a:rPr>
              <a:t> </a:t>
            </a:r>
            <a:r>
              <a:rPr sz="2400" b="1" u="sng" spc="-5" dirty="0">
                <a:solidFill>
                  <a:srgbClr val="FFC000"/>
                </a:solidFill>
                <a:latin typeface="Times New Roman"/>
                <a:cs typeface="Times New Roman"/>
              </a:rPr>
              <a:t>fireflies</a:t>
            </a:r>
            <a:r>
              <a:rPr sz="2400" b="1" u="sng" spc="-55" dirty="0">
                <a:solidFill>
                  <a:srgbClr val="FFC000"/>
                </a:solidFill>
                <a:latin typeface="Times New Roman"/>
                <a:cs typeface="Times New Roman"/>
              </a:rPr>
              <a:t> </a:t>
            </a:r>
            <a:r>
              <a:rPr sz="2400" b="1" spc="-10" dirty="0">
                <a:solidFill>
                  <a:srgbClr val="FFC000"/>
                </a:solidFill>
                <a:latin typeface="Times New Roman"/>
                <a:cs typeface="Times New Roman"/>
              </a:rPr>
              <a:t>produce </a:t>
            </a:r>
            <a:r>
              <a:rPr sz="2400" b="1" spc="-585" dirty="0">
                <a:solidFill>
                  <a:srgbClr val="FFC000"/>
                </a:solidFill>
                <a:latin typeface="Times New Roman"/>
                <a:cs typeface="Times New Roman"/>
              </a:rPr>
              <a:t> </a:t>
            </a:r>
            <a:r>
              <a:rPr sz="2400" b="1" spc="-5" dirty="0">
                <a:solidFill>
                  <a:srgbClr val="FFC000"/>
                </a:solidFill>
                <a:latin typeface="Times New Roman"/>
                <a:cs typeface="Times New Roman"/>
              </a:rPr>
              <a:t>patterns </a:t>
            </a:r>
            <a:r>
              <a:rPr sz="2400" b="1" dirty="0">
                <a:solidFill>
                  <a:srgbClr val="FFC000"/>
                </a:solidFill>
                <a:latin typeface="Times New Roman"/>
                <a:cs typeface="Times New Roman"/>
              </a:rPr>
              <a:t>of flashes that attract </a:t>
            </a:r>
            <a:r>
              <a:rPr sz="2400" b="1" spc="5" dirty="0">
                <a:solidFill>
                  <a:srgbClr val="FFC000"/>
                </a:solidFill>
                <a:latin typeface="Times New Roman"/>
                <a:cs typeface="Times New Roman"/>
              </a:rPr>
              <a:t> </a:t>
            </a:r>
            <a:r>
              <a:rPr sz="2400" b="1" dirty="0">
                <a:solidFill>
                  <a:srgbClr val="FFC000"/>
                </a:solidFill>
                <a:latin typeface="Times New Roman"/>
                <a:cs typeface="Times New Roman"/>
              </a:rPr>
              <a:t>mates</a:t>
            </a:r>
            <a:r>
              <a:rPr sz="2400" b="1" spc="-15" dirty="0">
                <a:solidFill>
                  <a:srgbClr val="FFC000"/>
                </a:solidFill>
                <a:latin typeface="Times New Roman"/>
                <a:cs typeface="Times New Roman"/>
              </a:rPr>
              <a:t> </a:t>
            </a:r>
            <a:r>
              <a:rPr sz="2400" b="1" dirty="0">
                <a:solidFill>
                  <a:srgbClr val="FFC000"/>
                </a:solidFill>
                <a:latin typeface="Times New Roman"/>
                <a:cs typeface="Times New Roman"/>
              </a:rPr>
              <a:t>of</a:t>
            </a:r>
            <a:r>
              <a:rPr sz="2400" b="1" spc="-5" dirty="0">
                <a:solidFill>
                  <a:srgbClr val="FFC000"/>
                </a:solidFill>
                <a:latin typeface="Times New Roman"/>
                <a:cs typeface="Times New Roman"/>
              </a:rPr>
              <a:t> their</a:t>
            </a:r>
            <a:r>
              <a:rPr sz="2400" b="1" spc="-70" dirty="0">
                <a:solidFill>
                  <a:srgbClr val="FFC000"/>
                </a:solidFill>
                <a:latin typeface="Times New Roman"/>
                <a:cs typeface="Times New Roman"/>
              </a:rPr>
              <a:t> </a:t>
            </a:r>
            <a:r>
              <a:rPr sz="2400" b="1" spc="-10" dirty="0">
                <a:solidFill>
                  <a:srgbClr val="FFC000"/>
                </a:solidFill>
                <a:latin typeface="Times New Roman"/>
                <a:cs typeface="Times New Roman"/>
              </a:rPr>
              <a:t>own</a:t>
            </a:r>
            <a:r>
              <a:rPr sz="2400" b="1" spc="25" dirty="0">
                <a:solidFill>
                  <a:srgbClr val="FFC000"/>
                </a:solidFill>
                <a:latin typeface="Times New Roman"/>
                <a:cs typeface="Times New Roman"/>
              </a:rPr>
              <a:t> </a:t>
            </a:r>
            <a:r>
              <a:rPr sz="2400" b="1" spc="-5" dirty="0">
                <a:solidFill>
                  <a:srgbClr val="FFC000"/>
                </a:solidFill>
                <a:latin typeface="Times New Roman"/>
                <a:cs typeface="Times New Roman"/>
              </a:rPr>
              <a:t>species.</a:t>
            </a:r>
            <a:endParaRPr sz="2400" dirty="0">
              <a:latin typeface="Times New Roman"/>
              <a:cs typeface="Times New Roman"/>
            </a:endParaRPr>
          </a:p>
          <a:p>
            <a:pPr marL="92075" marR="463550">
              <a:lnSpc>
                <a:spcPct val="100000"/>
              </a:lnSpc>
              <a:spcBef>
                <a:spcPts val="5"/>
              </a:spcBef>
            </a:pPr>
            <a:r>
              <a:rPr sz="2400" i="1" dirty="0">
                <a:solidFill>
                  <a:srgbClr val="FFFFFF"/>
                </a:solidFill>
                <a:latin typeface="Times New Roman"/>
                <a:cs typeface="Times New Roman"/>
              </a:rPr>
              <a:t>Photuris</a:t>
            </a:r>
            <a:r>
              <a:rPr sz="2400" i="1" spc="-25" dirty="0">
                <a:solidFill>
                  <a:srgbClr val="FFFFFF"/>
                </a:solidFill>
                <a:latin typeface="Times New Roman"/>
                <a:cs typeface="Times New Roman"/>
              </a:rPr>
              <a:t> </a:t>
            </a:r>
            <a:r>
              <a:rPr sz="2400" i="1" spc="-10" dirty="0">
                <a:solidFill>
                  <a:srgbClr val="FFFFFF"/>
                </a:solidFill>
                <a:latin typeface="Times New Roman"/>
                <a:cs typeface="Times New Roman"/>
              </a:rPr>
              <a:t>frontalis</a:t>
            </a:r>
            <a:r>
              <a:rPr sz="2400" i="1" spc="-55" dirty="0">
                <a:solidFill>
                  <a:srgbClr val="FFFFFF"/>
                </a:solidFill>
                <a:latin typeface="Times New Roman"/>
                <a:cs typeface="Times New Roman"/>
              </a:rPr>
              <a:t> </a:t>
            </a:r>
            <a:r>
              <a:rPr sz="2400" dirty="0">
                <a:solidFill>
                  <a:srgbClr val="FFFFFF"/>
                </a:solidFill>
                <a:latin typeface="Times New Roman"/>
                <a:cs typeface="Times New Roman"/>
              </a:rPr>
              <a:t>–</a:t>
            </a:r>
            <a:r>
              <a:rPr sz="2400" spc="-15" dirty="0">
                <a:solidFill>
                  <a:srgbClr val="FFFFFF"/>
                </a:solidFill>
                <a:latin typeface="Times New Roman"/>
                <a:cs typeface="Times New Roman"/>
              </a:rPr>
              <a:t> </a:t>
            </a:r>
            <a:r>
              <a:rPr sz="2400" dirty="0">
                <a:solidFill>
                  <a:srgbClr val="FFFFFF"/>
                </a:solidFill>
                <a:latin typeface="Times New Roman"/>
                <a:cs typeface="Times New Roman"/>
              </a:rPr>
              <a:t>one</a:t>
            </a:r>
            <a:r>
              <a:rPr sz="2400" spc="-15" dirty="0">
                <a:solidFill>
                  <a:srgbClr val="FFFFFF"/>
                </a:solidFill>
                <a:latin typeface="Times New Roman"/>
                <a:cs typeface="Times New Roman"/>
              </a:rPr>
              <a:t> </a:t>
            </a:r>
            <a:r>
              <a:rPr sz="2400" dirty="0">
                <a:solidFill>
                  <a:srgbClr val="FFFFFF"/>
                </a:solidFill>
                <a:latin typeface="Times New Roman"/>
                <a:cs typeface="Times New Roman"/>
              </a:rPr>
              <a:t>flash</a:t>
            </a:r>
            <a:r>
              <a:rPr sz="2400" spc="-25" dirty="0">
                <a:solidFill>
                  <a:srgbClr val="FFFFFF"/>
                </a:solidFill>
                <a:latin typeface="Times New Roman"/>
                <a:cs typeface="Times New Roman"/>
              </a:rPr>
              <a:t> </a:t>
            </a:r>
            <a:r>
              <a:rPr sz="2400" dirty="0">
                <a:solidFill>
                  <a:srgbClr val="FFFFFF"/>
                </a:solidFill>
                <a:latin typeface="Times New Roman"/>
                <a:cs typeface="Times New Roman"/>
              </a:rPr>
              <a:t>every </a:t>
            </a:r>
            <a:r>
              <a:rPr sz="2400" spc="-585" dirty="0">
                <a:solidFill>
                  <a:srgbClr val="FFFFFF"/>
                </a:solidFill>
                <a:latin typeface="Times New Roman"/>
                <a:cs typeface="Times New Roman"/>
              </a:rPr>
              <a:t> </a:t>
            </a:r>
            <a:r>
              <a:rPr sz="2400" dirty="0">
                <a:solidFill>
                  <a:srgbClr val="FFFFFF"/>
                </a:solidFill>
                <a:latin typeface="Times New Roman"/>
                <a:cs typeface="Times New Roman"/>
              </a:rPr>
              <a:t>sec</a:t>
            </a:r>
            <a:endParaRPr sz="2400" dirty="0">
              <a:latin typeface="Times New Roman"/>
              <a:cs typeface="Times New Roman"/>
            </a:endParaRPr>
          </a:p>
          <a:p>
            <a:pPr marL="92075">
              <a:lnSpc>
                <a:spcPct val="100000"/>
              </a:lnSpc>
            </a:pPr>
            <a:r>
              <a:rPr sz="2400" i="1" dirty="0">
                <a:solidFill>
                  <a:srgbClr val="FFFFFF"/>
                </a:solidFill>
                <a:latin typeface="Times New Roman"/>
                <a:cs typeface="Times New Roman"/>
              </a:rPr>
              <a:t>Photuris</a:t>
            </a:r>
            <a:r>
              <a:rPr sz="2400" i="1" spc="-20" dirty="0">
                <a:solidFill>
                  <a:srgbClr val="FFFFFF"/>
                </a:solidFill>
                <a:latin typeface="Times New Roman"/>
                <a:cs typeface="Times New Roman"/>
              </a:rPr>
              <a:t> </a:t>
            </a:r>
            <a:r>
              <a:rPr sz="2400" i="1" dirty="0">
                <a:solidFill>
                  <a:srgbClr val="FFFFFF"/>
                </a:solidFill>
                <a:latin typeface="Times New Roman"/>
                <a:cs typeface="Times New Roman"/>
              </a:rPr>
              <a:t>hebes</a:t>
            </a:r>
            <a:r>
              <a:rPr sz="2400" i="1" spc="-15" dirty="0">
                <a:solidFill>
                  <a:srgbClr val="FFFFFF"/>
                </a:solidFill>
                <a:latin typeface="Times New Roman"/>
                <a:cs typeface="Times New Roman"/>
              </a:rPr>
              <a:t> </a:t>
            </a:r>
            <a:r>
              <a:rPr sz="2400" dirty="0">
                <a:solidFill>
                  <a:srgbClr val="FFFFFF"/>
                </a:solidFill>
                <a:latin typeface="Times New Roman"/>
                <a:cs typeface="Times New Roman"/>
              </a:rPr>
              <a:t>–</a:t>
            </a:r>
            <a:r>
              <a:rPr sz="2400" spc="-10" dirty="0">
                <a:solidFill>
                  <a:srgbClr val="FFFFFF"/>
                </a:solidFill>
                <a:latin typeface="Times New Roman"/>
                <a:cs typeface="Times New Roman"/>
              </a:rPr>
              <a:t> </a:t>
            </a:r>
            <a:r>
              <a:rPr sz="2400" dirty="0">
                <a:solidFill>
                  <a:srgbClr val="FFFFFF"/>
                </a:solidFill>
                <a:latin typeface="Times New Roman"/>
                <a:cs typeface="Times New Roman"/>
              </a:rPr>
              <a:t>one</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flash </a:t>
            </a:r>
            <a:r>
              <a:rPr sz="2400" dirty="0">
                <a:solidFill>
                  <a:srgbClr val="FFFFFF"/>
                </a:solidFill>
                <a:latin typeface="Times New Roman"/>
                <a:cs typeface="Times New Roman"/>
              </a:rPr>
              <a:t>every</a:t>
            </a:r>
            <a:r>
              <a:rPr sz="2400" spc="-20" dirty="0">
                <a:solidFill>
                  <a:srgbClr val="FFFFFF"/>
                </a:solidFill>
                <a:latin typeface="Times New Roman"/>
                <a:cs typeface="Times New Roman"/>
              </a:rPr>
              <a:t> </a:t>
            </a:r>
            <a:r>
              <a:rPr sz="2400" dirty="0">
                <a:solidFill>
                  <a:srgbClr val="FFFFFF"/>
                </a:solidFill>
                <a:latin typeface="Times New Roman"/>
                <a:cs typeface="Times New Roman"/>
              </a:rPr>
              <a:t>2</a:t>
            </a:r>
            <a:r>
              <a:rPr sz="2400" spc="-5" dirty="0">
                <a:solidFill>
                  <a:srgbClr val="FFFFFF"/>
                </a:solidFill>
                <a:latin typeface="Times New Roman"/>
                <a:cs typeface="Times New Roman"/>
              </a:rPr>
              <a:t> sec</a:t>
            </a:r>
            <a:endParaRPr sz="2400" dirty="0">
              <a:latin typeface="Times New Roman"/>
              <a:cs typeface="Times New Roman"/>
            </a:endParaRPr>
          </a:p>
          <a:p>
            <a:pPr marL="92075">
              <a:lnSpc>
                <a:spcPct val="100000"/>
              </a:lnSpc>
            </a:pPr>
            <a:r>
              <a:rPr sz="2400" i="1" dirty="0">
                <a:solidFill>
                  <a:srgbClr val="FFFFFF"/>
                </a:solidFill>
                <a:latin typeface="Times New Roman"/>
                <a:cs typeface="Times New Roman"/>
              </a:rPr>
              <a:t>Photuris</a:t>
            </a:r>
            <a:r>
              <a:rPr sz="2400" i="1" spc="-20" dirty="0">
                <a:solidFill>
                  <a:srgbClr val="FFFFFF"/>
                </a:solidFill>
                <a:latin typeface="Times New Roman"/>
                <a:cs typeface="Times New Roman"/>
              </a:rPr>
              <a:t> </a:t>
            </a:r>
            <a:r>
              <a:rPr sz="2400" i="1" spc="-10" dirty="0">
                <a:solidFill>
                  <a:srgbClr val="FFFFFF"/>
                </a:solidFill>
                <a:latin typeface="Times New Roman"/>
                <a:cs typeface="Times New Roman"/>
              </a:rPr>
              <a:t>fairchildi</a:t>
            </a:r>
            <a:r>
              <a:rPr sz="2400" i="1" spc="-45" dirty="0">
                <a:solidFill>
                  <a:srgbClr val="FFFFFF"/>
                </a:solidFill>
                <a:latin typeface="Times New Roman"/>
                <a:cs typeface="Times New Roman"/>
              </a:rPr>
              <a:t> </a:t>
            </a:r>
            <a:r>
              <a:rPr sz="2400" dirty="0">
                <a:solidFill>
                  <a:srgbClr val="FFFFFF"/>
                </a:solidFill>
                <a:latin typeface="Times New Roman"/>
                <a:cs typeface="Times New Roman"/>
              </a:rPr>
              <a:t>–</a:t>
            </a:r>
            <a:r>
              <a:rPr sz="2400" spc="-10" dirty="0">
                <a:solidFill>
                  <a:srgbClr val="FFFFFF"/>
                </a:solidFill>
                <a:latin typeface="Times New Roman"/>
                <a:cs typeface="Times New Roman"/>
              </a:rPr>
              <a:t> </a:t>
            </a:r>
            <a:r>
              <a:rPr sz="2400" dirty="0">
                <a:solidFill>
                  <a:srgbClr val="FFFFFF"/>
                </a:solidFill>
                <a:latin typeface="Times New Roman"/>
                <a:cs typeface="Times New Roman"/>
              </a:rPr>
              <a:t>one</a:t>
            </a:r>
            <a:r>
              <a:rPr sz="2400" spc="-15" dirty="0">
                <a:solidFill>
                  <a:srgbClr val="FFFFFF"/>
                </a:solidFill>
                <a:latin typeface="Times New Roman"/>
                <a:cs typeface="Times New Roman"/>
              </a:rPr>
              <a:t> </a:t>
            </a:r>
            <a:r>
              <a:rPr sz="2400" dirty="0">
                <a:solidFill>
                  <a:srgbClr val="FFFFFF"/>
                </a:solidFill>
                <a:latin typeface="Times New Roman"/>
                <a:cs typeface="Times New Roman"/>
              </a:rPr>
              <a:t>flash</a:t>
            </a:r>
            <a:r>
              <a:rPr sz="2400" spc="-10" dirty="0">
                <a:solidFill>
                  <a:srgbClr val="FFFFFF"/>
                </a:solidFill>
                <a:latin typeface="Times New Roman"/>
                <a:cs typeface="Times New Roman"/>
              </a:rPr>
              <a:t> </a:t>
            </a:r>
            <a:r>
              <a:rPr sz="2400" dirty="0">
                <a:solidFill>
                  <a:srgbClr val="FFFFFF"/>
                </a:solidFill>
                <a:latin typeface="Times New Roman"/>
                <a:cs typeface="Times New Roman"/>
              </a:rPr>
              <a:t>every</a:t>
            </a:r>
            <a:endParaRPr sz="2400" dirty="0">
              <a:latin typeface="Times New Roman"/>
              <a:cs typeface="Times New Roman"/>
            </a:endParaRPr>
          </a:p>
          <a:p>
            <a:pPr marL="92075">
              <a:lnSpc>
                <a:spcPct val="100000"/>
              </a:lnSpc>
            </a:pPr>
            <a:r>
              <a:rPr sz="2400" dirty="0">
                <a:solidFill>
                  <a:srgbClr val="FFFFFF"/>
                </a:solidFill>
                <a:latin typeface="Times New Roman"/>
                <a:cs typeface="Times New Roman"/>
              </a:rPr>
              <a:t>5.5</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sec</a:t>
            </a:r>
            <a:endParaRPr sz="24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6655" y="708659"/>
            <a:ext cx="5805170" cy="1118870"/>
            <a:chOff x="676655" y="708659"/>
            <a:chExt cx="5805170" cy="1118870"/>
          </a:xfrm>
        </p:grpSpPr>
        <p:pic>
          <p:nvPicPr>
            <p:cNvPr id="3" name="object 3"/>
            <p:cNvPicPr/>
            <p:nvPr/>
          </p:nvPicPr>
          <p:blipFill>
            <a:blip r:embed="rId2" cstate="print"/>
            <a:stretch>
              <a:fillRect/>
            </a:stretch>
          </p:blipFill>
          <p:spPr>
            <a:xfrm>
              <a:off x="676655" y="737615"/>
              <a:ext cx="548640" cy="632460"/>
            </a:xfrm>
            <a:prstGeom prst="rect">
              <a:avLst/>
            </a:prstGeom>
          </p:spPr>
        </p:pic>
        <p:pic>
          <p:nvPicPr>
            <p:cNvPr id="4" name="object 4"/>
            <p:cNvPicPr/>
            <p:nvPr/>
          </p:nvPicPr>
          <p:blipFill>
            <a:blip r:embed="rId3" cstate="print"/>
            <a:stretch>
              <a:fillRect/>
            </a:stretch>
          </p:blipFill>
          <p:spPr>
            <a:xfrm>
              <a:off x="949451" y="708659"/>
              <a:ext cx="1353311" cy="679703"/>
            </a:xfrm>
            <a:prstGeom prst="rect">
              <a:avLst/>
            </a:prstGeom>
          </p:spPr>
        </p:pic>
        <p:pic>
          <p:nvPicPr>
            <p:cNvPr id="5" name="object 5"/>
            <p:cNvPicPr/>
            <p:nvPr/>
          </p:nvPicPr>
          <p:blipFill>
            <a:blip r:embed="rId4" cstate="print"/>
            <a:stretch>
              <a:fillRect/>
            </a:stretch>
          </p:blipFill>
          <p:spPr>
            <a:xfrm>
              <a:off x="1897380" y="708659"/>
              <a:ext cx="2130551" cy="679703"/>
            </a:xfrm>
            <a:prstGeom prst="rect">
              <a:avLst/>
            </a:prstGeom>
          </p:spPr>
        </p:pic>
        <p:pic>
          <p:nvPicPr>
            <p:cNvPr id="6" name="object 6"/>
            <p:cNvPicPr/>
            <p:nvPr/>
          </p:nvPicPr>
          <p:blipFill>
            <a:blip r:embed="rId5" cstate="print"/>
            <a:stretch>
              <a:fillRect/>
            </a:stretch>
          </p:blipFill>
          <p:spPr>
            <a:xfrm>
              <a:off x="3622548" y="708659"/>
              <a:ext cx="2199131" cy="679703"/>
            </a:xfrm>
            <a:prstGeom prst="rect">
              <a:avLst/>
            </a:prstGeom>
          </p:spPr>
        </p:pic>
        <p:pic>
          <p:nvPicPr>
            <p:cNvPr id="7" name="object 7"/>
            <p:cNvPicPr/>
            <p:nvPr/>
          </p:nvPicPr>
          <p:blipFill>
            <a:blip r:embed="rId2" cstate="print"/>
            <a:stretch>
              <a:fillRect/>
            </a:stretch>
          </p:blipFill>
          <p:spPr>
            <a:xfrm>
              <a:off x="676655" y="1176527"/>
              <a:ext cx="548640" cy="632460"/>
            </a:xfrm>
            <a:prstGeom prst="rect">
              <a:avLst/>
            </a:prstGeom>
          </p:spPr>
        </p:pic>
        <p:pic>
          <p:nvPicPr>
            <p:cNvPr id="8" name="object 8"/>
            <p:cNvPicPr/>
            <p:nvPr/>
          </p:nvPicPr>
          <p:blipFill>
            <a:blip r:embed="rId6" cstate="print"/>
            <a:stretch>
              <a:fillRect/>
            </a:stretch>
          </p:blipFill>
          <p:spPr>
            <a:xfrm>
              <a:off x="949451" y="1147572"/>
              <a:ext cx="5532120" cy="679703"/>
            </a:xfrm>
            <a:prstGeom prst="rect">
              <a:avLst/>
            </a:prstGeom>
          </p:spPr>
        </p:pic>
      </p:grpSp>
      <p:grpSp>
        <p:nvGrpSpPr>
          <p:cNvPr id="9" name="object 9"/>
          <p:cNvGrpSpPr/>
          <p:nvPr/>
        </p:nvGrpSpPr>
        <p:grpSpPr>
          <a:xfrm>
            <a:off x="445008" y="5055108"/>
            <a:ext cx="7973695" cy="1557655"/>
            <a:chOff x="445008" y="5055108"/>
            <a:chExt cx="7973695" cy="1557655"/>
          </a:xfrm>
        </p:grpSpPr>
        <p:pic>
          <p:nvPicPr>
            <p:cNvPr id="10" name="object 10"/>
            <p:cNvPicPr/>
            <p:nvPr/>
          </p:nvPicPr>
          <p:blipFill>
            <a:blip r:embed="rId7" cstate="print"/>
            <a:stretch>
              <a:fillRect/>
            </a:stretch>
          </p:blipFill>
          <p:spPr>
            <a:xfrm>
              <a:off x="445008" y="5084064"/>
              <a:ext cx="486155" cy="632460"/>
            </a:xfrm>
            <a:prstGeom prst="rect">
              <a:avLst/>
            </a:prstGeom>
          </p:spPr>
        </p:pic>
        <p:pic>
          <p:nvPicPr>
            <p:cNvPr id="11" name="object 11"/>
            <p:cNvPicPr/>
            <p:nvPr/>
          </p:nvPicPr>
          <p:blipFill>
            <a:blip r:embed="rId8" cstate="print"/>
            <a:stretch>
              <a:fillRect/>
            </a:stretch>
          </p:blipFill>
          <p:spPr>
            <a:xfrm>
              <a:off x="774192" y="5055108"/>
              <a:ext cx="5957316" cy="679704"/>
            </a:xfrm>
            <a:prstGeom prst="rect">
              <a:avLst/>
            </a:prstGeom>
          </p:spPr>
        </p:pic>
        <p:pic>
          <p:nvPicPr>
            <p:cNvPr id="12" name="object 12"/>
            <p:cNvPicPr/>
            <p:nvPr/>
          </p:nvPicPr>
          <p:blipFill>
            <a:blip r:embed="rId9" cstate="print"/>
            <a:stretch>
              <a:fillRect/>
            </a:stretch>
          </p:blipFill>
          <p:spPr>
            <a:xfrm>
              <a:off x="902208" y="5522976"/>
              <a:ext cx="548640" cy="632460"/>
            </a:xfrm>
            <a:prstGeom prst="rect">
              <a:avLst/>
            </a:prstGeom>
          </p:spPr>
        </p:pic>
        <p:pic>
          <p:nvPicPr>
            <p:cNvPr id="13" name="object 13"/>
            <p:cNvPicPr/>
            <p:nvPr/>
          </p:nvPicPr>
          <p:blipFill>
            <a:blip r:embed="rId10" cstate="print"/>
            <a:stretch>
              <a:fillRect/>
            </a:stretch>
          </p:blipFill>
          <p:spPr>
            <a:xfrm>
              <a:off x="1175004" y="5494020"/>
              <a:ext cx="1353311" cy="679704"/>
            </a:xfrm>
            <a:prstGeom prst="rect">
              <a:avLst/>
            </a:prstGeom>
          </p:spPr>
        </p:pic>
        <p:pic>
          <p:nvPicPr>
            <p:cNvPr id="14" name="object 14"/>
            <p:cNvPicPr/>
            <p:nvPr/>
          </p:nvPicPr>
          <p:blipFill>
            <a:blip r:embed="rId11" cstate="print"/>
            <a:stretch>
              <a:fillRect/>
            </a:stretch>
          </p:blipFill>
          <p:spPr>
            <a:xfrm>
              <a:off x="2122931" y="5494020"/>
              <a:ext cx="1776983" cy="679704"/>
            </a:xfrm>
            <a:prstGeom prst="rect">
              <a:avLst/>
            </a:prstGeom>
          </p:spPr>
        </p:pic>
        <p:pic>
          <p:nvPicPr>
            <p:cNvPr id="15" name="object 15"/>
            <p:cNvPicPr/>
            <p:nvPr/>
          </p:nvPicPr>
          <p:blipFill>
            <a:blip r:embed="rId12" cstate="print"/>
            <a:stretch>
              <a:fillRect/>
            </a:stretch>
          </p:blipFill>
          <p:spPr>
            <a:xfrm>
              <a:off x="3494531" y="5494020"/>
              <a:ext cx="2199132" cy="679704"/>
            </a:xfrm>
            <a:prstGeom prst="rect">
              <a:avLst/>
            </a:prstGeom>
          </p:spPr>
        </p:pic>
        <p:pic>
          <p:nvPicPr>
            <p:cNvPr id="16" name="object 16"/>
            <p:cNvPicPr/>
            <p:nvPr/>
          </p:nvPicPr>
          <p:blipFill>
            <a:blip r:embed="rId9" cstate="print"/>
            <a:stretch>
              <a:fillRect/>
            </a:stretch>
          </p:blipFill>
          <p:spPr>
            <a:xfrm>
              <a:off x="902208" y="5961888"/>
              <a:ext cx="548640" cy="632460"/>
            </a:xfrm>
            <a:prstGeom prst="rect">
              <a:avLst/>
            </a:prstGeom>
          </p:spPr>
        </p:pic>
        <p:pic>
          <p:nvPicPr>
            <p:cNvPr id="17" name="object 17"/>
            <p:cNvPicPr/>
            <p:nvPr/>
          </p:nvPicPr>
          <p:blipFill>
            <a:blip r:embed="rId13" cstate="print"/>
            <a:stretch>
              <a:fillRect/>
            </a:stretch>
          </p:blipFill>
          <p:spPr>
            <a:xfrm>
              <a:off x="1175004" y="5932932"/>
              <a:ext cx="7243572" cy="679704"/>
            </a:xfrm>
            <a:prstGeom prst="rect">
              <a:avLst/>
            </a:prstGeom>
          </p:spPr>
        </p:pic>
      </p:grpSp>
      <p:sp>
        <p:nvSpPr>
          <p:cNvPr id="18" name="object 18"/>
          <p:cNvSpPr txBox="1"/>
          <p:nvPr/>
        </p:nvSpPr>
        <p:spPr>
          <a:xfrm>
            <a:off x="621791" y="5176055"/>
            <a:ext cx="7581900" cy="1238801"/>
          </a:xfrm>
          <a:prstGeom prst="rect">
            <a:avLst/>
          </a:prstGeom>
        </p:spPr>
        <p:txBody>
          <a:bodyPr vert="horz" wrap="square" lIns="0" tIns="0" rIns="0" bIns="0" rtlCol="0">
            <a:spAutoFit/>
          </a:bodyPr>
          <a:lstStyle/>
          <a:p>
            <a:pPr>
              <a:lnSpc>
                <a:spcPts val="2655"/>
              </a:lnSpc>
              <a:tabLst>
                <a:tab pos="342900" algn="l"/>
              </a:tabLst>
            </a:pPr>
            <a:r>
              <a:rPr sz="2400" dirty="0">
                <a:solidFill>
                  <a:srgbClr val="FFFFFF"/>
                </a:solidFill>
                <a:latin typeface="Arial"/>
                <a:cs typeface="Arial"/>
              </a:rPr>
              <a:t>•	</a:t>
            </a:r>
            <a:r>
              <a:rPr sz="2400" b="1" spc="-25" dirty="0">
                <a:solidFill>
                  <a:srgbClr val="FFFFFF"/>
                </a:solidFill>
                <a:latin typeface="Arial"/>
                <a:cs typeface="Arial"/>
              </a:rPr>
              <a:t>Temporal</a:t>
            </a:r>
            <a:r>
              <a:rPr sz="2400" b="1" spc="-5" dirty="0">
                <a:solidFill>
                  <a:srgbClr val="FFFFFF"/>
                </a:solidFill>
                <a:latin typeface="Arial"/>
                <a:cs typeface="Arial"/>
              </a:rPr>
              <a:t> barriers can cause</a:t>
            </a:r>
            <a:r>
              <a:rPr sz="2400" b="1" spc="10" dirty="0">
                <a:solidFill>
                  <a:srgbClr val="FFFFFF"/>
                </a:solidFill>
                <a:latin typeface="Arial"/>
                <a:cs typeface="Arial"/>
              </a:rPr>
              <a:t> </a:t>
            </a:r>
            <a:r>
              <a:rPr sz="2400" b="1" dirty="0">
                <a:solidFill>
                  <a:srgbClr val="FFFFFF"/>
                </a:solidFill>
                <a:latin typeface="Arial"/>
                <a:cs typeface="Arial"/>
              </a:rPr>
              <a:t>isolation.</a:t>
            </a:r>
            <a:endParaRPr sz="2400" dirty="0">
              <a:latin typeface="Arial"/>
              <a:cs typeface="Arial"/>
            </a:endParaRPr>
          </a:p>
          <a:p>
            <a:pPr marL="457200">
              <a:lnSpc>
                <a:spcPct val="100000"/>
              </a:lnSpc>
              <a:spcBef>
                <a:spcPts val="575"/>
              </a:spcBef>
            </a:pPr>
            <a:r>
              <a:rPr sz="2400" dirty="0">
                <a:solidFill>
                  <a:srgbClr val="FFFFFF"/>
                </a:solidFill>
                <a:latin typeface="Arial"/>
                <a:cs typeface="Arial"/>
              </a:rPr>
              <a:t>–</a:t>
            </a:r>
            <a:r>
              <a:rPr sz="2400" spc="245" dirty="0">
                <a:solidFill>
                  <a:srgbClr val="FFFFFF"/>
                </a:solidFill>
                <a:latin typeface="Arial"/>
                <a:cs typeface="Arial"/>
              </a:rPr>
              <a:t> </a:t>
            </a:r>
            <a:r>
              <a:rPr sz="2400" b="1" spc="-5" dirty="0">
                <a:solidFill>
                  <a:srgbClr val="FFFFFF"/>
                </a:solidFill>
                <a:latin typeface="Arial"/>
                <a:cs typeface="Arial"/>
              </a:rPr>
              <a:t>called</a:t>
            </a:r>
            <a:r>
              <a:rPr sz="2400" b="1" spc="-10" dirty="0">
                <a:solidFill>
                  <a:srgbClr val="FFFFFF"/>
                </a:solidFill>
                <a:latin typeface="Arial"/>
                <a:cs typeface="Arial"/>
              </a:rPr>
              <a:t> </a:t>
            </a:r>
            <a:r>
              <a:rPr sz="2400" b="1" u="sng" spc="-5" dirty="0">
                <a:solidFill>
                  <a:srgbClr val="FFFF00"/>
                </a:solidFill>
                <a:latin typeface="Arial"/>
                <a:cs typeface="Arial"/>
              </a:rPr>
              <a:t>temporal</a:t>
            </a:r>
            <a:r>
              <a:rPr sz="2400" b="1" u="sng" dirty="0">
                <a:solidFill>
                  <a:srgbClr val="FFFF00"/>
                </a:solidFill>
                <a:latin typeface="Arial"/>
                <a:cs typeface="Arial"/>
              </a:rPr>
              <a:t> isolation</a:t>
            </a:r>
            <a:r>
              <a:rPr sz="2400" b="1" u="sng" spc="-35" dirty="0">
                <a:solidFill>
                  <a:srgbClr val="FFFF00"/>
                </a:solidFill>
                <a:latin typeface="Arial"/>
                <a:cs typeface="Arial"/>
              </a:rPr>
              <a:t> </a:t>
            </a:r>
            <a:r>
              <a:rPr sz="2400" b="1" spc="-5" dirty="0">
                <a:solidFill>
                  <a:srgbClr val="FFFF00"/>
                </a:solidFill>
                <a:latin typeface="Arial"/>
                <a:cs typeface="Arial"/>
              </a:rPr>
              <a:t>(3.)</a:t>
            </a:r>
            <a:endParaRPr sz="2400" dirty="0">
              <a:latin typeface="Arial"/>
              <a:cs typeface="Arial"/>
            </a:endParaRPr>
          </a:p>
          <a:p>
            <a:pPr marL="457200">
              <a:lnSpc>
                <a:spcPct val="100000"/>
              </a:lnSpc>
              <a:spcBef>
                <a:spcPts val="580"/>
              </a:spcBef>
            </a:pPr>
            <a:r>
              <a:rPr sz="2400" dirty="0">
                <a:solidFill>
                  <a:srgbClr val="F8C791"/>
                </a:solidFill>
                <a:latin typeface="Arial"/>
                <a:cs typeface="Arial"/>
              </a:rPr>
              <a:t>–</a:t>
            </a:r>
            <a:r>
              <a:rPr sz="2400" spc="254" dirty="0">
                <a:solidFill>
                  <a:srgbClr val="F8C791"/>
                </a:solidFill>
                <a:latin typeface="Arial"/>
                <a:cs typeface="Arial"/>
              </a:rPr>
              <a:t> </a:t>
            </a:r>
            <a:r>
              <a:rPr sz="2400" b="1" u="sng" dirty="0">
                <a:solidFill>
                  <a:srgbClr val="F8C791"/>
                </a:solidFill>
                <a:latin typeface="Arial"/>
                <a:cs typeface="Arial"/>
              </a:rPr>
              <a:t>timing</a:t>
            </a:r>
            <a:r>
              <a:rPr sz="2400" b="1" u="sng" spc="-30" dirty="0">
                <a:solidFill>
                  <a:srgbClr val="F8C791"/>
                </a:solidFill>
                <a:latin typeface="Arial"/>
                <a:cs typeface="Arial"/>
              </a:rPr>
              <a:t> </a:t>
            </a:r>
            <a:r>
              <a:rPr sz="2400" b="1" u="sng" dirty="0">
                <a:solidFill>
                  <a:srgbClr val="F8C791"/>
                </a:solidFill>
                <a:latin typeface="Arial"/>
                <a:cs typeface="Arial"/>
              </a:rPr>
              <a:t>of</a:t>
            </a:r>
            <a:r>
              <a:rPr sz="2400" b="1" u="sng" spc="-5" dirty="0">
                <a:solidFill>
                  <a:srgbClr val="F8C791"/>
                </a:solidFill>
                <a:latin typeface="Arial"/>
                <a:cs typeface="Arial"/>
              </a:rPr>
              <a:t> reproductive</a:t>
            </a:r>
            <a:r>
              <a:rPr sz="2400" b="1" u="sng" spc="5" dirty="0">
                <a:solidFill>
                  <a:srgbClr val="F8C791"/>
                </a:solidFill>
                <a:latin typeface="Arial"/>
                <a:cs typeface="Arial"/>
              </a:rPr>
              <a:t> </a:t>
            </a:r>
            <a:r>
              <a:rPr sz="2400" b="1" spc="-5" dirty="0">
                <a:solidFill>
                  <a:srgbClr val="F8C791"/>
                </a:solidFill>
                <a:latin typeface="Arial"/>
                <a:cs typeface="Arial"/>
              </a:rPr>
              <a:t>periods</a:t>
            </a:r>
            <a:r>
              <a:rPr sz="2400" b="1" spc="-10" dirty="0">
                <a:solidFill>
                  <a:srgbClr val="F8C791"/>
                </a:solidFill>
                <a:latin typeface="Arial"/>
                <a:cs typeface="Arial"/>
              </a:rPr>
              <a:t> </a:t>
            </a:r>
            <a:r>
              <a:rPr sz="2400" b="1" spc="-5" dirty="0">
                <a:solidFill>
                  <a:srgbClr val="F8C791"/>
                </a:solidFill>
                <a:latin typeface="Arial"/>
                <a:cs typeface="Arial"/>
              </a:rPr>
              <a:t>prevents</a:t>
            </a:r>
            <a:r>
              <a:rPr sz="2400" b="1" spc="10" dirty="0">
                <a:solidFill>
                  <a:srgbClr val="F8C791"/>
                </a:solidFill>
                <a:latin typeface="Arial"/>
                <a:cs typeface="Arial"/>
              </a:rPr>
              <a:t> </a:t>
            </a:r>
            <a:r>
              <a:rPr sz="2400" b="1" dirty="0">
                <a:solidFill>
                  <a:srgbClr val="F8C791"/>
                </a:solidFill>
                <a:latin typeface="Arial"/>
                <a:cs typeface="Arial"/>
              </a:rPr>
              <a:t>mating</a:t>
            </a:r>
            <a:endParaRPr sz="2400" dirty="0">
              <a:latin typeface="Arial"/>
              <a:cs typeface="Arial"/>
            </a:endParaRPr>
          </a:p>
        </p:txBody>
      </p:sp>
      <p:sp>
        <p:nvSpPr>
          <p:cNvPr id="19" name="object 19"/>
          <p:cNvSpPr txBox="1"/>
          <p:nvPr/>
        </p:nvSpPr>
        <p:spPr>
          <a:xfrm>
            <a:off x="5337428" y="4029583"/>
            <a:ext cx="3556635" cy="949325"/>
          </a:xfrm>
          <a:prstGeom prst="rect">
            <a:avLst/>
          </a:prstGeom>
        </p:spPr>
        <p:txBody>
          <a:bodyPr vert="horz" wrap="square" lIns="0" tIns="108585" rIns="0" bIns="0" rtlCol="0">
            <a:spAutoFit/>
          </a:bodyPr>
          <a:lstStyle/>
          <a:p>
            <a:pPr marL="478790" algn="ctr">
              <a:lnSpc>
                <a:spcPct val="100000"/>
              </a:lnSpc>
              <a:spcBef>
                <a:spcPts val="855"/>
              </a:spcBef>
            </a:pPr>
            <a:r>
              <a:rPr sz="2400" spc="-5" dirty="0">
                <a:solidFill>
                  <a:srgbClr val="FFFFFF"/>
                </a:solidFill>
                <a:latin typeface="Times New Roman"/>
                <a:cs typeface="Times New Roman"/>
              </a:rPr>
              <a:t>Harris</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Ground Squirrel</a:t>
            </a:r>
            <a:endParaRPr sz="2400">
              <a:latin typeface="Times New Roman"/>
              <a:cs typeface="Times New Roman"/>
            </a:endParaRPr>
          </a:p>
          <a:p>
            <a:pPr algn="ctr">
              <a:lnSpc>
                <a:spcPct val="100000"/>
              </a:lnSpc>
              <a:spcBef>
                <a:spcPts val="755"/>
              </a:spcBef>
            </a:pPr>
            <a:r>
              <a:rPr sz="2400" b="1" i="1" spc="-5" dirty="0">
                <a:solidFill>
                  <a:srgbClr val="FFFFFF"/>
                </a:solidFill>
                <a:latin typeface="Times New Roman"/>
                <a:cs typeface="Times New Roman"/>
              </a:rPr>
              <a:t>Ammospermophilus</a:t>
            </a:r>
            <a:r>
              <a:rPr sz="2400" b="1" i="1" spc="-55" dirty="0">
                <a:solidFill>
                  <a:srgbClr val="FFFFFF"/>
                </a:solidFill>
                <a:latin typeface="Times New Roman"/>
                <a:cs typeface="Times New Roman"/>
              </a:rPr>
              <a:t> </a:t>
            </a:r>
            <a:r>
              <a:rPr sz="2400" b="1" i="1" spc="-5" dirty="0">
                <a:solidFill>
                  <a:srgbClr val="FFFFFF"/>
                </a:solidFill>
                <a:latin typeface="Times New Roman"/>
                <a:cs typeface="Times New Roman"/>
              </a:rPr>
              <a:t>harrisii</a:t>
            </a:r>
            <a:endParaRPr sz="2400">
              <a:latin typeface="Times New Roman"/>
              <a:cs typeface="Times New Roman"/>
            </a:endParaRPr>
          </a:p>
        </p:txBody>
      </p:sp>
      <p:pic>
        <p:nvPicPr>
          <p:cNvPr id="20" name="object 20"/>
          <p:cNvPicPr/>
          <p:nvPr/>
        </p:nvPicPr>
        <p:blipFill>
          <a:blip r:embed="rId14" cstate="print"/>
          <a:stretch>
            <a:fillRect/>
          </a:stretch>
        </p:blipFill>
        <p:spPr>
          <a:xfrm>
            <a:off x="304800" y="1824354"/>
            <a:ext cx="2560955" cy="2290445"/>
          </a:xfrm>
          <a:prstGeom prst="rect">
            <a:avLst/>
          </a:prstGeom>
        </p:spPr>
      </p:pic>
      <p:sp>
        <p:nvSpPr>
          <p:cNvPr id="21" name="object 21"/>
          <p:cNvSpPr txBox="1"/>
          <p:nvPr/>
        </p:nvSpPr>
        <p:spPr>
          <a:xfrm>
            <a:off x="116230" y="4105021"/>
            <a:ext cx="3858895" cy="873760"/>
          </a:xfrm>
          <a:prstGeom prst="rect">
            <a:avLst/>
          </a:prstGeom>
        </p:spPr>
        <p:txBody>
          <a:bodyPr vert="horz" wrap="square" lIns="0" tIns="70485" rIns="0" bIns="0" rtlCol="0">
            <a:spAutoFit/>
          </a:bodyPr>
          <a:lstStyle/>
          <a:p>
            <a:pPr marL="12700">
              <a:lnSpc>
                <a:spcPct val="100000"/>
              </a:lnSpc>
              <a:spcBef>
                <a:spcPts val="555"/>
              </a:spcBef>
            </a:pPr>
            <a:r>
              <a:rPr sz="2400" spc="-25" dirty="0">
                <a:solidFill>
                  <a:srgbClr val="FFFFFF"/>
                </a:solidFill>
                <a:latin typeface="Times New Roman"/>
                <a:cs typeface="Times New Roman"/>
              </a:rPr>
              <a:t>W</a:t>
            </a:r>
            <a:r>
              <a:rPr sz="2400" dirty="0">
                <a:solidFill>
                  <a:srgbClr val="FFFFFF"/>
                </a:solidFill>
                <a:latin typeface="Times New Roman"/>
                <a:cs typeface="Times New Roman"/>
              </a:rPr>
              <a:t>hi</a:t>
            </a:r>
            <a:r>
              <a:rPr sz="2400" spc="5" dirty="0">
                <a:solidFill>
                  <a:srgbClr val="FFFFFF"/>
                </a:solidFill>
                <a:latin typeface="Times New Roman"/>
                <a:cs typeface="Times New Roman"/>
              </a:rPr>
              <a:t>te</a:t>
            </a:r>
            <a:r>
              <a:rPr sz="2400" dirty="0">
                <a:solidFill>
                  <a:srgbClr val="FFFFFF"/>
                </a:solidFill>
                <a:latin typeface="Times New Roman"/>
                <a:cs typeface="Times New Roman"/>
              </a:rPr>
              <a:t>-</a:t>
            </a:r>
            <a:r>
              <a:rPr sz="2400" spc="-170" dirty="0">
                <a:solidFill>
                  <a:srgbClr val="FFFFFF"/>
                </a:solidFill>
                <a:latin typeface="Times New Roman"/>
                <a:cs typeface="Times New Roman"/>
              </a:rPr>
              <a:t>T</a:t>
            </a:r>
            <a:r>
              <a:rPr sz="2400" dirty="0">
                <a:solidFill>
                  <a:srgbClr val="FFFFFF"/>
                </a:solidFill>
                <a:latin typeface="Times New Roman"/>
                <a:cs typeface="Times New Roman"/>
              </a:rPr>
              <a:t>ai</a:t>
            </a:r>
            <a:r>
              <a:rPr sz="2400" spc="10" dirty="0">
                <a:solidFill>
                  <a:srgbClr val="FFFFFF"/>
                </a:solidFill>
                <a:latin typeface="Times New Roman"/>
                <a:cs typeface="Times New Roman"/>
              </a:rPr>
              <a:t>l</a:t>
            </a:r>
            <a:r>
              <a:rPr sz="2400" dirty="0">
                <a:solidFill>
                  <a:srgbClr val="FFFFFF"/>
                </a:solidFill>
                <a:latin typeface="Times New Roman"/>
                <a:cs typeface="Times New Roman"/>
              </a:rPr>
              <a:t>ed</a:t>
            </a:r>
            <a:r>
              <a:rPr sz="2400" spc="-165" dirty="0">
                <a:solidFill>
                  <a:srgbClr val="FFFFFF"/>
                </a:solidFill>
                <a:latin typeface="Times New Roman"/>
                <a:cs typeface="Times New Roman"/>
              </a:rPr>
              <a:t> </a:t>
            </a:r>
            <a:r>
              <a:rPr sz="2400" spc="-5" dirty="0">
                <a:solidFill>
                  <a:srgbClr val="FFFFFF"/>
                </a:solidFill>
                <a:latin typeface="Times New Roman"/>
                <a:cs typeface="Times New Roman"/>
              </a:rPr>
              <a:t>Antelop</a:t>
            </a:r>
            <a:r>
              <a:rPr sz="2400" dirty="0">
                <a:solidFill>
                  <a:srgbClr val="FFFFFF"/>
                </a:solidFill>
                <a:latin typeface="Times New Roman"/>
                <a:cs typeface="Times New Roman"/>
              </a:rPr>
              <a:t>e</a:t>
            </a:r>
            <a:r>
              <a:rPr sz="2400" spc="-20" dirty="0">
                <a:solidFill>
                  <a:srgbClr val="FFFFFF"/>
                </a:solidFill>
                <a:latin typeface="Times New Roman"/>
                <a:cs typeface="Times New Roman"/>
              </a:rPr>
              <a:t> </a:t>
            </a:r>
            <a:r>
              <a:rPr sz="2400" spc="-5" dirty="0">
                <a:solidFill>
                  <a:srgbClr val="FFFFFF"/>
                </a:solidFill>
                <a:latin typeface="Times New Roman"/>
                <a:cs typeface="Times New Roman"/>
              </a:rPr>
              <a:t>Squi</a:t>
            </a:r>
            <a:r>
              <a:rPr sz="2400" dirty="0">
                <a:solidFill>
                  <a:srgbClr val="FFFFFF"/>
                </a:solidFill>
                <a:latin typeface="Times New Roman"/>
                <a:cs typeface="Times New Roman"/>
              </a:rPr>
              <a:t>rrel</a:t>
            </a:r>
            <a:endParaRPr sz="2400">
              <a:latin typeface="Times New Roman"/>
              <a:cs typeface="Times New Roman"/>
            </a:endParaRPr>
          </a:p>
          <a:p>
            <a:pPr marL="12700">
              <a:lnSpc>
                <a:spcPct val="100000"/>
              </a:lnSpc>
              <a:spcBef>
                <a:spcPts val="459"/>
              </a:spcBef>
            </a:pPr>
            <a:r>
              <a:rPr sz="2400" b="1" i="1" spc="-5" dirty="0">
                <a:solidFill>
                  <a:srgbClr val="FFFFFF"/>
                </a:solidFill>
                <a:latin typeface="Times New Roman"/>
                <a:cs typeface="Times New Roman"/>
              </a:rPr>
              <a:t>Ammospermophilus</a:t>
            </a:r>
            <a:r>
              <a:rPr sz="2400" b="1" i="1" spc="-55" dirty="0">
                <a:solidFill>
                  <a:srgbClr val="FFFFFF"/>
                </a:solidFill>
                <a:latin typeface="Times New Roman"/>
                <a:cs typeface="Times New Roman"/>
              </a:rPr>
              <a:t> </a:t>
            </a:r>
            <a:r>
              <a:rPr sz="2400" b="1" i="1" dirty="0">
                <a:solidFill>
                  <a:srgbClr val="FFFFFF"/>
                </a:solidFill>
                <a:latin typeface="Times New Roman"/>
                <a:cs typeface="Times New Roman"/>
              </a:rPr>
              <a:t>Leucurus</a:t>
            </a:r>
            <a:endParaRPr sz="2400">
              <a:latin typeface="Times New Roman"/>
              <a:cs typeface="Times New Roman"/>
            </a:endParaRPr>
          </a:p>
        </p:txBody>
      </p:sp>
      <p:grpSp>
        <p:nvGrpSpPr>
          <p:cNvPr id="22" name="object 22"/>
          <p:cNvGrpSpPr/>
          <p:nvPr/>
        </p:nvGrpSpPr>
        <p:grpSpPr>
          <a:xfrm>
            <a:off x="666750" y="1428750"/>
            <a:ext cx="8309609" cy="2711450"/>
            <a:chOff x="666750" y="1428750"/>
            <a:chExt cx="8309609" cy="2711450"/>
          </a:xfrm>
        </p:grpSpPr>
        <p:pic>
          <p:nvPicPr>
            <p:cNvPr id="23" name="object 23"/>
            <p:cNvPicPr/>
            <p:nvPr/>
          </p:nvPicPr>
          <p:blipFill>
            <a:blip r:embed="rId15" cstate="print"/>
            <a:stretch>
              <a:fillRect/>
            </a:stretch>
          </p:blipFill>
          <p:spPr>
            <a:xfrm>
              <a:off x="2865754" y="1802765"/>
              <a:ext cx="2982975" cy="2312035"/>
            </a:xfrm>
            <a:prstGeom prst="rect">
              <a:avLst/>
            </a:prstGeom>
          </p:spPr>
        </p:pic>
        <p:pic>
          <p:nvPicPr>
            <p:cNvPr id="24" name="object 24"/>
            <p:cNvPicPr/>
            <p:nvPr/>
          </p:nvPicPr>
          <p:blipFill>
            <a:blip r:embed="rId16" cstate="print"/>
            <a:stretch>
              <a:fillRect/>
            </a:stretch>
          </p:blipFill>
          <p:spPr>
            <a:xfrm>
              <a:off x="5870321" y="1802765"/>
              <a:ext cx="3105530" cy="2337181"/>
            </a:xfrm>
            <a:prstGeom prst="rect">
              <a:avLst/>
            </a:prstGeom>
          </p:spPr>
        </p:pic>
        <p:sp>
          <p:nvSpPr>
            <p:cNvPr id="25" name="object 25"/>
            <p:cNvSpPr/>
            <p:nvPr/>
          </p:nvSpPr>
          <p:spPr>
            <a:xfrm>
              <a:off x="685800" y="1802765"/>
              <a:ext cx="457200" cy="940435"/>
            </a:xfrm>
            <a:custGeom>
              <a:avLst/>
              <a:gdLst/>
              <a:ahLst/>
              <a:cxnLst/>
              <a:rect l="l" t="t" r="r" b="b"/>
              <a:pathLst>
                <a:path w="457200" h="940435">
                  <a:moveTo>
                    <a:pt x="342900" y="0"/>
                  </a:moveTo>
                  <a:lnTo>
                    <a:pt x="114300" y="0"/>
                  </a:lnTo>
                  <a:lnTo>
                    <a:pt x="114300" y="711835"/>
                  </a:lnTo>
                  <a:lnTo>
                    <a:pt x="0" y="711835"/>
                  </a:lnTo>
                  <a:lnTo>
                    <a:pt x="228600" y="940435"/>
                  </a:lnTo>
                  <a:lnTo>
                    <a:pt x="457200" y="711835"/>
                  </a:lnTo>
                  <a:lnTo>
                    <a:pt x="342900" y="711835"/>
                  </a:lnTo>
                  <a:lnTo>
                    <a:pt x="342900" y="0"/>
                  </a:lnTo>
                  <a:close/>
                </a:path>
              </a:pathLst>
            </a:custGeom>
            <a:solidFill>
              <a:srgbClr val="F3A346"/>
            </a:solidFill>
          </p:spPr>
          <p:txBody>
            <a:bodyPr wrap="square" lIns="0" tIns="0" rIns="0" bIns="0" rtlCol="0"/>
            <a:lstStyle/>
            <a:p>
              <a:endParaRPr/>
            </a:p>
          </p:txBody>
        </p:sp>
        <p:sp>
          <p:nvSpPr>
            <p:cNvPr id="26" name="object 26"/>
            <p:cNvSpPr/>
            <p:nvPr/>
          </p:nvSpPr>
          <p:spPr>
            <a:xfrm>
              <a:off x="685800" y="1802765"/>
              <a:ext cx="457200" cy="940435"/>
            </a:xfrm>
            <a:custGeom>
              <a:avLst/>
              <a:gdLst/>
              <a:ahLst/>
              <a:cxnLst/>
              <a:rect l="l" t="t" r="r" b="b"/>
              <a:pathLst>
                <a:path w="457200" h="940435">
                  <a:moveTo>
                    <a:pt x="0" y="711835"/>
                  </a:moveTo>
                  <a:lnTo>
                    <a:pt x="114300" y="711835"/>
                  </a:lnTo>
                  <a:lnTo>
                    <a:pt x="114300" y="0"/>
                  </a:lnTo>
                  <a:lnTo>
                    <a:pt x="342900" y="0"/>
                  </a:lnTo>
                  <a:lnTo>
                    <a:pt x="342900" y="711835"/>
                  </a:lnTo>
                  <a:lnTo>
                    <a:pt x="457200" y="711835"/>
                  </a:lnTo>
                  <a:lnTo>
                    <a:pt x="228600" y="940435"/>
                  </a:lnTo>
                  <a:lnTo>
                    <a:pt x="0" y="711835"/>
                  </a:lnTo>
                  <a:close/>
                </a:path>
              </a:pathLst>
            </a:custGeom>
            <a:ln w="38100">
              <a:solidFill>
                <a:srgbClr val="78846A"/>
              </a:solidFill>
            </a:ln>
          </p:spPr>
          <p:txBody>
            <a:bodyPr wrap="square" lIns="0" tIns="0" rIns="0" bIns="0" rtlCol="0"/>
            <a:lstStyle/>
            <a:p>
              <a:endParaRPr/>
            </a:p>
          </p:txBody>
        </p:sp>
        <p:sp>
          <p:nvSpPr>
            <p:cNvPr id="27" name="object 27"/>
            <p:cNvSpPr/>
            <p:nvPr/>
          </p:nvSpPr>
          <p:spPr>
            <a:xfrm>
              <a:off x="6619494" y="1447800"/>
              <a:ext cx="457200" cy="940435"/>
            </a:xfrm>
            <a:custGeom>
              <a:avLst/>
              <a:gdLst/>
              <a:ahLst/>
              <a:cxnLst/>
              <a:rect l="l" t="t" r="r" b="b"/>
              <a:pathLst>
                <a:path w="457200" h="940435">
                  <a:moveTo>
                    <a:pt x="342900" y="0"/>
                  </a:moveTo>
                  <a:lnTo>
                    <a:pt x="114300" y="0"/>
                  </a:lnTo>
                  <a:lnTo>
                    <a:pt x="114300" y="711835"/>
                  </a:lnTo>
                  <a:lnTo>
                    <a:pt x="0" y="711835"/>
                  </a:lnTo>
                  <a:lnTo>
                    <a:pt x="228600" y="940435"/>
                  </a:lnTo>
                  <a:lnTo>
                    <a:pt x="457200" y="711835"/>
                  </a:lnTo>
                  <a:lnTo>
                    <a:pt x="342900" y="711835"/>
                  </a:lnTo>
                  <a:lnTo>
                    <a:pt x="342900" y="0"/>
                  </a:lnTo>
                  <a:close/>
                </a:path>
              </a:pathLst>
            </a:custGeom>
            <a:solidFill>
              <a:srgbClr val="F3A346"/>
            </a:solidFill>
          </p:spPr>
          <p:txBody>
            <a:bodyPr wrap="square" lIns="0" tIns="0" rIns="0" bIns="0" rtlCol="0"/>
            <a:lstStyle/>
            <a:p>
              <a:endParaRPr/>
            </a:p>
          </p:txBody>
        </p:sp>
        <p:sp>
          <p:nvSpPr>
            <p:cNvPr id="28" name="object 28"/>
            <p:cNvSpPr/>
            <p:nvPr/>
          </p:nvSpPr>
          <p:spPr>
            <a:xfrm>
              <a:off x="6619494" y="1447800"/>
              <a:ext cx="457200" cy="940435"/>
            </a:xfrm>
            <a:custGeom>
              <a:avLst/>
              <a:gdLst/>
              <a:ahLst/>
              <a:cxnLst/>
              <a:rect l="l" t="t" r="r" b="b"/>
              <a:pathLst>
                <a:path w="457200" h="940435">
                  <a:moveTo>
                    <a:pt x="0" y="711835"/>
                  </a:moveTo>
                  <a:lnTo>
                    <a:pt x="114300" y="711835"/>
                  </a:lnTo>
                  <a:lnTo>
                    <a:pt x="114300" y="0"/>
                  </a:lnTo>
                  <a:lnTo>
                    <a:pt x="342900" y="0"/>
                  </a:lnTo>
                  <a:lnTo>
                    <a:pt x="342900" y="711835"/>
                  </a:lnTo>
                  <a:lnTo>
                    <a:pt x="457200" y="711835"/>
                  </a:lnTo>
                  <a:lnTo>
                    <a:pt x="228600" y="940435"/>
                  </a:lnTo>
                  <a:lnTo>
                    <a:pt x="0" y="711835"/>
                  </a:lnTo>
                  <a:close/>
                </a:path>
              </a:pathLst>
            </a:custGeom>
            <a:ln w="38100">
              <a:solidFill>
                <a:srgbClr val="78846A"/>
              </a:solidFill>
            </a:ln>
          </p:spPr>
          <p:txBody>
            <a:bodyPr wrap="square" lIns="0" tIns="0" rIns="0" bIns="0" rtlCol="0"/>
            <a:lstStyle/>
            <a:p>
              <a:endParaRPr/>
            </a:p>
          </p:txBody>
        </p:sp>
      </p:grpSp>
      <p:sp>
        <p:nvSpPr>
          <p:cNvPr id="30" name="object 30"/>
          <p:cNvSpPr txBox="1"/>
          <p:nvPr/>
        </p:nvSpPr>
        <p:spPr>
          <a:xfrm>
            <a:off x="307340" y="236063"/>
            <a:ext cx="6521450" cy="1981200"/>
          </a:xfrm>
          <a:prstGeom prst="rect">
            <a:avLst/>
          </a:prstGeom>
        </p:spPr>
        <p:txBody>
          <a:bodyPr vert="horz" wrap="square" lIns="0" tIns="93980" rIns="0" bIns="0" rtlCol="0">
            <a:spAutoFit/>
          </a:bodyPr>
          <a:lstStyle/>
          <a:p>
            <a:pPr marL="285115" indent="-273050">
              <a:lnSpc>
                <a:spcPct val="100000"/>
              </a:lnSpc>
              <a:spcBef>
                <a:spcPts val="740"/>
              </a:spcBef>
              <a:buClr>
                <a:srgbClr val="F3A346"/>
              </a:buClr>
              <a:buSzPct val="84615"/>
              <a:buFont typeface="Wingdings 2"/>
              <a:buChar char=""/>
              <a:tabLst>
                <a:tab pos="285750" algn="l"/>
              </a:tabLst>
            </a:pPr>
            <a:r>
              <a:rPr sz="2600" b="1" spc="-5" dirty="0">
                <a:solidFill>
                  <a:srgbClr val="FFFFFF"/>
                </a:solidFill>
                <a:latin typeface="Constantia"/>
                <a:cs typeface="Constantia"/>
              </a:rPr>
              <a:t>Geographic</a:t>
            </a:r>
            <a:r>
              <a:rPr sz="2600" b="1" spc="-90" dirty="0">
                <a:solidFill>
                  <a:srgbClr val="FFFFFF"/>
                </a:solidFill>
                <a:latin typeface="Constantia"/>
                <a:cs typeface="Constantia"/>
              </a:rPr>
              <a:t> </a:t>
            </a:r>
            <a:r>
              <a:rPr sz="2600" b="1" spc="-5" dirty="0">
                <a:solidFill>
                  <a:srgbClr val="FFFFFF"/>
                </a:solidFill>
                <a:latin typeface="Constantia"/>
                <a:cs typeface="Constantia"/>
              </a:rPr>
              <a:t>barriers</a:t>
            </a:r>
            <a:r>
              <a:rPr sz="2600" b="1" spc="-140" dirty="0">
                <a:solidFill>
                  <a:srgbClr val="FFFFFF"/>
                </a:solidFill>
                <a:latin typeface="Constantia"/>
                <a:cs typeface="Constantia"/>
              </a:rPr>
              <a:t> </a:t>
            </a:r>
            <a:r>
              <a:rPr sz="2600" b="1" dirty="0">
                <a:solidFill>
                  <a:srgbClr val="FFFFFF"/>
                </a:solidFill>
                <a:latin typeface="Constantia"/>
                <a:cs typeface="Constantia"/>
              </a:rPr>
              <a:t>can</a:t>
            </a:r>
            <a:r>
              <a:rPr sz="2600" b="1" spc="-120" dirty="0">
                <a:solidFill>
                  <a:srgbClr val="FFFFFF"/>
                </a:solidFill>
                <a:latin typeface="Constantia"/>
                <a:cs typeface="Constantia"/>
              </a:rPr>
              <a:t> </a:t>
            </a:r>
            <a:r>
              <a:rPr sz="2600" b="1" spc="-5" dirty="0">
                <a:solidFill>
                  <a:srgbClr val="FFFFFF"/>
                </a:solidFill>
                <a:latin typeface="Constantia"/>
                <a:cs typeface="Constantia"/>
              </a:rPr>
              <a:t>cause</a:t>
            </a:r>
            <a:r>
              <a:rPr sz="2600" b="1" spc="-80" dirty="0">
                <a:solidFill>
                  <a:srgbClr val="FFFFFF"/>
                </a:solidFill>
                <a:latin typeface="Constantia"/>
                <a:cs typeface="Constantia"/>
              </a:rPr>
              <a:t> </a:t>
            </a:r>
            <a:r>
              <a:rPr sz="2600" b="1" dirty="0">
                <a:solidFill>
                  <a:srgbClr val="FFFFFF"/>
                </a:solidFill>
                <a:latin typeface="Constantia"/>
                <a:cs typeface="Constantia"/>
              </a:rPr>
              <a:t>isolation.</a:t>
            </a:r>
            <a:endParaRPr sz="2600" dirty="0">
              <a:latin typeface="Constantia"/>
              <a:cs typeface="Constantia"/>
            </a:endParaRPr>
          </a:p>
          <a:p>
            <a:pPr marL="832485" lvl="1" indent="-287020">
              <a:lnSpc>
                <a:spcPct val="100000"/>
              </a:lnSpc>
              <a:spcBef>
                <a:spcPts val="580"/>
              </a:spcBef>
              <a:buFont typeface="Arial"/>
              <a:buChar char="–"/>
              <a:tabLst>
                <a:tab pos="833119" algn="l"/>
              </a:tabLst>
            </a:pPr>
            <a:r>
              <a:rPr sz="2400" b="1" spc="-5" dirty="0">
                <a:solidFill>
                  <a:srgbClr val="FFFFFF"/>
                </a:solidFill>
                <a:latin typeface="Arial"/>
                <a:cs typeface="Arial"/>
              </a:rPr>
              <a:t>called</a:t>
            </a:r>
            <a:r>
              <a:rPr sz="2400" b="1" spc="-15" dirty="0">
                <a:solidFill>
                  <a:srgbClr val="FFFFFF"/>
                </a:solidFill>
                <a:latin typeface="Arial"/>
                <a:cs typeface="Arial"/>
              </a:rPr>
              <a:t> </a:t>
            </a:r>
            <a:r>
              <a:rPr sz="2400" b="1" u="sng" spc="-5" dirty="0">
                <a:solidFill>
                  <a:srgbClr val="FFFF00"/>
                </a:solidFill>
                <a:latin typeface="Arial"/>
                <a:cs typeface="Arial"/>
              </a:rPr>
              <a:t>geographic</a:t>
            </a:r>
            <a:r>
              <a:rPr sz="2400" b="1" u="sng" spc="-10" dirty="0">
                <a:solidFill>
                  <a:srgbClr val="FFFF00"/>
                </a:solidFill>
                <a:latin typeface="Arial"/>
                <a:cs typeface="Arial"/>
              </a:rPr>
              <a:t> </a:t>
            </a:r>
            <a:r>
              <a:rPr sz="2400" b="1" u="sng" dirty="0">
                <a:solidFill>
                  <a:srgbClr val="FFFF00"/>
                </a:solidFill>
                <a:latin typeface="Arial"/>
                <a:cs typeface="Arial"/>
              </a:rPr>
              <a:t>isolation</a:t>
            </a:r>
            <a:r>
              <a:rPr sz="2400" b="1" u="sng" spc="-35" dirty="0">
                <a:solidFill>
                  <a:srgbClr val="FFFF00"/>
                </a:solidFill>
                <a:latin typeface="Arial"/>
                <a:cs typeface="Arial"/>
              </a:rPr>
              <a:t> </a:t>
            </a:r>
            <a:r>
              <a:rPr sz="2400" b="1" spc="-5" dirty="0">
                <a:solidFill>
                  <a:srgbClr val="FFFF00"/>
                </a:solidFill>
                <a:latin typeface="Arial"/>
                <a:cs typeface="Arial"/>
              </a:rPr>
              <a:t>(2.)</a:t>
            </a:r>
            <a:endParaRPr sz="2400" dirty="0">
              <a:latin typeface="Arial"/>
              <a:cs typeface="Arial"/>
            </a:endParaRPr>
          </a:p>
          <a:p>
            <a:pPr marL="832485" lvl="1" indent="-287020">
              <a:lnSpc>
                <a:spcPct val="100000"/>
              </a:lnSpc>
              <a:spcBef>
                <a:spcPts val="580"/>
              </a:spcBef>
              <a:buFont typeface="Arial"/>
              <a:buChar char="–"/>
              <a:tabLst>
                <a:tab pos="833119" algn="l"/>
              </a:tabLst>
            </a:pPr>
            <a:r>
              <a:rPr sz="2400" b="1" spc="-5" dirty="0">
                <a:solidFill>
                  <a:srgbClr val="F8C791"/>
                </a:solidFill>
                <a:latin typeface="Arial"/>
                <a:cs typeface="Arial"/>
              </a:rPr>
              <a:t>physical</a:t>
            </a:r>
            <a:r>
              <a:rPr sz="2400" b="1" spc="15" dirty="0">
                <a:solidFill>
                  <a:srgbClr val="F8C791"/>
                </a:solidFill>
                <a:latin typeface="Arial"/>
                <a:cs typeface="Arial"/>
              </a:rPr>
              <a:t> </a:t>
            </a:r>
            <a:r>
              <a:rPr sz="2400" b="1" spc="-5" dirty="0">
                <a:solidFill>
                  <a:srgbClr val="F8C791"/>
                </a:solidFill>
                <a:latin typeface="Arial"/>
                <a:cs typeface="Arial"/>
              </a:rPr>
              <a:t>barriers</a:t>
            </a:r>
            <a:r>
              <a:rPr sz="2400" b="1" spc="5" dirty="0">
                <a:solidFill>
                  <a:srgbClr val="F8C791"/>
                </a:solidFill>
                <a:latin typeface="Arial"/>
                <a:cs typeface="Arial"/>
              </a:rPr>
              <a:t> </a:t>
            </a:r>
            <a:r>
              <a:rPr sz="2400" b="1" u="sng" spc="-5" dirty="0">
                <a:solidFill>
                  <a:srgbClr val="F8C791"/>
                </a:solidFill>
                <a:latin typeface="Arial"/>
                <a:cs typeface="Arial"/>
              </a:rPr>
              <a:t>divide</a:t>
            </a:r>
            <a:r>
              <a:rPr sz="2400" b="1" spc="5" dirty="0">
                <a:solidFill>
                  <a:srgbClr val="F8C791"/>
                </a:solidFill>
                <a:latin typeface="Arial"/>
                <a:cs typeface="Arial"/>
              </a:rPr>
              <a:t> </a:t>
            </a:r>
            <a:r>
              <a:rPr sz="2400" b="1" spc="-5" dirty="0">
                <a:solidFill>
                  <a:srgbClr val="F8C791"/>
                </a:solidFill>
                <a:latin typeface="Arial"/>
                <a:cs typeface="Arial"/>
              </a:rPr>
              <a:t>population</a:t>
            </a:r>
            <a:endParaRPr sz="2400" dirty="0">
              <a:latin typeface="Arial"/>
              <a:cs typeface="Arial"/>
            </a:endParaRPr>
          </a:p>
          <a:p>
            <a:pPr marL="3066415">
              <a:lnSpc>
                <a:spcPct val="100000"/>
              </a:lnSpc>
              <a:spcBef>
                <a:spcPts val="1835"/>
              </a:spcBef>
            </a:pPr>
            <a:r>
              <a:rPr sz="2400" spc="-5" dirty="0">
                <a:solidFill>
                  <a:srgbClr val="FFFFFF"/>
                </a:solidFill>
                <a:latin typeface="Times New Roman"/>
                <a:cs typeface="Times New Roman"/>
              </a:rPr>
              <a:t>Grand</a:t>
            </a:r>
            <a:r>
              <a:rPr sz="2400" spc="-25" dirty="0">
                <a:solidFill>
                  <a:srgbClr val="FFFFFF"/>
                </a:solidFill>
                <a:latin typeface="Times New Roman"/>
                <a:cs typeface="Times New Roman"/>
              </a:rPr>
              <a:t> </a:t>
            </a:r>
            <a:r>
              <a:rPr sz="2400" dirty="0">
                <a:solidFill>
                  <a:srgbClr val="FFFFFF"/>
                </a:solidFill>
                <a:latin typeface="Times New Roman"/>
                <a:cs typeface="Times New Roman"/>
              </a:rPr>
              <a:t>Canyon</a:t>
            </a:r>
            <a:endParaRPr sz="24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0708" y="0"/>
            <a:ext cx="8813800" cy="1534795"/>
            <a:chOff x="330708" y="0"/>
            <a:chExt cx="8813800" cy="1534795"/>
          </a:xfrm>
        </p:grpSpPr>
        <p:pic>
          <p:nvPicPr>
            <p:cNvPr id="3" name="object 3"/>
            <p:cNvPicPr/>
            <p:nvPr/>
          </p:nvPicPr>
          <p:blipFill>
            <a:blip r:embed="rId2" cstate="print"/>
            <a:stretch>
              <a:fillRect/>
            </a:stretch>
          </p:blipFill>
          <p:spPr>
            <a:xfrm>
              <a:off x="330708" y="0"/>
              <a:ext cx="8813292" cy="955548"/>
            </a:xfrm>
            <a:prstGeom prst="rect">
              <a:avLst/>
            </a:prstGeom>
          </p:spPr>
        </p:pic>
        <p:pic>
          <p:nvPicPr>
            <p:cNvPr id="4" name="object 4"/>
            <p:cNvPicPr/>
            <p:nvPr/>
          </p:nvPicPr>
          <p:blipFill>
            <a:blip r:embed="rId3" cstate="print"/>
            <a:stretch>
              <a:fillRect/>
            </a:stretch>
          </p:blipFill>
          <p:spPr>
            <a:xfrm>
              <a:off x="3052572" y="469391"/>
              <a:ext cx="3422904" cy="1065276"/>
            </a:xfrm>
            <a:prstGeom prst="rect">
              <a:avLst/>
            </a:prstGeom>
          </p:spPr>
        </p:pic>
        <p:pic>
          <p:nvPicPr>
            <p:cNvPr id="5" name="object 5"/>
            <p:cNvPicPr/>
            <p:nvPr/>
          </p:nvPicPr>
          <p:blipFill>
            <a:blip r:embed="rId4" cstate="print"/>
            <a:stretch>
              <a:fillRect/>
            </a:stretch>
          </p:blipFill>
          <p:spPr>
            <a:xfrm>
              <a:off x="648538" y="139445"/>
              <a:ext cx="8123478" cy="480060"/>
            </a:xfrm>
            <a:prstGeom prst="rect">
              <a:avLst/>
            </a:prstGeom>
          </p:spPr>
        </p:pic>
        <p:pic>
          <p:nvPicPr>
            <p:cNvPr id="6" name="object 6"/>
            <p:cNvPicPr/>
            <p:nvPr/>
          </p:nvPicPr>
          <p:blipFill>
            <a:blip r:embed="rId5" cstate="print"/>
            <a:stretch>
              <a:fillRect/>
            </a:stretch>
          </p:blipFill>
          <p:spPr>
            <a:xfrm>
              <a:off x="3360928" y="718566"/>
              <a:ext cx="2667508" cy="365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7" name="object 7"/>
          <p:cNvPicPr/>
          <p:nvPr/>
        </p:nvPicPr>
        <p:blipFill>
          <a:blip r:embed="rId6" cstate="print"/>
          <a:stretch>
            <a:fillRect/>
          </a:stretch>
        </p:blipFill>
        <p:spPr>
          <a:xfrm>
            <a:off x="815975" y="2305050"/>
            <a:ext cx="7454900" cy="4324350"/>
          </a:xfrm>
          <a:prstGeom prst="rect">
            <a:avLst/>
          </a:prstGeom>
        </p:spPr>
      </p:pic>
      <p:grpSp>
        <p:nvGrpSpPr>
          <p:cNvPr id="8" name="object 8"/>
          <p:cNvGrpSpPr/>
          <p:nvPr/>
        </p:nvGrpSpPr>
        <p:grpSpPr>
          <a:xfrm>
            <a:off x="469391" y="1254252"/>
            <a:ext cx="8213090" cy="1205865"/>
            <a:chOff x="469391" y="1254252"/>
            <a:chExt cx="8213090" cy="1205865"/>
          </a:xfrm>
        </p:grpSpPr>
        <p:pic>
          <p:nvPicPr>
            <p:cNvPr id="9" name="object 9"/>
            <p:cNvPicPr/>
            <p:nvPr/>
          </p:nvPicPr>
          <p:blipFill>
            <a:blip r:embed="rId7" cstate="print"/>
            <a:stretch>
              <a:fillRect/>
            </a:stretch>
          </p:blipFill>
          <p:spPr>
            <a:xfrm>
              <a:off x="469391" y="1353312"/>
              <a:ext cx="490727" cy="556260"/>
            </a:xfrm>
            <a:prstGeom prst="rect">
              <a:avLst/>
            </a:prstGeom>
          </p:spPr>
        </p:pic>
        <p:pic>
          <p:nvPicPr>
            <p:cNvPr id="10" name="object 10"/>
            <p:cNvPicPr/>
            <p:nvPr/>
          </p:nvPicPr>
          <p:blipFill>
            <a:blip r:embed="rId8" cstate="print"/>
            <a:stretch>
              <a:fillRect/>
            </a:stretch>
          </p:blipFill>
          <p:spPr>
            <a:xfrm>
              <a:off x="691895" y="1254252"/>
              <a:ext cx="6115811" cy="733044"/>
            </a:xfrm>
            <a:prstGeom prst="rect">
              <a:avLst/>
            </a:prstGeom>
          </p:spPr>
        </p:pic>
        <p:pic>
          <p:nvPicPr>
            <p:cNvPr id="11" name="object 11"/>
            <p:cNvPicPr/>
            <p:nvPr/>
          </p:nvPicPr>
          <p:blipFill>
            <a:blip r:embed="rId7" cstate="print"/>
            <a:stretch>
              <a:fillRect/>
            </a:stretch>
          </p:blipFill>
          <p:spPr>
            <a:xfrm>
              <a:off x="469391" y="1825752"/>
              <a:ext cx="490727" cy="556260"/>
            </a:xfrm>
            <a:prstGeom prst="rect">
              <a:avLst/>
            </a:prstGeom>
          </p:spPr>
        </p:pic>
        <p:pic>
          <p:nvPicPr>
            <p:cNvPr id="12" name="object 12"/>
            <p:cNvPicPr/>
            <p:nvPr/>
          </p:nvPicPr>
          <p:blipFill>
            <a:blip r:embed="rId9" cstate="print"/>
            <a:stretch>
              <a:fillRect/>
            </a:stretch>
          </p:blipFill>
          <p:spPr>
            <a:xfrm>
              <a:off x="691895" y="1726692"/>
              <a:ext cx="7990332" cy="733043"/>
            </a:xfrm>
            <a:prstGeom prst="rect">
              <a:avLst/>
            </a:prstGeom>
          </p:spPr>
        </p:pic>
      </p:grpSp>
      <p:sp>
        <p:nvSpPr>
          <p:cNvPr id="13" name="object 13"/>
          <p:cNvSpPr txBox="1"/>
          <p:nvPr/>
        </p:nvSpPr>
        <p:spPr>
          <a:xfrm>
            <a:off x="612140" y="1251051"/>
            <a:ext cx="7860665" cy="970280"/>
          </a:xfrm>
          <a:prstGeom prst="rect">
            <a:avLst/>
          </a:prstGeom>
        </p:spPr>
        <p:txBody>
          <a:bodyPr vert="horz" wrap="square" lIns="0" tIns="88900" rIns="0" bIns="0" rtlCol="0">
            <a:spAutoFit/>
          </a:bodyPr>
          <a:lstStyle/>
          <a:p>
            <a:pPr marL="285750" indent="-273685">
              <a:lnSpc>
                <a:spcPct val="100000"/>
              </a:lnSpc>
              <a:spcBef>
                <a:spcPts val="700"/>
              </a:spcBef>
              <a:buClr>
                <a:srgbClr val="F3A346"/>
              </a:buClr>
              <a:buSzPct val="84615"/>
              <a:buFont typeface="Wingdings 2"/>
              <a:buChar char=""/>
              <a:tabLst>
                <a:tab pos="286385" algn="l"/>
              </a:tabLst>
            </a:pPr>
            <a:r>
              <a:rPr sz="2600" b="1" spc="-15" dirty="0">
                <a:solidFill>
                  <a:srgbClr val="FFFFFF"/>
                </a:solidFill>
                <a:latin typeface="Constantia"/>
                <a:cs typeface="Constantia"/>
              </a:rPr>
              <a:t>Natural</a:t>
            </a:r>
            <a:r>
              <a:rPr sz="2600" b="1" spc="-95" dirty="0">
                <a:solidFill>
                  <a:srgbClr val="FFFFFF"/>
                </a:solidFill>
                <a:latin typeface="Constantia"/>
                <a:cs typeface="Constantia"/>
              </a:rPr>
              <a:t> </a:t>
            </a:r>
            <a:r>
              <a:rPr sz="2600" b="1" dirty="0">
                <a:solidFill>
                  <a:srgbClr val="FFFFFF"/>
                </a:solidFill>
                <a:latin typeface="Constantia"/>
                <a:cs typeface="Constantia"/>
              </a:rPr>
              <a:t>selection</a:t>
            </a:r>
            <a:r>
              <a:rPr sz="2600" b="1" spc="-114" dirty="0">
                <a:solidFill>
                  <a:srgbClr val="FFFFFF"/>
                </a:solidFill>
                <a:latin typeface="Constantia"/>
                <a:cs typeface="Constantia"/>
              </a:rPr>
              <a:t> </a:t>
            </a:r>
            <a:r>
              <a:rPr sz="2600" b="1" spc="-5" dirty="0">
                <a:solidFill>
                  <a:srgbClr val="FFFFFF"/>
                </a:solidFill>
                <a:latin typeface="Constantia"/>
                <a:cs typeface="Constantia"/>
              </a:rPr>
              <a:t>can</a:t>
            </a:r>
            <a:r>
              <a:rPr sz="2600" b="1" spc="-45" dirty="0">
                <a:solidFill>
                  <a:srgbClr val="FFFFFF"/>
                </a:solidFill>
                <a:latin typeface="Constantia"/>
                <a:cs typeface="Constantia"/>
              </a:rPr>
              <a:t> </a:t>
            </a:r>
            <a:r>
              <a:rPr sz="2600" b="1" spc="-35" dirty="0">
                <a:solidFill>
                  <a:srgbClr val="FFFFFF"/>
                </a:solidFill>
                <a:latin typeface="Constantia"/>
                <a:cs typeface="Constantia"/>
              </a:rPr>
              <a:t>have</a:t>
            </a:r>
            <a:r>
              <a:rPr sz="2600" b="1" spc="-114" dirty="0">
                <a:solidFill>
                  <a:srgbClr val="FFFFFF"/>
                </a:solidFill>
                <a:latin typeface="Constantia"/>
                <a:cs typeface="Constantia"/>
              </a:rPr>
              <a:t> </a:t>
            </a:r>
            <a:r>
              <a:rPr sz="2600" b="1" spc="-5" dirty="0">
                <a:solidFill>
                  <a:srgbClr val="FFFFFF"/>
                </a:solidFill>
                <a:latin typeface="Constantia"/>
                <a:cs typeface="Constantia"/>
              </a:rPr>
              <a:t>direction.</a:t>
            </a:r>
            <a:endParaRPr sz="2600">
              <a:latin typeface="Constantia"/>
              <a:cs typeface="Constantia"/>
            </a:endParaRPr>
          </a:p>
          <a:p>
            <a:pPr marL="285750" indent="-273685">
              <a:lnSpc>
                <a:spcPct val="100000"/>
              </a:lnSpc>
              <a:spcBef>
                <a:spcPts val="600"/>
              </a:spcBef>
              <a:buClr>
                <a:srgbClr val="F3A346"/>
              </a:buClr>
              <a:buSzPct val="84615"/>
              <a:buFont typeface="Wingdings 2"/>
              <a:buChar char=""/>
              <a:tabLst>
                <a:tab pos="286385" algn="l"/>
              </a:tabLst>
            </a:pPr>
            <a:r>
              <a:rPr sz="2600" b="1" spc="-5" dirty="0">
                <a:solidFill>
                  <a:srgbClr val="FFFFFF"/>
                </a:solidFill>
                <a:latin typeface="Constantia"/>
                <a:cs typeface="Constantia"/>
              </a:rPr>
              <a:t>The</a:t>
            </a:r>
            <a:r>
              <a:rPr sz="2600" b="1" spc="-125" dirty="0">
                <a:solidFill>
                  <a:srgbClr val="FFFFFF"/>
                </a:solidFill>
                <a:latin typeface="Constantia"/>
                <a:cs typeface="Constantia"/>
              </a:rPr>
              <a:t> </a:t>
            </a:r>
            <a:r>
              <a:rPr sz="2600" b="1" dirty="0">
                <a:solidFill>
                  <a:srgbClr val="FFFFFF"/>
                </a:solidFill>
                <a:latin typeface="Constantia"/>
                <a:cs typeface="Constantia"/>
              </a:rPr>
              <a:t>effects</a:t>
            </a:r>
            <a:r>
              <a:rPr sz="2600" b="1" spc="-125" dirty="0">
                <a:solidFill>
                  <a:srgbClr val="FFFFFF"/>
                </a:solidFill>
                <a:latin typeface="Constantia"/>
                <a:cs typeface="Constantia"/>
              </a:rPr>
              <a:t> </a:t>
            </a:r>
            <a:r>
              <a:rPr sz="2600" b="1" dirty="0">
                <a:solidFill>
                  <a:srgbClr val="FFFFFF"/>
                </a:solidFill>
                <a:latin typeface="Constantia"/>
                <a:cs typeface="Constantia"/>
              </a:rPr>
              <a:t>of</a:t>
            </a:r>
            <a:r>
              <a:rPr sz="2600" b="1" spc="65" dirty="0">
                <a:solidFill>
                  <a:srgbClr val="FFFFFF"/>
                </a:solidFill>
                <a:latin typeface="Constantia"/>
                <a:cs typeface="Constantia"/>
              </a:rPr>
              <a:t> </a:t>
            </a:r>
            <a:r>
              <a:rPr sz="2600" b="1" spc="-5" dirty="0">
                <a:solidFill>
                  <a:srgbClr val="FFFFFF"/>
                </a:solidFill>
                <a:latin typeface="Constantia"/>
                <a:cs typeface="Constantia"/>
              </a:rPr>
              <a:t>natural</a:t>
            </a:r>
            <a:r>
              <a:rPr sz="2600" b="1" spc="-90" dirty="0">
                <a:solidFill>
                  <a:srgbClr val="FFFFFF"/>
                </a:solidFill>
                <a:latin typeface="Constantia"/>
                <a:cs typeface="Constantia"/>
              </a:rPr>
              <a:t> </a:t>
            </a:r>
            <a:r>
              <a:rPr sz="2600" b="1" dirty="0">
                <a:solidFill>
                  <a:srgbClr val="FFFFFF"/>
                </a:solidFill>
                <a:latin typeface="Constantia"/>
                <a:cs typeface="Constantia"/>
              </a:rPr>
              <a:t>selection</a:t>
            </a:r>
            <a:r>
              <a:rPr sz="2600" b="1" spc="-114" dirty="0">
                <a:solidFill>
                  <a:srgbClr val="FFFFFF"/>
                </a:solidFill>
                <a:latin typeface="Constantia"/>
                <a:cs typeface="Constantia"/>
              </a:rPr>
              <a:t> </a:t>
            </a:r>
            <a:r>
              <a:rPr sz="2600" b="1" dirty="0">
                <a:solidFill>
                  <a:srgbClr val="FFFFFF"/>
                </a:solidFill>
                <a:latin typeface="Constantia"/>
                <a:cs typeface="Constantia"/>
              </a:rPr>
              <a:t>add</a:t>
            </a:r>
            <a:r>
              <a:rPr sz="2600" b="1" spc="-50" dirty="0">
                <a:solidFill>
                  <a:srgbClr val="FFFFFF"/>
                </a:solidFill>
                <a:latin typeface="Constantia"/>
                <a:cs typeface="Constantia"/>
              </a:rPr>
              <a:t> </a:t>
            </a:r>
            <a:r>
              <a:rPr sz="2600" b="1" dirty="0">
                <a:solidFill>
                  <a:srgbClr val="FFFFFF"/>
                </a:solidFill>
                <a:latin typeface="Constantia"/>
                <a:cs typeface="Constantia"/>
              </a:rPr>
              <a:t>up</a:t>
            </a:r>
            <a:r>
              <a:rPr sz="2600" b="1" spc="-125" dirty="0">
                <a:solidFill>
                  <a:srgbClr val="FFFFFF"/>
                </a:solidFill>
                <a:latin typeface="Constantia"/>
                <a:cs typeface="Constantia"/>
              </a:rPr>
              <a:t> </a:t>
            </a:r>
            <a:r>
              <a:rPr sz="2600" b="1" spc="-25" dirty="0">
                <a:solidFill>
                  <a:srgbClr val="FFFFFF"/>
                </a:solidFill>
                <a:latin typeface="Constantia"/>
                <a:cs typeface="Constantia"/>
              </a:rPr>
              <a:t>over</a:t>
            </a:r>
            <a:r>
              <a:rPr sz="2600" b="1" spc="-114" dirty="0">
                <a:solidFill>
                  <a:srgbClr val="FFFFFF"/>
                </a:solidFill>
                <a:latin typeface="Constantia"/>
                <a:cs typeface="Constantia"/>
              </a:rPr>
              <a:t> </a:t>
            </a:r>
            <a:r>
              <a:rPr sz="2600" b="1" dirty="0">
                <a:solidFill>
                  <a:srgbClr val="FFFFFF"/>
                </a:solidFill>
                <a:latin typeface="Constantia"/>
                <a:cs typeface="Constantia"/>
              </a:rPr>
              <a:t>time.</a:t>
            </a:r>
            <a:endParaRPr sz="2600">
              <a:latin typeface="Constantia"/>
              <a:cs typeface="Constant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680</Words>
  <Application>Microsoft Office PowerPoint</Application>
  <PresentationFormat>On-screen Show (4:3)</PresentationFormat>
  <Paragraphs>74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Constantia</vt:lpstr>
      <vt:lpstr>Garamond</vt:lpstr>
      <vt:lpstr>Times New Roman</vt:lpstr>
      <vt:lpstr>Wingdings 2</vt:lpstr>
      <vt:lpstr>Office Theme</vt:lpstr>
      <vt:lpstr>PowerPoint Presentation</vt:lpstr>
      <vt:lpstr>A. Stabilizing Selection </vt:lpstr>
      <vt:lpstr>B. Directional Selection </vt:lpstr>
      <vt:lpstr>C. Disruptive Selection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crab is a natural predator of the snail.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Kimberly Marshall</cp:lastModifiedBy>
  <cp:revision>4</cp:revision>
  <dcterms:created xsi:type="dcterms:W3CDTF">2021-05-03T17:32:23Z</dcterms:created>
  <dcterms:modified xsi:type="dcterms:W3CDTF">2021-05-03T18:03:16Z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2015-01-23T00:00:00Z</vt:filetime>
  </property>
  <property fmtid="{D5CDD505-2E9C-101B-9397-08002B2CF9AE}" pid="3" name="Creator">
    <vt:lpwstr>Microsoft® PowerPoint® 2010</vt:lpwstr>
  </property>
  <property fmtid="{D5CDD505-2E9C-101B-9397-08002B2CF9AE}" pid="4" name="LastSaved">
    <vt:filetime>2021-05-03T00:00:00Z</vt:filetime>
  </property>
</Properties>
</file>