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23"/>
  </p:notesMasterIdLst>
  <p:handoutMasterIdLst>
    <p:handoutMasterId r:id="rId24"/>
  </p:handoutMasterIdLst>
  <p:sldIdLst>
    <p:sldId id="256" r:id="rId5"/>
    <p:sldId id="273" r:id="rId6"/>
    <p:sldId id="274" r:id="rId7"/>
    <p:sldId id="257" r:id="rId8"/>
    <p:sldId id="258" r:id="rId9"/>
    <p:sldId id="261" r:id="rId10"/>
    <p:sldId id="262" r:id="rId11"/>
    <p:sldId id="263" r:id="rId12"/>
    <p:sldId id="276" r:id="rId13"/>
    <p:sldId id="270" r:id="rId14"/>
    <p:sldId id="267" r:id="rId15"/>
    <p:sldId id="264" r:id="rId16"/>
    <p:sldId id="268" r:id="rId17"/>
    <p:sldId id="266" r:id="rId18"/>
    <p:sldId id="269" r:id="rId19"/>
    <p:sldId id="271" r:id="rId20"/>
    <p:sldId id="272" r:id="rId21"/>
    <p:sldId id="275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1D9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0" autoAdjust="0"/>
    <p:restoredTop sz="94628" autoAdjust="0"/>
  </p:normalViewPr>
  <p:slideViewPr>
    <p:cSldViewPr>
      <p:cViewPr varScale="1">
        <p:scale>
          <a:sx n="68" d="100"/>
          <a:sy n="68" d="100"/>
        </p:scale>
        <p:origin x="144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FFABEC73-1C22-4E5E-8846-49EE62C4DBF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863BE272-4A0C-4D0A-B5E5-F9AC0578A1C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B5F0EF7C-E28D-4EBD-B718-8CBDE651EC8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1" name="Rectangle 5">
            <a:extLst>
              <a:ext uri="{FF2B5EF4-FFF2-40B4-BE49-F238E27FC236}">
                <a16:creationId xmlns:a16="http://schemas.microsoft.com/office/drawing/2014/main" id="{9DE1A792-9A32-4126-A5B0-17DFE46291E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D57123D-A83A-4F1D-9F9C-6497A50F743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06459DB-3FE1-4646-9443-E2DE87F9231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18FB1FA-4932-47EE-B49A-7EF8F4A01FB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B5E1949-1637-49A4-9BAB-C592BE411BB1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B2BA7DF8-689D-4782-B680-AEB96FA76F0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C74881FB-EAA8-4896-8525-B290F9974D6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1F273F6A-C45A-4768-B7DD-1B42B7B0D3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3124428-8678-4845-9829-CB27561F6BC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E8C3640E-65CC-4DD4-A0BE-EE86911745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26D86CA8-8892-40D2-BD97-3E6912EF7D90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4A074BBB-C12C-4FFF-85D9-D214F4BA25F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DAD2748B-FE63-4360-BBB8-4A5FDB5A19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5E3BC63E-68DD-455C-BE24-2B38503AF6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F18899EC-C6F2-463B-8B28-30CA2998869C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ED309ABF-55FA-4FC1-B5CF-B8754211544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140E4017-DE95-4E2C-8DC1-CEDC3623B9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7A5189BB-5722-4E53-A8AA-03C5AB1F3A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D09DCC21-F65C-44C2-A8D2-BB522F58B226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1D01C91D-F0E1-49BC-B044-6B31704E22A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3FE77844-B0F3-44FE-81E9-8CFA8644E6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046ED303-53E2-49B8-899A-AFD22A94C0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A428A449-8C93-42BD-B362-176F3B20BF2F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E6814F04-EDC8-456D-8ECD-73818E4B042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702A2F0A-317D-4590-B5F0-401E3B735B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9043A731-3C53-460C-9F29-F939D3B27E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DB744543-ABAD-4DE4-8082-047AEED1AC1E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2B60648D-D0E1-4C19-BFC1-007F7120B6C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A187C872-9BAC-4E4E-B3A9-7CDAC5361B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5B92C34C-37B5-406F-ADFE-792D86C1F2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4EC4C37C-1E83-4C1A-9C38-C9262D80F6FC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1C2E6E38-0194-4B97-BE77-00A45952063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1EC4BBE9-D853-44BB-8B05-3C9F271640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70A44013-CFE2-47D4-BBA5-D0F5D7FBF9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0568B398-8D71-4B2A-9537-CED4324B6FB4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80E15A39-9544-41AD-9D73-194D5F0C759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50B1C791-3025-42EA-B528-600C56468B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F1A4BBAB-CEDF-42C0-AB74-C68A64DAEB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6058D2A5-2202-42EE-BD8B-B31CC3AC3389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2BCA8F60-52DF-40AB-A2D3-424F49F62D0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6A016379-C8F9-4E25-B234-7293BF908D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5791DA85-2AD1-47AF-B2A5-AC70CF5178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BF793D05-D9AD-4198-A04A-630E29333E30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F3B37C48-8548-4916-846C-0D155DDD44D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CD5CAAA4-1C2A-44B9-A298-DE488F23CF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05A39709-F6C8-4B70-B045-CEC3ECEECD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C0D9CF11-8C42-4DA4-BC9B-6BD9CFB17419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38CEA4B6-D11D-412E-859D-FC0B6FAE9B4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D9E5341E-1F0A-4D66-9515-F59AE282AB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66442C6F-B06D-4801-8B4E-4C334234A8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44D7845C-EA61-4313-822A-B00C69DB468A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148FA9A5-3289-4C69-ADC7-DBBE75EC286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14425" y="679450"/>
            <a:ext cx="4629150" cy="3471863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3DC7E7A8-5C59-45F2-961A-80E4F5718A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4875" y="4376738"/>
            <a:ext cx="5048250" cy="40751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5AAA09CF-FDAC-41C0-A00C-5644ABD1D5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2C185375-8CDB-4C14-B623-0BE406218153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9CCA163F-7191-42A4-AB54-6B915FB2416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38B7BEE9-8ED4-42EB-86F9-4A015241A1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06B39EE1-D3E0-4FB4-8174-14B243BBAF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9A9E0A87-D5D0-4F88-B0D4-52968BF370FE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BD8B9AC7-A5B2-4C97-9668-137E5F40D88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57761E9A-2413-4062-8798-99F5735890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17331953-6373-4E3E-9D20-A80594131B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F08B094A-B8B2-457F-8FCE-F5EC55726FE0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D50E21E8-076E-4D83-92C3-55361D8BE32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784A95D5-F951-4406-A9BA-95176D42C8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6437FF64-9670-48AF-9223-B432E9728F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7A6B680A-7B02-4ACD-A437-E54B5CCF9E72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F334151-0E94-4921-AEBF-92E8D630C65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F7811AC3-9E9A-414F-BC72-00E725102F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DD513D67-25D6-4E65-8B3E-5F623E78F6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51C5AE8E-7EEF-45D2-865F-A3FBFA1B5AF6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C8088634-FD30-4E7F-98B4-79154C1F1BF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91F32DF8-2DCD-4E5E-BB6F-EC47156A7E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DD513D67-25D6-4E65-8B3E-5F623E78F6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51C5AE8E-7EEF-45D2-865F-A3FBFA1B5AF6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C8088634-FD30-4E7F-98B4-79154C1F1B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91F32DF8-2DCD-4E5E-BB6F-EC47156A7E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4527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89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60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4651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7708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4866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0790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3291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7165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2025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1224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2220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C1E2E72-AF11-44E8-A800-99DB7F704B8C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3400" y="533400"/>
            <a:ext cx="4495800" cy="2514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DNA Extraction from …</a:t>
            </a:r>
          </a:p>
        </p:txBody>
      </p:sp>
      <p:pic>
        <p:nvPicPr>
          <p:cNvPr id="2053" name="Picture 5" descr="strawberries.jpg">
            <a:extLst>
              <a:ext uri="{FF2B5EF4-FFF2-40B4-BE49-F238E27FC236}">
                <a16:creationId xmlns:a16="http://schemas.microsoft.com/office/drawing/2014/main" id="{00422836-5620-40B9-9A0F-0F2C40BC7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6576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4F90D9C3-C3BE-48A2-8EF3-0AE3E1630C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How Do I Begin?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40A8F5DC-826A-4B95-8535-C3A9E2CF8F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Place the strawberry in a </a:t>
            </a:r>
            <a:r>
              <a:rPr lang="en-US" altLang="en-US" b="1" dirty="0">
                <a:solidFill>
                  <a:srgbClr val="FF0000"/>
                </a:solidFill>
              </a:rPr>
              <a:t>zip lock bag</a:t>
            </a:r>
            <a:r>
              <a:rPr lang="en-US" altLang="en-US" dirty="0"/>
              <a:t> and remove the air</a:t>
            </a:r>
          </a:p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Squash</a:t>
            </a:r>
            <a:r>
              <a:rPr lang="en-US" altLang="en-US" dirty="0"/>
              <a:t> the berry with your hand to begin the process</a:t>
            </a:r>
          </a:p>
        </p:txBody>
      </p:sp>
      <p:pic>
        <p:nvPicPr>
          <p:cNvPr id="17412" name="Picture 5" descr="Crushing a strawberry">
            <a:extLst>
              <a:ext uri="{FF2B5EF4-FFF2-40B4-BE49-F238E27FC236}">
                <a16:creationId xmlns:a16="http://schemas.microsoft.com/office/drawing/2014/main" id="{F54BE88B-E7A8-45B8-922A-4D0A57B36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28"/>
          <a:stretch>
            <a:fillRect/>
          </a:stretch>
        </p:blipFill>
        <p:spPr bwMode="auto">
          <a:xfrm>
            <a:off x="2362200" y="3962400"/>
            <a:ext cx="4267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73695737-8092-431F-B0F7-DE1A271D50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Soap &amp; Detergent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FCE4C052-D9BE-4BBA-A3E9-AABC89D0D2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54102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Add the extraction buffer </a:t>
            </a:r>
            <a:r>
              <a:rPr lang="en-US" altLang="en-US" dirty="0"/>
              <a:t>solution to the strawberry</a:t>
            </a:r>
          </a:p>
          <a:p>
            <a:pPr eaLnBrk="1" hangingPunct="1"/>
            <a:r>
              <a:rPr lang="en-US" altLang="en-US" dirty="0"/>
              <a:t>This solution can then </a:t>
            </a:r>
            <a:r>
              <a:rPr lang="en-US" altLang="en-US" b="1" dirty="0">
                <a:solidFill>
                  <a:srgbClr val="FF0000"/>
                </a:solidFill>
              </a:rPr>
              <a:t>punch holes</a:t>
            </a:r>
            <a:r>
              <a:rPr lang="en-US" altLang="en-US" dirty="0"/>
              <a:t> in the nuclear and cell membranes</a:t>
            </a:r>
          </a:p>
          <a:p>
            <a:pPr eaLnBrk="1" hangingPunct="1"/>
            <a:r>
              <a:rPr lang="en-US" altLang="en-US" dirty="0"/>
              <a:t>The </a:t>
            </a:r>
            <a:r>
              <a:rPr lang="en-US" altLang="en-US" b="1" dirty="0">
                <a:solidFill>
                  <a:srgbClr val="FF0000"/>
                </a:solidFill>
              </a:rPr>
              <a:t>soapy solution</a:t>
            </a:r>
            <a:r>
              <a:rPr lang="en-US" altLang="en-US" dirty="0"/>
              <a:t> also helps </a:t>
            </a:r>
            <a:r>
              <a:rPr lang="en-US" altLang="en-US" b="1" dirty="0">
                <a:solidFill>
                  <a:srgbClr val="FF0000"/>
                </a:solidFill>
              </a:rPr>
              <a:t>removes proteins</a:t>
            </a:r>
          </a:p>
        </p:txBody>
      </p:sp>
      <p:pic>
        <p:nvPicPr>
          <p:cNvPr id="23556" name="Picture 5" descr="Carlops-extrac">
            <a:extLst>
              <a:ext uri="{FF2B5EF4-FFF2-40B4-BE49-F238E27FC236}">
                <a16:creationId xmlns:a16="http://schemas.microsoft.com/office/drawing/2014/main" id="{D3F82A3B-BCAD-4D52-B921-52D1DB00E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r="16072"/>
          <a:stretch>
            <a:fillRect/>
          </a:stretch>
        </p:blipFill>
        <p:spPr bwMode="auto">
          <a:xfrm>
            <a:off x="5715000" y="2133600"/>
            <a:ext cx="2971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984FF2A6-849E-4A86-9F3D-144F9947B9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Soap &amp; Detergent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D6A41270-1A3A-4B16-931E-EF79CF78CC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5715000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Soap gathers between oil and water capturing the oil in a bubble called a micelle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When you wash your hands, the soap carries the oils away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Dawn dishwashing works BEST to remove phospholipid membranes</a:t>
            </a:r>
          </a:p>
        </p:txBody>
      </p:sp>
      <p:pic>
        <p:nvPicPr>
          <p:cNvPr id="21508" name="Picture 5" descr="micelle">
            <a:extLst>
              <a:ext uri="{FF2B5EF4-FFF2-40B4-BE49-F238E27FC236}">
                <a16:creationId xmlns:a16="http://schemas.microsoft.com/office/drawing/2014/main" id="{19D5C019-DCB6-4AA4-98DD-FCC559FE1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752600"/>
            <a:ext cx="25876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Line 6">
            <a:extLst>
              <a:ext uri="{FF2B5EF4-FFF2-40B4-BE49-F238E27FC236}">
                <a16:creationId xmlns:a16="http://schemas.microsoft.com/office/drawing/2014/main" id="{A0367173-BB9D-4219-8DD0-776AC6573886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2743200"/>
            <a:ext cx="18288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FA58FEAF-6777-4BF6-86B8-21640BDA1F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Extracting the DNA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C07184C3-6A30-43A4-B9E2-74589A25AF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5257800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Separate the contents </a:t>
            </a:r>
            <a:r>
              <a:rPr lang="en-US" altLang="en-US" dirty="0"/>
              <a:t>of the cell (organelles, cytoplasm, nuclear membrane </a:t>
            </a:r>
            <a:r>
              <a:rPr lang="en-US" altLang="en-US" dirty="0" err="1"/>
              <a:t>ect</a:t>
            </a:r>
            <a:r>
              <a:rPr lang="en-US" altLang="en-US" dirty="0"/>
              <a:t>) from the DNA</a:t>
            </a:r>
          </a:p>
          <a:p>
            <a:pPr eaLnBrk="1" hangingPunct="1"/>
            <a:r>
              <a:rPr lang="en-US" altLang="en-US" dirty="0"/>
              <a:t>The larger cell parts can be </a:t>
            </a:r>
            <a:r>
              <a:rPr lang="en-US" altLang="en-US" b="1" dirty="0">
                <a:solidFill>
                  <a:srgbClr val="FF0000"/>
                </a:solidFill>
              </a:rPr>
              <a:t>removed by filtering </a:t>
            </a:r>
            <a:r>
              <a:rPr lang="en-US" altLang="en-US" dirty="0"/>
              <a:t>the solid from the liquid</a:t>
            </a:r>
          </a:p>
        </p:txBody>
      </p:sp>
      <p:pic>
        <p:nvPicPr>
          <p:cNvPr id="27652" name="Picture 7" descr="Filtering the strawberry mixture">
            <a:extLst>
              <a:ext uri="{FF2B5EF4-FFF2-40B4-BE49-F238E27FC236}">
                <a16:creationId xmlns:a16="http://schemas.microsoft.com/office/drawing/2014/main" id="{9AB41C89-EFEF-42B7-8515-89B24A017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7" r="14285"/>
          <a:stretch>
            <a:fillRect/>
          </a:stretch>
        </p:blipFill>
        <p:spPr bwMode="auto">
          <a:xfrm>
            <a:off x="5834063" y="1905000"/>
            <a:ext cx="292576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D447F4B8-2A5B-4EB8-839D-F5CA1B85C7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sz="4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B130D28E-5F98-4E95-B116-FBF9006364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001000" cy="2667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rgbClr val="A31D93"/>
                </a:solidFill>
              </a:rPr>
              <a:t>DNA is tightly coiled around proteins called </a:t>
            </a:r>
            <a:r>
              <a:rPr lang="en-US" dirty="0">
                <a:solidFill>
                  <a:srgbClr val="A31D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histones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Proteins must be removed to see DNA</a:t>
            </a:r>
          </a:p>
        </p:txBody>
      </p:sp>
      <p:pic>
        <p:nvPicPr>
          <p:cNvPr id="25604" name="Picture 5" descr="chrom1">
            <a:extLst>
              <a:ext uri="{FF2B5EF4-FFF2-40B4-BE49-F238E27FC236}">
                <a16:creationId xmlns:a16="http://schemas.microsoft.com/office/drawing/2014/main" id="{86225E3E-6FB1-4474-8EA6-76F658C3D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038600"/>
            <a:ext cx="51816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272AEBE2-2E02-42D4-B2DE-B583225EB8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Extracting DNA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13F03EC9-6061-4A43-BCFC-4F1F265E3C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To see DNA, it must be </a:t>
            </a:r>
            <a:r>
              <a:rPr lang="en-US" altLang="en-US" b="1" dirty="0">
                <a:solidFill>
                  <a:srgbClr val="FF0000"/>
                </a:solidFill>
              </a:rPr>
              <a:t>extracted or “spooled”</a:t>
            </a:r>
            <a:r>
              <a:rPr lang="en-US" altLang="en-US" dirty="0"/>
              <a:t> from the remaining liquid you filtered</a:t>
            </a:r>
          </a:p>
          <a:p>
            <a:pPr eaLnBrk="1" hangingPunct="1"/>
            <a:r>
              <a:rPr lang="en-US" altLang="en-US" dirty="0"/>
              <a:t>DNA dissolves in water, but NOT in alcohol</a:t>
            </a:r>
          </a:p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Add COLD ALCOHOL</a:t>
            </a:r>
            <a:r>
              <a:rPr lang="en-US" altLang="en-US" b="1" dirty="0"/>
              <a:t> </a:t>
            </a:r>
            <a:r>
              <a:rPr lang="en-US" altLang="en-US" dirty="0"/>
              <a:t>will cause DNA to </a:t>
            </a:r>
            <a:r>
              <a:rPr lang="en-US" altLang="en-US" b="1" dirty="0">
                <a:solidFill>
                  <a:srgbClr val="FF0000"/>
                </a:solidFill>
              </a:rPr>
              <a:t>precipitate </a:t>
            </a:r>
            <a:r>
              <a:rPr lang="en-US" altLang="en-US" dirty="0"/>
              <a:t>(separate out) from the liquid filtrate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9DB58608-BB35-4431-93F6-62F7419750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Collecting the DNA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30D84E57-3D68-4411-A292-DCA318A713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52578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The DNA will appear as a white precipitate once the alcohol is added</a:t>
            </a:r>
          </a:p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HOLD THE TUBE </a:t>
            </a:r>
            <a:r>
              <a:rPr lang="en-US" altLang="en-US" dirty="0"/>
              <a:t>by the </a:t>
            </a:r>
            <a:r>
              <a:rPr lang="en-US" altLang="en-US" b="1" dirty="0">
                <a:solidFill>
                  <a:srgbClr val="FF0000"/>
                </a:solidFill>
              </a:rPr>
              <a:t>TOP</a:t>
            </a:r>
            <a:r>
              <a:rPr lang="en-US" altLang="en-US" dirty="0"/>
              <a:t>, not the bottom so the DNA strands won’t fragment from the heat of your hands!</a:t>
            </a:r>
          </a:p>
        </p:txBody>
      </p:sp>
      <p:pic>
        <p:nvPicPr>
          <p:cNvPr id="31748" name="Picture 5" descr="strawberry%20DNA">
            <a:extLst>
              <a:ext uri="{FF2B5EF4-FFF2-40B4-BE49-F238E27FC236}">
                <a16:creationId xmlns:a16="http://schemas.microsoft.com/office/drawing/2014/main" id="{8DEECC32-0FA1-40BD-AD2D-6F19D6207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8800"/>
            <a:ext cx="256698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F6323C64-D84F-4DF9-BD60-942E49B2CE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Spooling the DNA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4CCD4A37-4079-46F9-8798-3496D67B57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4724400" cy="464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DNA is sticky and will adhere to other surfaces</a:t>
            </a:r>
          </a:p>
          <a:p>
            <a:pPr eaLnBrk="1" hangingPunct="1"/>
            <a:r>
              <a:rPr lang="en-US" altLang="en-US" dirty="0"/>
              <a:t>Use a </a:t>
            </a:r>
            <a:r>
              <a:rPr lang="en-US" altLang="en-US" b="1" dirty="0">
                <a:solidFill>
                  <a:srgbClr val="FF0000"/>
                </a:solidFill>
              </a:rPr>
              <a:t>stirring rod</a:t>
            </a:r>
            <a:r>
              <a:rPr lang="en-US" altLang="en-US" dirty="0"/>
              <a:t> to spool (remove) the DNA by using a </a:t>
            </a:r>
            <a:r>
              <a:rPr lang="en-US" altLang="en-US" b="1" dirty="0">
                <a:solidFill>
                  <a:srgbClr val="FF0000"/>
                </a:solidFill>
              </a:rPr>
              <a:t>turning motion</a:t>
            </a:r>
          </a:p>
        </p:txBody>
      </p:sp>
      <p:pic>
        <p:nvPicPr>
          <p:cNvPr id="33796" name="Picture 5" descr="S-10">
            <a:extLst>
              <a:ext uri="{FF2B5EF4-FFF2-40B4-BE49-F238E27FC236}">
                <a16:creationId xmlns:a16="http://schemas.microsoft.com/office/drawing/2014/main" id="{812CE664-679C-4D5D-BF70-293F3123B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1676400"/>
            <a:ext cx="2430462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3B682D9F-6CBD-4839-97A5-903FD43D6EA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DNA Necklace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C4291E3B-4722-43BB-916E-AE1F33850FBE}"/>
              </a:ext>
            </a:extLst>
          </p:cNvPr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73914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You may put your extracted DNA into a micro centrifuge tube and create a necklace </a:t>
            </a:r>
          </a:p>
        </p:txBody>
      </p:sp>
      <p:pic>
        <p:nvPicPr>
          <p:cNvPr id="35844" name="Content Placeholder 9" descr="Team:British Columbia/Perceptions - 2011.igem.org">
            <a:extLst>
              <a:ext uri="{FF2B5EF4-FFF2-40B4-BE49-F238E27FC236}">
                <a16:creationId xmlns:a16="http://schemas.microsoft.com/office/drawing/2014/main" id="{8058C411-64E3-46E7-B0A0-54938F44D3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3146425"/>
            <a:ext cx="7450137" cy="2644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8F2D8334-C424-4906-A7D7-1925726C42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Is DNA in My Food???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2575DAC8-F4A1-4EAA-A43B-5653BE061F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95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DNA is present in the cells of all living organisms.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The process of extracting DNA from a cell is the first step for many laboratory procedures in biotechnology.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A31D93"/>
                </a:solidFill>
              </a:rPr>
              <a:t>Scientist must be able to separate DNA gently enough so that the DNA does not denature (break up).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>
            <a:extLst>
              <a:ext uri="{FF2B5EF4-FFF2-40B4-BE49-F238E27FC236}">
                <a16:creationId xmlns:a16="http://schemas.microsoft.com/office/drawing/2014/main" id="{ACA95C05-2C53-424F-940F-9BF27F45F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6369050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43015" name="Rectangle 7">
            <a:extLst>
              <a:ext uri="{FF2B5EF4-FFF2-40B4-BE49-F238E27FC236}">
                <a16:creationId xmlns:a16="http://schemas.microsoft.com/office/drawing/2014/main" id="{5180AF22-664C-4483-967D-3ED9ED1621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5410200" cy="472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solidFill>
                  <a:srgbClr val="A31D93"/>
                </a:solidFill>
              </a:rPr>
              <a:t>Each cell contains 9 feet of DNA</a:t>
            </a:r>
          </a:p>
          <a:p>
            <a:pPr eaLnBrk="1" hangingPunct="1"/>
            <a:r>
              <a:rPr lang="en-US" altLang="en-US" dirty="0"/>
              <a:t>In an average meal, you EAT approximately 55,000,000 cells</a:t>
            </a:r>
          </a:p>
          <a:p>
            <a:pPr eaLnBrk="1" hangingPunct="1"/>
            <a:r>
              <a:rPr lang="en-US" altLang="en-US" dirty="0"/>
              <a:t>This is equal to approximately 93,205 miles of DNA</a:t>
            </a:r>
          </a:p>
        </p:txBody>
      </p:sp>
      <p:sp>
        <p:nvSpPr>
          <p:cNvPr id="43016" name="Rectangle 8">
            <a:extLst>
              <a:ext uri="{FF2B5EF4-FFF2-40B4-BE49-F238E27FC236}">
                <a16:creationId xmlns:a16="http://schemas.microsoft.com/office/drawing/2014/main" id="{E79784FC-1308-4C97-AD12-EEF67E79A4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85800"/>
            <a:ext cx="8229600" cy="1096963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DNA Facts</a:t>
            </a:r>
          </a:p>
        </p:txBody>
      </p:sp>
      <p:pic>
        <p:nvPicPr>
          <p:cNvPr id="7173" name="Picture 9">
            <a:extLst>
              <a:ext uri="{FF2B5EF4-FFF2-40B4-BE49-F238E27FC236}">
                <a16:creationId xmlns:a16="http://schemas.microsoft.com/office/drawing/2014/main" id="{199E4BE8-9660-4EC3-88FD-94F0F5F69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95400"/>
            <a:ext cx="2473325" cy="5326063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3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3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AF6115E-C46C-4846-A327-52BD02AFEE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DNA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8FC3437-94BC-423B-8811-E0F13EBC45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dirty="0"/>
              <a:t>DNA is found in the nucleus of all eukaryotic cells</a:t>
            </a:r>
          </a:p>
          <a:p>
            <a:pPr eaLnBrk="1" hangingPunct="1"/>
            <a:r>
              <a:rPr lang="en-US" altLang="en-US" sz="3600" dirty="0">
                <a:solidFill>
                  <a:srgbClr val="A31D93"/>
                </a:solidFill>
              </a:rPr>
              <a:t>Most cells have the diploid 2n chromosome number</a:t>
            </a:r>
          </a:p>
          <a:p>
            <a:pPr eaLnBrk="1" hangingPunct="1"/>
            <a:r>
              <a:rPr lang="en-US" altLang="en-US" sz="3600" dirty="0"/>
              <a:t>Many plants are </a:t>
            </a:r>
            <a:r>
              <a:rPr lang="en-US" altLang="en-US" sz="3600" dirty="0">
                <a:solidFill>
                  <a:srgbClr val="A31D93"/>
                </a:solidFill>
              </a:rPr>
              <a:t>polyploid (contain several sets of chromosomes)</a:t>
            </a:r>
          </a:p>
          <a:p>
            <a:pPr eaLnBrk="1" hangingPunct="1"/>
            <a:r>
              <a:rPr lang="en-US" altLang="en-US" sz="3600" dirty="0">
                <a:solidFill>
                  <a:srgbClr val="A31D93"/>
                </a:solidFill>
              </a:rPr>
              <a:t>Strawberries are </a:t>
            </a:r>
            <a:r>
              <a:rPr lang="en-US" altLang="en-US" sz="3600" dirty="0" err="1">
                <a:solidFill>
                  <a:srgbClr val="A31D93"/>
                </a:solidFill>
              </a:rPr>
              <a:t>octaploid</a:t>
            </a:r>
            <a:r>
              <a:rPr lang="en-US" altLang="en-US" sz="3600" dirty="0">
                <a:solidFill>
                  <a:srgbClr val="A31D93"/>
                </a:solidFill>
              </a:rPr>
              <a:t> 8n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0397BD49-C1BF-40FD-A775-732E0769F8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DNA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84802F02-6AD9-4F65-BFB9-FA8FE42BD1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dirty="0"/>
              <a:t>DNA is enclosed in a nuclear and a cell membrane made of phospholipids</a:t>
            </a:r>
          </a:p>
          <a:p>
            <a:pPr eaLnBrk="1" hangingPunct="1"/>
            <a:r>
              <a:rPr lang="en-US" altLang="en-US" sz="3600" dirty="0"/>
              <a:t>DNA is also coiled around proteins</a:t>
            </a:r>
          </a:p>
          <a:p>
            <a:pPr eaLnBrk="1" hangingPunct="1"/>
            <a:r>
              <a:rPr lang="en-US" altLang="en-US" sz="3600" dirty="0"/>
              <a:t>The phospholipid layer, the organelles and the proteins must be removed to see DNA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cell300%20xnew4">
            <a:extLst>
              <a:ext uri="{FF2B5EF4-FFF2-40B4-BE49-F238E27FC236}">
                <a16:creationId xmlns:a16="http://schemas.microsoft.com/office/drawing/2014/main" id="{E8CC0D01-76B1-44E2-8DF0-99F645E19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6">
            <a:extLst>
              <a:ext uri="{FF2B5EF4-FFF2-40B4-BE49-F238E27FC236}">
                <a16:creationId xmlns:a16="http://schemas.microsoft.com/office/drawing/2014/main" id="{B3D5D23C-8B25-4CA4-97C7-2F396BC67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43600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/>
              <a:t>NUCLEUS with DNA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AEB3325-7E92-47FF-8382-6627BF1164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To Extract DNA, You Must Remove …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CD0F23CB-82BF-4524-8A0E-5ECAC6CAC6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38400"/>
            <a:ext cx="8229600" cy="3687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dirty="0">
                <a:solidFill>
                  <a:srgbClr val="A31D93"/>
                </a:solidFill>
              </a:rPr>
              <a:t>Cell membrane</a:t>
            </a:r>
          </a:p>
          <a:p>
            <a:pPr eaLnBrk="1" hangingPunct="1"/>
            <a:r>
              <a:rPr lang="en-US" altLang="en-US" sz="4000" dirty="0">
                <a:solidFill>
                  <a:srgbClr val="A31D93"/>
                </a:solidFill>
              </a:rPr>
              <a:t>Cytoplasm</a:t>
            </a:r>
          </a:p>
          <a:p>
            <a:pPr eaLnBrk="1" hangingPunct="1"/>
            <a:r>
              <a:rPr lang="en-US" altLang="en-US" sz="4000" dirty="0">
                <a:solidFill>
                  <a:srgbClr val="A31D93"/>
                </a:solidFill>
              </a:rPr>
              <a:t>Organelles</a:t>
            </a:r>
          </a:p>
          <a:p>
            <a:pPr eaLnBrk="1" hangingPunct="1"/>
            <a:r>
              <a:rPr lang="en-US" altLang="en-US" sz="4000" dirty="0">
                <a:solidFill>
                  <a:srgbClr val="A31D93"/>
                </a:solidFill>
              </a:rPr>
              <a:t>Nuclear membrane</a:t>
            </a:r>
          </a:p>
          <a:p>
            <a:pPr eaLnBrk="1" hangingPunct="1"/>
            <a:r>
              <a:rPr lang="en-US" altLang="en-US" sz="4000" dirty="0">
                <a:solidFill>
                  <a:srgbClr val="A31D93"/>
                </a:solidFill>
              </a:rPr>
              <a:t>Proteins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14E49F6E-9658-4C65-B078-0170C2079D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Cell Membrane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F501E619-5407-486A-A77A-7A2D1A400C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5029200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Cell membranes are made of phospholipids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Phospholipids will not dissolve in water – they are lipids</a:t>
            </a:r>
          </a:p>
        </p:txBody>
      </p:sp>
      <p:pic>
        <p:nvPicPr>
          <p:cNvPr id="19460" name="Picture 5" descr="slide0007_image007">
            <a:extLst>
              <a:ext uri="{FF2B5EF4-FFF2-40B4-BE49-F238E27FC236}">
                <a16:creationId xmlns:a16="http://schemas.microsoft.com/office/drawing/2014/main" id="{EFF7AD70-71A5-4F73-A765-613156995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05000"/>
            <a:ext cx="31289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14E49F6E-9658-4C65-B078-0170C2079D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What do we need to dissolve lipids?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F501E619-5407-486A-A77A-7A2D1A400C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5029200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What do you use in your home to remove oils from your hands or your dishes?</a:t>
            </a:r>
          </a:p>
          <a:p>
            <a:pPr marL="0" indent="0" eaLnBrk="1" hangingPunct="1">
              <a:buNone/>
            </a:pPr>
            <a:endParaRPr lang="en-US" altLang="en-US" b="1" dirty="0"/>
          </a:p>
          <a:p>
            <a:pPr eaLnBrk="1" hangingPunct="1"/>
            <a:r>
              <a:rPr lang="en-US" altLang="en-US" dirty="0"/>
              <a:t>SOAP or DETERGENT!</a:t>
            </a:r>
          </a:p>
        </p:txBody>
      </p:sp>
      <p:pic>
        <p:nvPicPr>
          <p:cNvPr id="19460" name="Picture 5" descr="slide0007_image007">
            <a:extLst>
              <a:ext uri="{FF2B5EF4-FFF2-40B4-BE49-F238E27FC236}">
                <a16:creationId xmlns:a16="http://schemas.microsoft.com/office/drawing/2014/main" id="{EFF7AD70-71A5-4F73-A765-613156995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05000"/>
            <a:ext cx="31289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89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theme/theme1.xml><?xml version="1.0" encoding="utf-8"?>
<a:theme xmlns:a="http://schemas.openxmlformats.org/drawingml/2006/main" name="atomic_swirly">
  <a:themeElements>
    <a:clrScheme name="atomic_swirl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tomic_swirly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tomic_swir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omic_swirl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omic_swirl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omic_swirl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omic_swirl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omic_swirl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tomic_swirl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tomic_swirl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tomic_swirl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tomic_swirl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tomic_swirl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tomic_swirl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C2BBF4E2384143AD147A74F620D9E1" ma:contentTypeVersion="9" ma:contentTypeDescription="Create a new document." ma:contentTypeScope="" ma:versionID="cde705bcda83d144a0272e54b10c68cf">
  <xsd:schema xmlns:xsd="http://www.w3.org/2001/XMLSchema" xmlns:xs="http://www.w3.org/2001/XMLSchema" xmlns:p="http://schemas.microsoft.com/office/2006/metadata/properties" xmlns:ns2="fc38edf2-1d56-49e5-859b-db6f91f80a40" targetNamespace="http://schemas.microsoft.com/office/2006/metadata/properties" ma:root="true" ma:fieldsID="35a84a8f6bc3cf805336bd00e8adf224" ns2:_="">
    <xsd:import namespace="fc38edf2-1d56-49e5-859b-db6f91f80a40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38edf2-1d56-49e5-859b-db6f91f80a40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fc38edf2-1d56-49e5-859b-db6f91f80a40" xsi:nil="true"/>
  </documentManagement>
</p:properties>
</file>

<file path=customXml/itemProps1.xml><?xml version="1.0" encoding="utf-8"?>
<ds:datastoreItem xmlns:ds="http://schemas.openxmlformats.org/officeDocument/2006/customXml" ds:itemID="{FDC7ED73-3E62-440F-B4C5-CB42F7ECFC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04D204-D328-4702-8B91-2EB64BE1D3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38edf2-1d56-49e5-859b-db6f91f80a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803F9DD-A8D7-403D-903D-23A0068069B3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atomic_swirly</Template>
  <TotalTime>204</TotalTime>
  <Words>513</Words>
  <Application>Microsoft Office PowerPoint</Application>
  <PresentationFormat>On-screen Show (4:3)</PresentationFormat>
  <Paragraphs>79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Comic Sans MS</vt:lpstr>
      <vt:lpstr>Arial</vt:lpstr>
      <vt:lpstr>Times New Roman</vt:lpstr>
      <vt:lpstr>atomic_swirly</vt:lpstr>
      <vt:lpstr>DNA Extraction from …</vt:lpstr>
      <vt:lpstr>Is DNA in My Food???</vt:lpstr>
      <vt:lpstr>DNA Facts</vt:lpstr>
      <vt:lpstr>DNA</vt:lpstr>
      <vt:lpstr>DNA</vt:lpstr>
      <vt:lpstr>PowerPoint Presentation</vt:lpstr>
      <vt:lpstr>To Extract DNA, You Must Remove …</vt:lpstr>
      <vt:lpstr>Cell Membrane</vt:lpstr>
      <vt:lpstr>What do we need to dissolve lipids?</vt:lpstr>
      <vt:lpstr>How Do I Begin?</vt:lpstr>
      <vt:lpstr>Soap &amp; Detergent</vt:lpstr>
      <vt:lpstr>Soap &amp; Detergent</vt:lpstr>
      <vt:lpstr>Extracting the DNA</vt:lpstr>
      <vt:lpstr>PowerPoint Presentation</vt:lpstr>
      <vt:lpstr>Extracting DNA</vt:lpstr>
      <vt:lpstr>Collecting the DNA</vt:lpstr>
      <vt:lpstr>Spooling the DNA</vt:lpstr>
      <vt:lpstr>DNA Necklace</vt:lpstr>
    </vt:vector>
  </TitlesOfParts>
  <Company>Stuttgart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Extraction</dc:title>
  <dc:creator>cmassengale</dc:creator>
  <cp:lastModifiedBy>Kimberly Marshall</cp:lastModifiedBy>
  <cp:revision>13</cp:revision>
  <dcterms:created xsi:type="dcterms:W3CDTF">2008-03-04T17:42:08Z</dcterms:created>
  <dcterms:modified xsi:type="dcterms:W3CDTF">2022-02-15T13:44:48Z</dcterms:modified>
</cp:coreProperties>
</file>