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71" r:id="rId8"/>
    <p:sldId id="273" r:id="rId9"/>
    <p:sldId id="270" r:id="rId10"/>
    <p:sldId id="264" r:id="rId11"/>
    <p:sldId id="268" r:id="rId12"/>
    <p:sldId id="265" r:id="rId13"/>
    <p:sldId id="267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557" autoAdjust="0"/>
  </p:normalViewPr>
  <p:slideViewPr>
    <p:cSldViewPr snapToGrid="0">
      <p:cViewPr varScale="1">
        <p:scale>
          <a:sx n="56" d="100"/>
          <a:sy n="56" d="100"/>
        </p:scale>
        <p:origin x="99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5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527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2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7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197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37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47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3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9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01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66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6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6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7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9779E2-8633-4331-99B1-B312206498D1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ADBD8E-BA8F-4D34-88AF-CF2E81AA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5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M9khs87xQ8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HE3PBhBtjA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29A1-4257-B747-2C42-D1CF6BB4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Bonds + Reactions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1F3718-2A57-5165-DCF1-9D0F31719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737" y="3346406"/>
            <a:ext cx="2438525" cy="1739989"/>
          </a:xfrm>
        </p:spPr>
      </p:pic>
    </p:spTree>
    <p:extLst>
      <p:ext uri="{BB962C8B-B14F-4D97-AF65-F5344CB8AC3E}">
        <p14:creationId xmlns:p14="http://schemas.microsoft.com/office/powerpoint/2010/main" val="145922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47A6-F6C1-AF38-74E4-3D84662B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Octet Rule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C5FFB-E274-C5BD-BFA2-A93BB21CF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Elements are happiest when the have a </a:t>
            </a:r>
            <a:r>
              <a:rPr lang="en-US" dirty="0">
                <a:solidFill>
                  <a:srgbClr val="00B0F0"/>
                </a:solidFill>
              </a:rPr>
              <a:t>full </a:t>
            </a:r>
            <a:r>
              <a:rPr lang="en-US" dirty="0">
                <a:solidFill>
                  <a:schemeClr val="tx1"/>
                </a:solidFill>
              </a:rPr>
              <a:t>valence shell</a:t>
            </a:r>
            <a:r>
              <a:rPr lang="en-US" dirty="0"/>
              <a:t>. </a:t>
            </a:r>
          </a:p>
          <a:p>
            <a:r>
              <a:rPr lang="en-US" dirty="0"/>
              <a:t>Atoms will </a:t>
            </a:r>
            <a:r>
              <a:rPr lang="en-US" dirty="0">
                <a:solidFill>
                  <a:srgbClr val="00B0F0"/>
                </a:solidFill>
              </a:rPr>
              <a:t>combine</a:t>
            </a:r>
            <a:r>
              <a:rPr lang="en-US" dirty="0"/>
              <a:t> to form compounds in order to reach </a:t>
            </a:r>
            <a:r>
              <a:rPr lang="en-US" dirty="0">
                <a:solidFill>
                  <a:srgbClr val="00B0F0"/>
                </a:solidFill>
              </a:rPr>
              <a:t>eight electrons </a:t>
            </a:r>
            <a:r>
              <a:rPr lang="en-US" dirty="0"/>
              <a:t>in their valence shell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B30DC-8AF9-53E1-05D5-BC287D91E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43" y="4216400"/>
            <a:ext cx="6067512" cy="9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8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791E-F291-FA76-3FF5-2BDB8256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Bonds </a:t>
            </a:r>
          </a:p>
        </p:txBody>
      </p:sp>
      <p:pic>
        <p:nvPicPr>
          <p:cNvPr id="4" name="Online Media 3" title="Dogs Teaching Chemistry - Chemical Bonds">
            <a:hlinkClick r:id="" action="ppaction://media"/>
            <a:extLst>
              <a:ext uri="{FF2B5EF4-FFF2-40B4-BE49-F238E27FC236}">
                <a16:creationId xmlns:a16="http://schemas.microsoft.com/office/drawing/2014/main" id="{7FED4C5A-99A5-D72E-0B63-F24AE8610BE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0713" y="2557463"/>
            <a:ext cx="587216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D47D-37D5-612D-471C-2990A86B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D1AD-1171-C5D0-F835-F9A466B9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600641" cy="3318936"/>
          </a:xfrm>
        </p:spPr>
        <p:txBody>
          <a:bodyPr/>
          <a:lstStyle/>
          <a:p>
            <a:r>
              <a:rPr lang="en-US" dirty="0"/>
              <a:t>Type of </a:t>
            </a:r>
            <a:r>
              <a:rPr lang="en-US" dirty="0">
                <a:solidFill>
                  <a:srgbClr val="00B0F0"/>
                </a:solidFill>
              </a:rPr>
              <a:t>bond </a:t>
            </a:r>
            <a:r>
              <a:rPr lang="en-US" dirty="0"/>
              <a:t>that occurs after a </a:t>
            </a:r>
            <a:r>
              <a:rPr lang="en-US" dirty="0">
                <a:solidFill>
                  <a:srgbClr val="00B0F0"/>
                </a:solidFill>
              </a:rPr>
              <a:t>loss or gain </a:t>
            </a:r>
            <a:r>
              <a:rPr lang="en-US" dirty="0"/>
              <a:t>of electrons </a:t>
            </a:r>
          </a:p>
          <a:p>
            <a:r>
              <a:rPr lang="en-US" dirty="0"/>
              <a:t>Forms between a</a:t>
            </a:r>
            <a:r>
              <a:rPr lang="en-US" dirty="0">
                <a:solidFill>
                  <a:srgbClr val="00B0F0"/>
                </a:solidFill>
              </a:rPr>
              <a:t> metal </a:t>
            </a:r>
            <a:r>
              <a:rPr lang="en-US" dirty="0"/>
              <a:t>and a </a:t>
            </a:r>
            <a:r>
              <a:rPr lang="en-US" dirty="0">
                <a:solidFill>
                  <a:srgbClr val="00B0F0"/>
                </a:solidFill>
              </a:rPr>
              <a:t>non-metal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C960B-31FC-3C93-F0EF-4CC74CE37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042" y="2556932"/>
            <a:ext cx="4292658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8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271D-FEEF-2C49-D794-D5D4B4B4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Bond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76813-8C02-4E1D-C90A-2B67C2EC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701747" cy="3318936"/>
          </a:xfrm>
        </p:spPr>
        <p:txBody>
          <a:bodyPr/>
          <a:lstStyle/>
          <a:p>
            <a:r>
              <a:rPr lang="en-US" dirty="0"/>
              <a:t>Two atoms are </a:t>
            </a:r>
            <a:r>
              <a:rPr lang="en-US" dirty="0">
                <a:solidFill>
                  <a:schemeClr val="tx1"/>
                </a:solidFill>
              </a:rPr>
              <a:t>bonded together </a:t>
            </a:r>
            <a:r>
              <a:rPr lang="en-US" dirty="0"/>
              <a:t>by</a:t>
            </a:r>
            <a:r>
              <a:rPr lang="en-US" dirty="0">
                <a:solidFill>
                  <a:srgbClr val="00B0F0"/>
                </a:solidFill>
              </a:rPr>
              <a:t> sharing </a:t>
            </a:r>
            <a:r>
              <a:rPr lang="en-US" dirty="0"/>
              <a:t>of electrons</a:t>
            </a:r>
          </a:p>
          <a:p>
            <a:r>
              <a:rPr lang="en-US" dirty="0"/>
              <a:t>Each pair of </a:t>
            </a:r>
            <a:r>
              <a:rPr lang="en-US" dirty="0">
                <a:solidFill>
                  <a:srgbClr val="00B0F0"/>
                </a:solidFill>
              </a:rPr>
              <a:t>shared electrons </a:t>
            </a:r>
            <a:r>
              <a:rPr lang="en-US" dirty="0"/>
              <a:t>creates a bond</a:t>
            </a:r>
          </a:p>
          <a:p>
            <a:r>
              <a:rPr lang="en-US" dirty="0"/>
              <a:t>Occurs between a </a:t>
            </a:r>
            <a:r>
              <a:rPr lang="en-US" dirty="0">
                <a:solidFill>
                  <a:srgbClr val="00B0F0"/>
                </a:solidFill>
              </a:rPr>
              <a:t>non-metal </a:t>
            </a:r>
            <a:r>
              <a:rPr lang="en-US" dirty="0"/>
              <a:t>and a </a:t>
            </a:r>
            <a:r>
              <a:rPr lang="en-US" dirty="0">
                <a:solidFill>
                  <a:srgbClr val="00B0F0"/>
                </a:solidFill>
              </a:rPr>
              <a:t>non-metal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D4289-BB2E-C2BB-5F8F-B762C3EA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278" y="2405394"/>
            <a:ext cx="3292738" cy="36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93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9E71-DBFF-F06D-57C3-BFD28DEE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Electrons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29161-BC73-6560-7B61-27E88F9C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electrons are shared, they are </a:t>
            </a:r>
            <a:r>
              <a:rPr lang="en-US" dirty="0">
                <a:solidFill>
                  <a:srgbClr val="00B0F0"/>
                </a:solidFill>
              </a:rPr>
              <a:t>represented</a:t>
            </a:r>
            <a:r>
              <a:rPr lang="en-US" dirty="0"/>
              <a:t> by a </a:t>
            </a:r>
            <a:r>
              <a:rPr lang="en-US" dirty="0">
                <a:solidFill>
                  <a:srgbClr val="00B0F0"/>
                </a:solidFill>
              </a:rPr>
              <a:t>solid</a:t>
            </a:r>
            <a:r>
              <a:rPr lang="en-US" dirty="0"/>
              <a:t> line.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15002-F14C-6B8B-0076-8789BFD5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104" y="3429000"/>
            <a:ext cx="4977790" cy="25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9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E396-1412-100D-DF91-5844BD1A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nline Media 3" title="ChemHelp / Drawing a Lewis dot diagram for acetylene, C2H2">
            <a:hlinkClick r:id="" action="ppaction://media"/>
            <a:extLst>
              <a:ext uri="{FF2B5EF4-FFF2-40B4-BE49-F238E27FC236}">
                <a16:creationId xmlns:a16="http://schemas.microsoft.com/office/drawing/2014/main" id="{7EEBAFDA-EFC3-25F6-0EA2-86EC9C78545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6901" y="1152940"/>
            <a:ext cx="7724697" cy="436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B025-DD12-113A-093D-CFB67704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Bonds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CF5F6-D664-2938-C489-4A016EC3E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force of </a:t>
            </a:r>
            <a:r>
              <a:rPr lang="en-US" dirty="0">
                <a:solidFill>
                  <a:srgbClr val="00B0F0"/>
                </a:solidFill>
              </a:rPr>
              <a:t>attraction</a:t>
            </a:r>
            <a:r>
              <a:rPr lang="en-US" dirty="0"/>
              <a:t> that holds two atom together </a:t>
            </a:r>
          </a:p>
          <a:p>
            <a:r>
              <a:rPr lang="en-US" dirty="0"/>
              <a:t>Involves the </a:t>
            </a:r>
            <a:r>
              <a:rPr lang="en-US" dirty="0">
                <a:solidFill>
                  <a:srgbClr val="00B0F0"/>
                </a:solidFill>
              </a:rPr>
              <a:t>valence electrons </a:t>
            </a:r>
            <a:r>
              <a:rPr lang="en-US" dirty="0"/>
              <a:t>– the electrons on the outermost energy level of an atom 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Valence Electrons – the electrons in the outermost energy level of an atom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31586-96BC-CFA5-4BE6-C355F6D00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649" y="4473397"/>
            <a:ext cx="3982702" cy="16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2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50E49-6082-6F6A-81DD-1416591F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the Periodic Table to Find Valence Electrons </a:t>
            </a:r>
          </a:p>
        </p:txBody>
      </p:sp>
      <p:pic>
        <p:nvPicPr>
          <p:cNvPr id="2050" name="Picture 2" descr="How do you determine the number of valence electrons in an element? |  Socratic">
            <a:extLst>
              <a:ext uri="{FF2B5EF4-FFF2-40B4-BE49-F238E27FC236}">
                <a16:creationId xmlns:a16="http://schemas.microsoft.com/office/drawing/2014/main" id="{74A54DB3-6610-B1E0-2D36-9D068BEE4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11" y="2561168"/>
            <a:ext cx="7620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3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3059-1549-74A4-9E39-C6B40B34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the Valence Electrons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C0FB7E-9DB8-33B1-FF32-C3673499C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696" y="2618898"/>
            <a:ext cx="9028608" cy="173666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5DFAB-BBEF-2335-D537-CE7E11495365}"/>
              </a:ext>
            </a:extLst>
          </p:cNvPr>
          <p:cNvSpPr txBox="1"/>
          <p:nvPr/>
        </p:nvSpPr>
        <p:spPr>
          <a:xfrm>
            <a:off x="1581696" y="4688461"/>
            <a:ext cx="270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Carbon</a:t>
            </a:r>
          </a:p>
          <a:p>
            <a:pPr algn="ctr"/>
            <a:endParaRPr lang="en-US" b="1" u="sng" dirty="0"/>
          </a:p>
          <a:p>
            <a:pPr algn="ctr"/>
            <a:r>
              <a:rPr lang="en-US" dirty="0"/>
              <a:t> 4 Valence Electrons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FA954-5AAA-3DB6-C58E-F7B123690FC1}"/>
              </a:ext>
            </a:extLst>
          </p:cNvPr>
          <p:cNvSpPr txBox="1"/>
          <p:nvPr/>
        </p:nvSpPr>
        <p:spPr>
          <a:xfrm>
            <a:off x="5022463" y="4677922"/>
            <a:ext cx="270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Oxygen</a:t>
            </a:r>
          </a:p>
          <a:p>
            <a:pPr algn="ctr"/>
            <a:endParaRPr lang="en-US" b="1" u="sng" dirty="0"/>
          </a:p>
          <a:p>
            <a:pPr algn="ctr"/>
            <a:r>
              <a:rPr lang="en-US" dirty="0"/>
              <a:t> 6 Valence Electrons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83D48-A0E7-D81D-E091-FF0ABD4B6E32}"/>
              </a:ext>
            </a:extLst>
          </p:cNvPr>
          <p:cNvSpPr txBox="1"/>
          <p:nvPr/>
        </p:nvSpPr>
        <p:spPr>
          <a:xfrm>
            <a:off x="8192588" y="4692783"/>
            <a:ext cx="270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Beryllium</a:t>
            </a:r>
          </a:p>
          <a:p>
            <a:pPr algn="ctr"/>
            <a:endParaRPr lang="en-US" b="1" u="sng" dirty="0"/>
          </a:p>
          <a:p>
            <a:pPr algn="ctr"/>
            <a:r>
              <a:rPr lang="en-US" dirty="0"/>
              <a:t> 2 Valence Electrons</a:t>
            </a:r>
          </a:p>
        </p:txBody>
      </p:sp>
    </p:spTree>
    <p:extLst>
      <p:ext uri="{BB962C8B-B14F-4D97-AF65-F5344CB8AC3E}">
        <p14:creationId xmlns:p14="http://schemas.microsoft.com/office/powerpoint/2010/main" val="21569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2517-8BF7-A675-F780-3590B9E9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is faster you or your elbow partner?</a:t>
            </a:r>
            <a:br>
              <a:rPr lang="en-US" dirty="0"/>
            </a:br>
            <a:r>
              <a:rPr lang="en-US" dirty="0"/>
              <a:t>Best 2 out of three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071C2-C558-6FDE-DF42-31F987DF5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valence electrons does Lead (Pb) have? </a:t>
            </a:r>
          </a:p>
          <a:p>
            <a:r>
              <a:rPr lang="en-US" dirty="0"/>
              <a:t>How many valence electrons does Sulfur (S) have? </a:t>
            </a:r>
          </a:p>
          <a:p>
            <a:r>
              <a:rPr lang="en-US" dirty="0"/>
              <a:t>How many valence electrons does Xenon (Xe) have? </a:t>
            </a:r>
          </a:p>
        </p:txBody>
      </p:sp>
    </p:spTree>
    <p:extLst>
      <p:ext uri="{BB962C8B-B14F-4D97-AF65-F5344CB8AC3E}">
        <p14:creationId xmlns:p14="http://schemas.microsoft.com/office/powerpoint/2010/main" val="39304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27C2-EE17-703F-EB3B-6A146DFD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Lewis Structure</a:t>
            </a:r>
            <a:br>
              <a:rPr lang="en-US" dirty="0"/>
            </a:br>
            <a:r>
              <a:rPr lang="en-US" dirty="0"/>
              <a:t>(Electron Dot Diagram)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580-4ACE-0007-B226-32C5C898F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Valence electrons </a:t>
            </a:r>
            <a:r>
              <a:rPr lang="en-US" dirty="0"/>
              <a:t>are used to draw a </a:t>
            </a:r>
            <a:r>
              <a:rPr lang="en-US" dirty="0">
                <a:solidFill>
                  <a:srgbClr val="00B0F0"/>
                </a:solidFill>
              </a:rPr>
              <a:t>Lewis structure </a:t>
            </a:r>
            <a:r>
              <a:rPr lang="en-US" dirty="0"/>
              <a:t>of an atom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symbol </a:t>
            </a:r>
            <a:r>
              <a:rPr lang="en-US" dirty="0"/>
              <a:t>for the element surrounded by </a:t>
            </a:r>
            <a:r>
              <a:rPr lang="en-US" dirty="0">
                <a:solidFill>
                  <a:srgbClr val="00B0F0"/>
                </a:solidFill>
              </a:rPr>
              <a:t>dots</a:t>
            </a:r>
            <a:r>
              <a:rPr lang="en-US" dirty="0"/>
              <a:t> that are </a:t>
            </a:r>
            <a:r>
              <a:rPr lang="en-US" dirty="0">
                <a:solidFill>
                  <a:srgbClr val="00B0F0"/>
                </a:solidFill>
              </a:rPr>
              <a:t>equal</a:t>
            </a:r>
            <a:r>
              <a:rPr lang="en-US" dirty="0"/>
              <a:t> to the number of </a:t>
            </a:r>
            <a:r>
              <a:rPr lang="en-US" dirty="0">
                <a:solidFill>
                  <a:srgbClr val="00B0F0"/>
                </a:solidFill>
              </a:rPr>
              <a:t>valence electrons </a:t>
            </a:r>
            <a:r>
              <a:rPr lang="en-US" dirty="0"/>
              <a:t>and atom has</a:t>
            </a:r>
          </a:p>
          <a:p>
            <a:r>
              <a:rPr lang="en-US" dirty="0"/>
              <a:t>Examples: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2554A-8D3B-93F9-35CF-689D671E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0" t="3508" b="36349"/>
          <a:stretch/>
        </p:blipFill>
        <p:spPr>
          <a:xfrm>
            <a:off x="3595464" y="4651028"/>
            <a:ext cx="5001071" cy="12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F38F-796E-7154-F09B-0F1396B3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Drawing Lewis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69F11-CB14-1CAC-C7CD-D73165AB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Find the total number of Valence electrons </a:t>
            </a:r>
          </a:p>
          <a:p>
            <a:r>
              <a:rPr lang="en-US" dirty="0"/>
              <a:t>Step 2: Determine the central atom (element there is only one of) </a:t>
            </a:r>
          </a:p>
          <a:p>
            <a:r>
              <a:rPr lang="en-US" dirty="0"/>
              <a:t>Step 3: Draw single bonds to the central atom </a:t>
            </a:r>
          </a:p>
          <a:p>
            <a:r>
              <a:rPr lang="en-US" dirty="0"/>
              <a:t>Step 4: Put all remaining valence electrons on the atom as lone pairs</a:t>
            </a:r>
          </a:p>
          <a:p>
            <a:r>
              <a:rPr lang="en-US" dirty="0"/>
              <a:t>Step 5: Turn lone pairs into double or triple bonds to give every atom an octet </a:t>
            </a:r>
          </a:p>
        </p:txBody>
      </p:sp>
    </p:spTree>
    <p:extLst>
      <p:ext uri="{BB962C8B-B14F-4D97-AF65-F5344CB8AC3E}">
        <p14:creationId xmlns:p14="http://schemas.microsoft.com/office/powerpoint/2010/main" val="64508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9E71-DBFF-F06D-57C3-BFD28DEE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Electrons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29161-BC73-6560-7B61-27E88F9C6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electrons are shared, they are </a:t>
            </a:r>
            <a:r>
              <a:rPr lang="en-US" dirty="0">
                <a:solidFill>
                  <a:srgbClr val="00B0F0"/>
                </a:solidFill>
              </a:rPr>
              <a:t>represented</a:t>
            </a:r>
            <a:r>
              <a:rPr lang="en-US" dirty="0"/>
              <a:t> by a </a:t>
            </a:r>
            <a:r>
              <a:rPr lang="en-US" dirty="0">
                <a:solidFill>
                  <a:srgbClr val="00B0F0"/>
                </a:solidFill>
              </a:rPr>
              <a:t>solid</a:t>
            </a:r>
            <a:r>
              <a:rPr lang="en-US" dirty="0"/>
              <a:t> line.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15002-F14C-6B8B-0076-8789BFD5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104" y="3429000"/>
            <a:ext cx="4977790" cy="25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72C86-2569-FD60-3767-2F7FAA33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 Writing Lewis Dot Structures for Compounds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DD6BC-E1BF-F302-D0AD-4BC4346B0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3200" dirty="0"/>
              <a:t>H</a:t>
            </a:r>
            <a:r>
              <a:rPr lang="en-US" sz="3200" baseline="-25000" dirty="0"/>
              <a:t>2</a:t>
            </a:r>
          </a:p>
          <a:p>
            <a:pPr marL="0" indent="0">
              <a:buNone/>
            </a:pPr>
            <a:endParaRPr lang="en-US" sz="3200" baseline="-25000" dirty="0"/>
          </a:p>
          <a:p>
            <a:pPr marL="0" indent="0">
              <a:buNone/>
            </a:pPr>
            <a:endParaRPr lang="en-US" sz="3200" baseline="-25000" dirty="0"/>
          </a:p>
          <a:p>
            <a:pPr marL="0" indent="0">
              <a:buNone/>
            </a:pPr>
            <a:endParaRPr lang="en-US" sz="3200" baseline="-25000" dirty="0"/>
          </a:p>
          <a:p>
            <a:r>
              <a:rPr lang="en-US" sz="3200" dirty="0"/>
              <a:t>O</a:t>
            </a:r>
            <a:r>
              <a:rPr lang="en-US" sz="3200" baseline="-25000" dirty="0"/>
              <a:t>2</a:t>
            </a:r>
          </a:p>
          <a:p>
            <a:pPr marL="0" indent="0">
              <a:buNone/>
            </a:pPr>
            <a:endParaRPr lang="en-US" sz="3200" baseline="-25000" dirty="0"/>
          </a:p>
          <a:p>
            <a:r>
              <a:rPr lang="en-US" sz="3200" dirty="0"/>
              <a:t>CCl</a:t>
            </a:r>
            <a:r>
              <a:rPr lang="en-US" sz="3200" baseline="-25000" dirty="0"/>
              <a:t>4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6B363-6E51-F097-6A4E-067DDC410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35" t="23339" r="18583" b="23707"/>
          <a:stretch/>
        </p:blipFill>
        <p:spPr>
          <a:xfrm>
            <a:off x="2321119" y="4439041"/>
            <a:ext cx="1487556" cy="109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AC6DA-36C6-6565-D3AC-62AF084C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934" y="2556932"/>
            <a:ext cx="2008947" cy="1517871"/>
          </a:xfrm>
          <a:prstGeom prst="rect">
            <a:avLst/>
          </a:prstGeom>
        </p:spPr>
      </p:pic>
      <p:pic>
        <p:nvPicPr>
          <p:cNvPr id="1026" name="Picture 2" descr="H2 Lewis Structure (With Steps &amp; Images)">
            <a:extLst>
              <a:ext uri="{FF2B5EF4-FFF2-40B4-BE49-F238E27FC236}">
                <a16:creationId xmlns:a16="http://schemas.microsoft.com/office/drawing/2014/main" id="{35DCC0DF-39E1-C277-E9F6-D4431D4F6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6" t="26455" r="24141"/>
          <a:stretch/>
        </p:blipFill>
        <p:spPr bwMode="auto">
          <a:xfrm>
            <a:off x="2460598" y="2602781"/>
            <a:ext cx="1208598" cy="59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6038</TotalTime>
  <Words>349</Words>
  <Application>Microsoft Office PowerPoint</Application>
  <PresentationFormat>Widescreen</PresentationFormat>
  <Paragraphs>53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Garamond</vt:lpstr>
      <vt:lpstr>Organic</vt:lpstr>
      <vt:lpstr>Chemical Bonds + Reactions</vt:lpstr>
      <vt:lpstr>Chemical Bonds</vt:lpstr>
      <vt:lpstr>Using the Periodic Table to Find Valence Electrons </vt:lpstr>
      <vt:lpstr>Count the Valence Electrons </vt:lpstr>
      <vt:lpstr>Who is faster you or your elbow partner? Best 2 out of three  </vt:lpstr>
      <vt:lpstr>Lewis Structure (Electron Dot Diagram) </vt:lpstr>
      <vt:lpstr>Steps for Drawing Lewis Structure </vt:lpstr>
      <vt:lpstr>Sharing Electrons </vt:lpstr>
      <vt:lpstr>Practice Writing Lewis Dot Structures for Compounds </vt:lpstr>
      <vt:lpstr>Octet Rule </vt:lpstr>
      <vt:lpstr>Chemical Bonds </vt:lpstr>
      <vt:lpstr>Ionic Bonds</vt:lpstr>
      <vt:lpstr>Covalent Bond </vt:lpstr>
      <vt:lpstr>Sharing Electrons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Bonds + Reactions</dc:title>
  <dc:creator>Kimberly Marshall</dc:creator>
  <cp:lastModifiedBy>Kimberly Marshall</cp:lastModifiedBy>
  <cp:revision>11</cp:revision>
  <dcterms:created xsi:type="dcterms:W3CDTF">2022-10-28T14:31:00Z</dcterms:created>
  <dcterms:modified xsi:type="dcterms:W3CDTF">2023-11-02T12:08:23Z</dcterms:modified>
</cp:coreProperties>
</file>