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73" r:id="rId4"/>
    <p:sldId id="259" r:id="rId5"/>
    <p:sldId id="329" r:id="rId6"/>
    <p:sldId id="330" r:id="rId7"/>
    <p:sldId id="331" r:id="rId8"/>
    <p:sldId id="332" r:id="rId9"/>
    <p:sldId id="324" r:id="rId10"/>
    <p:sldId id="266" r:id="rId11"/>
    <p:sldId id="312" r:id="rId12"/>
    <p:sldId id="313" r:id="rId13"/>
    <p:sldId id="317" r:id="rId14"/>
    <p:sldId id="276" r:id="rId15"/>
    <p:sldId id="294" r:id="rId16"/>
    <p:sldId id="278" r:id="rId17"/>
    <p:sldId id="281" r:id="rId18"/>
    <p:sldId id="282" r:id="rId19"/>
    <p:sldId id="284" r:id="rId20"/>
    <p:sldId id="299" r:id="rId21"/>
    <p:sldId id="296" r:id="rId22"/>
    <p:sldId id="318" r:id="rId23"/>
    <p:sldId id="320" r:id="rId24"/>
    <p:sldId id="352" r:id="rId25"/>
    <p:sldId id="269" r:id="rId26"/>
    <p:sldId id="333" r:id="rId27"/>
    <p:sldId id="350" r:id="rId28"/>
    <p:sldId id="351" r:id="rId29"/>
    <p:sldId id="270" r:id="rId30"/>
    <p:sldId id="271" r:id="rId31"/>
    <p:sldId id="346" r:id="rId32"/>
    <p:sldId id="287" r:id="rId33"/>
    <p:sldId id="293" r:id="rId34"/>
    <p:sldId id="335" r:id="rId35"/>
    <p:sldId id="300" r:id="rId36"/>
    <p:sldId id="336" r:id="rId37"/>
    <p:sldId id="301" r:id="rId38"/>
    <p:sldId id="302" r:id="rId39"/>
    <p:sldId id="304" r:id="rId40"/>
    <p:sldId id="306" r:id="rId41"/>
    <p:sldId id="305" r:id="rId42"/>
    <p:sldId id="308" r:id="rId43"/>
    <p:sldId id="309" r:id="rId44"/>
    <p:sldId id="311"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00"/>
    <a:srgbClr val="CC0000"/>
    <a:srgbClr val="FF9900"/>
    <a:srgbClr val="CC3399"/>
    <a:srgbClr val="0033CC"/>
    <a:srgbClr val="FF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103F8-9B25-44C4-8E8E-5DCEEACCD1EC}" v="6" dt="2023-09-01T17:42:0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56" d="100"/>
          <a:sy n="56" d="100"/>
        </p:scale>
        <p:origin x="150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21A56D7-EB2A-9703-969F-FE400C30F21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1507" name="Rectangle 3">
            <a:extLst>
              <a:ext uri="{FF2B5EF4-FFF2-40B4-BE49-F238E27FC236}">
                <a16:creationId xmlns:a16="http://schemas.microsoft.com/office/drawing/2014/main" id="{A33CC6C2-FDDD-BC14-0358-D66C361A611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7602F3EC-A6C7-1B71-B9D3-39E059192DBB}"/>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97689A84-235D-4DF6-7998-8BF763788429}"/>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78E63931-3C31-1102-9538-7BF5203694D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1511" name="Rectangle 7">
            <a:extLst>
              <a:ext uri="{FF2B5EF4-FFF2-40B4-BE49-F238E27FC236}">
                <a16:creationId xmlns:a16="http://schemas.microsoft.com/office/drawing/2014/main" id="{6E8F8537-C975-E9C2-657E-300419F83C6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147D486-518C-4336-91A1-00093A8FB09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E24CFF30-997E-6112-2452-8DB094111B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7E510F-C357-472F-9002-BC3425F3FC85}" type="slidenum">
              <a:rPr lang="en-US" altLang="en-US"/>
              <a:pPr>
                <a:spcBef>
                  <a:spcPct val="0"/>
                </a:spcBef>
              </a:pPr>
              <a:t>1</a:t>
            </a:fld>
            <a:endParaRPr lang="en-US" altLang="en-US"/>
          </a:p>
        </p:txBody>
      </p:sp>
      <p:sp>
        <p:nvSpPr>
          <p:cNvPr id="4099" name="Rectangle 2">
            <a:extLst>
              <a:ext uri="{FF2B5EF4-FFF2-40B4-BE49-F238E27FC236}">
                <a16:creationId xmlns:a16="http://schemas.microsoft.com/office/drawing/2014/main" id="{2CD06054-E08F-CE8B-DB60-939904E81817}"/>
              </a:ext>
            </a:extLst>
          </p:cNvPr>
          <p:cNvSpPr>
            <a:spLocks noChangeArrowheads="1" noTextEdit="1"/>
          </p:cNvSpPr>
          <p:nvPr>
            <p:ph type="sldImg"/>
          </p:nvPr>
        </p:nvSpPr>
        <p:spPr>
          <a:ln/>
        </p:spPr>
      </p:sp>
      <p:sp>
        <p:nvSpPr>
          <p:cNvPr id="4100" name="Rectangle 3">
            <a:extLst>
              <a:ext uri="{FF2B5EF4-FFF2-40B4-BE49-F238E27FC236}">
                <a16:creationId xmlns:a16="http://schemas.microsoft.com/office/drawing/2014/main" id="{533B9866-BFBE-7282-60CB-31F6D6DD5A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2EA6707-B295-B87F-65EE-84C0672383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B2B1A2-4CF4-49D8-B96E-02AA6056D528}" type="slidenum">
              <a:rPr lang="en-US" altLang="en-US"/>
              <a:pPr>
                <a:spcBef>
                  <a:spcPct val="0"/>
                </a:spcBef>
              </a:pPr>
              <a:t>10</a:t>
            </a:fld>
            <a:endParaRPr lang="en-US" altLang="en-US"/>
          </a:p>
        </p:txBody>
      </p:sp>
      <p:sp>
        <p:nvSpPr>
          <p:cNvPr id="22531" name="Rectangle 2">
            <a:extLst>
              <a:ext uri="{FF2B5EF4-FFF2-40B4-BE49-F238E27FC236}">
                <a16:creationId xmlns:a16="http://schemas.microsoft.com/office/drawing/2014/main" id="{8D5C28AE-EC05-9416-B77F-5ED5C329AE02}"/>
              </a:ext>
            </a:extLst>
          </p:cNvPr>
          <p:cNvSpPr>
            <a:spLocks noChangeArrowheads="1" noTextEdit="1"/>
          </p:cNvSpPr>
          <p:nvPr>
            <p:ph type="sldImg"/>
          </p:nvPr>
        </p:nvSpPr>
        <p:spPr>
          <a:ln/>
        </p:spPr>
      </p:sp>
      <p:sp>
        <p:nvSpPr>
          <p:cNvPr id="22532" name="Rectangle 3">
            <a:extLst>
              <a:ext uri="{FF2B5EF4-FFF2-40B4-BE49-F238E27FC236}">
                <a16:creationId xmlns:a16="http://schemas.microsoft.com/office/drawing/2014/main" id="{417E65F5-FF5A-808A-6B1A-211C6CDBF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Although several species may share a habitat they each have their own niche.  A niche is a very narrow range where a species fits within a habitat.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9FCCF85-1196-0B49-8BBA-526231AB2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434FB1-35AC-4D8A-BBE6-FF5F7C0E56F6}" type="slidenum">
              <a:rPr lang="en-US" altLang="en-US"/>
              <a:pPr>
                <a:spcBef>
                  <a:spcPct val="0"/>
                </a:spcBef>
              </a:pPr>
              <a:t>11</a:t>
            </a:fld>
            <a:endParaRPr lang="en-US" altLang="en-US"/>
          </a:p>
        </p:txBody>
      </p:sp>
      <p:sp>
        <p:nvSpPr>
          <p:cNvPr id="24579" name="Rectangle 2">
            <a:extLst>
              <a:ext uri="{FF2B5EF4-FFF2-40B4-BE49-F238E27FC236}">
                <a16:creationId xmlns:a16="http://schemas.microsoft.com/office/drawing/2014/main" id="{909BBCD9-BE13-3B32-2A79-DDD17B4D0951}"/>
              </a:ext>
            </a:extLst>
          </p:cNvPr>
          <p:cNvSpPr>
            <a:spLocks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92D1E198-E92C-81A8-A616-048AEF4D642C}"/>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t>Although several species may share a habitat they each have their own niche.  A niche is a very narrow range where a species fits within a habitat.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340CD6B-92FA-3CE7-3BFF-F3EB7B151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E73CE2-9DE7-4E52-8CBE-FD14E7B24FA7}" type="slidenum">
              <a:rPr lang="en-US" altLang="en-US"/>
              <a:pPr>
                <a:spcBef>
                  <a:spcPct val="0"/>
                </a:spcBef>
              </a:pPr>
              <a:t>12</a:t>
            </a:fld>
            <a:endParaRPr lang="en-US" altLang="en-US"/>
          </a:p>
        </p:txBody>
      </p:sp>
      <p:sp>
        <p:nvSpPr>
          <p:cNvPr id="26627" name="Rectangle 2">
            <a:extLst>
              <a:ext uri="{FF2B5EF4-FFF2-40B4-BE49-F238E27FC236}">
                <a16:creationId xmlns:a16="http://schemas.microsoft.com/office/drawing/2014/main" id="{BE4FA4F6-DCB5-7513-05AF-5D120D979FB7}"/>
              </a:ext>
            </a:extLst>
          </p:cNvPr>
          <p:cNvSpPr>
            <a:spLocks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EB3B0708-3B40-1104-8A78-30E92F588E33}"/>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t>Although several species may share a habitat they each have their own niche.  A niche is a very narrow range where a species fits within a habitat.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3C9D41F-2B6C-FBDD-6A3E-E08BAA9F4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721110-BD04-4501-B5C8-B7ACA00D7097}" type="slidenum">
              <a:rPr lang="en-US" altLang="en-US"/>
              <a:pPr>
                <a:spcBef>
                  <a:spcPct val="0"/>
                </a:spcBef>
              </a:pPr>
              <a:t>13</a:t>
            </a:fld>
            <a:endParaRPr lang="en-US" altLang="en-US"/>
          </a:p>
        </p:txBody>
      </p:sp>
      <p:sp>
        <p:nvSpPr>
          <p:cNvPr id="28675" name="Rectangle 2">
            <a:extLst>
              <a:ext uri="{FF2B5EF4-FFF2-40B4-BE49-F238E27FC236}">
                <a16:creationId xmlns:a16="http://schemas.microsoft.com/office/drawing/2014/main" id="{D9F15870-BB61-1F1B-DF7E-F8F38C7F8968}"/>
              </a:ext>
            </a:extLst>
          </p:cNvPr>
          <p:cNvSpPr>
            <a:spLocks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85B40AEC-4C81-E41B-B135-8ADBAB1A2C60}"/>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t>How do they trap the sun’s energy?  Through what process? What is that process similar to in animal cells?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66F5FED-6D03-9CCC-C57D-41813ECCA8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7A0EA0-EF5D-4C9F-B192-406A27CAAAC7}" type="slidenum">
              <a:rPr lang="en-US" altLang="en-US"/>
              <a:pPr>
                <a:spcBef>
                  <a:spcPct val="0"/>
                </a:spcBef>
              </a:pPr>
              <a:t>14</a:t>
            </a:fld>
            <a:endParaRPr lang="en-US" altLang="en-US"/>
          </a:p>
        </p:txBody>
      </p:sp>
      <p:sp>
        <p:nvSpPr>
          <p:cNvPr id="30723" name="Rectangle 2">
            <a:extLst>
              <a:ext uri="{FF2B5EF4-FFF2-40B4-BE49-F238E27FC236}">
                <a16:creationId xmlns:a16="http://schemas.microsoft.com/office/drawing/2014/main" id="{F97867B7-6C40-0A67-D1A9-B9071EAAEBF7}"/>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9A9D8E71-2F55-E4A4-FDAE-0AD2EC6E6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How do they trap the sun’s energy?  Through what process? What is that process similar to in animal cells?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DD24AF6-0D79-F552-F3F7-74B4B182C9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9EE415-CFB8-4369-B89B-ABB335C06FA7}" type="slidenum">
              <a:rPr lang="en-US" altLang="en-US"/>
              <a:pPr>
                <a:spcBef>
                  <a:spcPct val="0"/>
                </a:spcBef>
              </a:pPr>
              <a:t>15</a:t>
            </a:fld>
            <a:endParaRPr lang="en-US" altLang="en-US"/>
          </a:p>
        </p:txBody>
      </p:sp>
      <p:sp>
        <p:nvSpPr>
          <p:cNvPr id="32771" name="Rectangle 2">
            <a:extLst>
              <a:ext uri="{FF2B5EF4-FFF2-40B4-BE49-F238E27FC236}">
                <a16:creationId xmlns:a16="http://schemas.microsoft.com/office/drawing/2014/main" id="{FC33FCE1-28DE-9EE3-24B1-2F670AE124BC}"/>
              </a:ext>
            </a:extLst>
          </p:cNvPr>
          <p:cNvSpPr>
            <a:spLocks noChangeArrowheads="1" noTextEdit="1"/>
          </p:cNvSpPr>
          <p:nvPr>
            <p:ph type="sldImg"/>
          </p:nvPr>
        </p:nvSpPr>
        <p:spPr>
          <a:ln/>
        </p:spPr>
      </p:sp>
      <p:sp>
        <p:nvSpPr>
          <p:cNvPr id="32772" name="Rectangle 3">
            <a:extLst>
              <a:ext uri="{FF2B5EF4-FFF2-40B4-BE49-F238E27FC236}">
                <a16:creationId xmlns:a16="http://schemas.microsoft.com/office/drawing/2014/main" id="{09BD1A9F-C6CC-06B5-8A41-22421D72AF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Energy moves up the food chain through the producer/consumer relationship.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BE651CC-EC4A-572F-872C-C019300B13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BA89AD-5542-4DEC-9B0B-0B5093D4E848}" type="slidenum">
              <a:rPr lang="en-US" altLang="en-US"/>
              <a:pPr>
                <a:spcBef>
                  <a:spcPct val="0"/>
                </a:spcBef>
              </a:pPr>
              <a:t>16</a:t>
            </a:fld>
            <a:endParaRPr lang="en-US" altLang="en-US"/>
          </a:p>
        </p:txBody>
      </p:sp>
      <p:sp>
        <p:nvSpPr>
          <p:cNvPr id="34819" name="Rectangle 2">
            <a:extLst>
              <a:ext uri="{FF2B5EF4-FFF2-40B4-BE49-F238E27FC236}">
                <a16:creationId xmlns:a16="http://schemas.microsoft.com/office/drawing/2014/main" id="{C50D321D-3D1C-0379-A2C8-4CE94BB8E599}"/>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DB4A02B9-81E8-7E3C-DD34-3CFE58AE7B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Herbivores are the 1</a:t>
            </a:r>
            <a:r>
              <a:rPr lang="en-US" altLang="en-US" baseline="30000"/>
              <a:t>st</a:t>
            </a:r>
            <a:r>
              <a:rPr lang="en-US" altLang="en-US"/>
              <a:t> step up the food chain, they eat the producers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279BA9F-44DE-C4F2-A29F-57566BAFF4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C1C069-5B70-44F4-9B91-555473CA0593}" type="slidenum">
              <a:rPr lang="en-US" altLang="en-US"/>
              <a:pPr>
                <a:spcBef>
                  <a:spcPct val="0"/>
                </a:spcBef>
              </a:pPr>
              <a:t>17</a:t>
            </a:fld>
            <a:endParaRPr lang="en-US" altLang="en-US"/>
          </a:p>
        </p:txBody>
      </p:sp>
      <p:sp>
        <p:nvSpPr>
          <p:cNvPr id="45059" name="Rectangle 2">
            <a:extLst>
              <a:ext uri="{FF2B5EF4-FFF2-40B4-BE49-F238E27FC236}">
                <a16:creationId xmlns:a16="http://schemas.microsoft.com/office/drawing/2014/main" id="{ECBEF8A2-2D08-5C27-ADA5-2543F9FBB5B6}"/>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9ED64780-F022-8326-C482-20897DE0B3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Cleaning shrimp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49DE0EB-B762-06A7-573B-4162E931F2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8617D8-C6D9-4E99-9DCD-FFC5577F3F3B}" type="slidenum">
              <a:rPr lang="en-US" altLang="en-US"/>
              <a:pPr>
                <a:spcBef>
                  <a:spcPct val="0"/>
                </a:spcBef>
              </a:pPr>
              <a:t>18</a:t>
            </a:fld>
            <a:endParaRPr lang="en-US" altLang="en-US"/>
          </a:p>
        </p:txBody>
      </p:sp>
      <p:sp>
        <p:nvSpPr>
          <p:cNvPr id="47107" name="Rectangle 2">
            <a:extLst>
              <a:ext uri="{FF2B5EF4-FFF2-40B4-BE49-F238E27FC236}">
                <a16:creationId xmlns:a16="http://schemas.microsoft.com/office/drawing/2014/main" id="{5EFC1A17-2FB1-8B6B-346D-1AFD01ADED8C}"/>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906DC58F-3511-5E02-0CFF-AFAE2CEA2C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24758C7-2009-735D-2801-92C14AF09A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DD1B82-CC82-496E-ABAC-CDF577891308}" type="slidenum">
              <a:rPr lang="en-US" altLang="en-US"/>
              <a:pPr>
                <a:spcBef>
                  <a:spcPct val="0"/>
                </a:spcBef>
              </a:pPr>
              <a:t>19</a:t>
            </a:fld>
            <a:endParaRPr lang="en-US" altLang="en-US"/>
          </a:p>
        </p:txBody>
      </p:sp>
      <p:sp>
        <p:nvSpPr>
          <p:cNvPr id="51203" name="Rectangle 2">
            <a:extLst>
              <a:ext uri="{FF2B5EF4-FFF2-40B4-BE49-F238E27FC236}">
                <a16:creationId xmlns:a16="http://schemas.microsoft.com/office/drawing/2014/main" id="{1FCA7FAA-D7D3-FB47-B183-5256211A72CC}"/>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1CADD89A-EFE1-AC5C-08D2-A24F840C72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178052B-2023-5848-F080-3BA9D5028B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4700E5-0639-4FD9-8CAE-935A77839E47}" type="slidenum">
              <a:rPr lang="en-US" altLang="en-US"/>
              <a:pPr>
                <a:spcBef>
                  <a:spcPct val="0"/>
                </a:spcBef>
              </a:pPr>
              <a:t>2</a:t>
            </a:fld>
            <a:endParaRPr lang="en-US" altLang="en-US"/>
          </a:p>
        </p:txBody>
      </p:sp>
      <p:sp>
        <p:nvSpPr>
          <p:cNvPr id="6147" name="Rectangle 2">
            <a:extLst>
              <a:ext uri="{FF2B5EF4-FFF2-40B4-BE49-F238E27FC236}">
                <a16:creationId xmlns:a16="http://schemas.microsoft.com/office/drawing/2014/main" id="{087028E7-00BC-5E71-C16E-F4C77238AEFE}"/>
              </a:ext>
            </a:extLst>
          </p:cNvPr>
          <p:cNvSpPr>
            <a:spLocks noChangeArrowheads="1" noTextEdit="1"/>
          </p:cNvSpPr>
          <p:nvPr>
            <p:ph type="sldImg"/>
          </p:nvPr>
        </p:nvSpPr>
        <p:spPr>
          <a:ln/>
        </p:spPr>
      </p:sp>
      <p:sp>
        <p:nvSpPr>
          <p:cNvPr id="6148" name="Rectangle 3">
            <a:extLst>
              <a:ext uri="{FF2B5EF4-FFF2-40B4-BE49-F238E27FC236}">
                <a16:creationId xmlns:a16="http://schemas.microsoft.com/office/drawing/2014/main" id="{8F20E03E-AEC0-E562-C973-F12372B6F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do you think about when I say ecology? Recycling? Acid rain?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BB45CD1-A6E9-9DE6-A493-95DB3091C6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D8160D-A38A-44E7-A0B9-62E792A42C7A}" type="slidenum">
              <a:rPr lang="en-US" altLang="en-US"/>
              <a:pPr>
                <a:spcBef>
                  <a:spcPct val="0"/>
                </a:spcBef>
              </a:pPr>
              <a:t>20</a:t>
            </a:fld>
            <a:endParaRPr lang="en-US" altLang="en-US"/>
          </a:p>
        </p:txBody>
      </p:sp>
      <p:sp>
        <p:nvSpPr>
          <p:cNvPr id="55299" name="Rectangle 2">
            <a:extLst>
              <a:ext uri="{FF2B5EF4-FFF2-40B4-BE49-F238E27FC236}">
                <a16:creationId xmlns:a16="http://schemas.microsoft.com/office/drawing/2014/main" id="{D6050141-4557-CE9E-3C0D-4DA11BC27E97}"/>
              </a:ext>
            </a:extLst>
          </p:cNvPr>
          <p:cNvSpPr>
            <a:spLocks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98ABE33B-F658-0AD7-B71D-FDE1C700775C}"/>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cs typeface="Arial" panose="020B0604020202020204" pitchFamily="34" charset="0"/>
              </a:rPr>
              <a:t>The </a:t>
            </a:r>
            <a:r>
              <a:rPr lang="en-US" altLang="en-US" b="1">
                <a:solidFill>
                  <a:srgbClr val="F80018"/>
                </a:solidFill>
                <a:latin typeface="Arial" panose="020B0604020202020204" pitchFamily="34" charset="0"/>
                <a:cs typeface="Arial" panose="020B0604020202020204" pitchFamily="34" charset="0"/>
              </a:rPr>
              <a:t>Egyptian plover</a:t>
            </a:r>
            <a:r>
              <a:rPr lang="en-US" altLang="en-US">
                <a:latin typeface="Arial" panose="020B0604020202020204" pitchFamily="34" charset="0"/>
                <a:cs typeface="Arial" panose="020B0604020202020204" pitchFamily="34" charset="0"/>
              </a:rPr>
              <a:t> takes insects from the backs of buffaloes, giraffes and rhinos. The plover has also been observed taking leeches from the open mouths of crocodiles! In this association the plover receives a supply of food and the other animal rids itself of unwelcome pests</a:t>
            </a:r>
          </a:p>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3B7B5E7-A528-0334-FE5B-A44D0AF36F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56E4C8-FD97-4285-A156-4F5BACFF2982}" type="slidenum">
              <a:rPr lang="en-US" altLang="en-US"/>
              <a:pPr>
                <a:spcBef>
                  <a:spcPct val="0"/>
                </a:spcBef>
              </a:pPr>
              <a:t>21</a:t>
            </a:fld>
            <a:endParaRPr lang="en-US" altLang="en-US"/>
          </a:p>
        </p:txBody>
      </p:sp>
      <p:sp>
        <p:nvSpPr>
          <p:cNvPr id="61443" name="Rectangle 2">
            <a:extLst>
              <a:ext uri="{FF2B5EF4-FFF2-40B4-BE49-F238E27FC236}">
                <a16:creationId xmlns:a16="http://schemas.microsoft.com/office/drawing/2014/main" id="{942ACD5B-0E2B-C53D-2698-88415878B6EE}"/>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36BD99B1-E46B-2721-947D-7DF2DEBA08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61BCB4C-6F0E-E915-5873-60E287B44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610600-DF2F-46A4-B48A-6DCF5EE73CC1}" type="slidenum">
              <a:rPr lang="en-US" altLang="en-US"/>
              <a:pPr>
                <a:spcBef>
                  <a:spcPct val="0"/>
                </a:spcBef>
              </a:pPr>
              <a:t>22</a:t>
            </a:fld>
            <a:endParaRPr lang="en-US" altLang="en-US"/>
          </a:p>
        </p:txBody>
      </p:sp>
      <p:sp>
        <p:nvSpPr>
          <p:cNvPr id="63491" name="Rectangle 2">
            <a:extLst>
              <a:ext uri="{FF2B5EF4-FFF2-40B4-BE49-F238E27FC236}">
                <a16:creationId xmlns:a16="http://schemas.microsoft.com/office/drawing/2014/main" id="{8C9E81DF-8F67-7765-0F83-3817D3029D9C}"/>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60957CC6-1280-07E8-B090-A7468E0AA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10D5A620-727C-9C45-AA32-2CFAC339C7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3E7F11-D2C5-49CC-A82C-8257A61AD8F6}" type="slidenum">
              <a:rPr lang="en-US" altLang="en-US"/>
              <a:pPr>
                <a:spcBef>
                  <a:spcPct val="0"/>
                </a:spcBef>
              </a:pPr>
              <a:t>23</a:t>
            </a:fld>
            <a:endParaRPr lang="en-US" altLang="en-US"/>
          </a:p>
        </p:txBody>
      </p:sp>
      <p:sp>
        <p:nvSpPr>
          <p:cNvPr id="65539" name="Rectangle 2">
            <a:extLst>
              <a:ext uri="{FF2B5EF4-FFF2-40B4-BE49-F238E27FC236}">
                <a16:creationId xmlns:a16="http://schemas.microsoft.com/office/drawing/2014/main" id="{8D137881-4E9E-D5CB-2DDD-E11977160917}"/>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5298E09E-AACF-4BC8-5AF4-B875B4F25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3E9CDFB-4F53-14C3-A865-B78E2F2F3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BAF950-72BF-499C-A256-AF5F0E266A92}" type="slidenum">
              <a:rPr lang="en-US" altLang="en-US"/>
              <a:pPr>
                <a:spcBef>
                  <a:spcPct val="0"/>
                </a:spcBef>
              </a:pPr>
              <a:t>24</a:t>
            </a:fld>
            <a:endParaRPr lang="en-US" altLang="en-US"/>
          </a:p>
        </p:txBody>
      </p:sp>
      <p:sp>
        <p:nvSpPr>
          <p:cNvPr id="69635" name="Rectangle 2">
            <a:extLst>
              <a:ext uri="{FF2B5EF4-FFF2-40B4-BE49-F238E27FC236}">
                <a16:creationId xmlns:a16="http://schemas.microsoft.com/office/drawing/2014/main" id="{174C457C-CC82-478F-7CA2-179A40F9B0D6}"/>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A9B3647E-6A9C-8408-AB1D-C64F3420B9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A737972-C8C9-C357-1E17-71B8D639ED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61CA49-F402-4A29-9054-4E1315E61A54}" type="slidenum">
              <a:rPr lang="en-US" altLang="en-US"/>
              <a:pPr>
                <a:spcBef>
                  <a:spcPct val="0"/>
                </a:spcBef>
              </a:pPr>
              <a:t>25</a:t>
            </a:fld>
            <a:endParaRPr lang="en-US" altLang="en-US"/>
          </a:p>
        </p:txBody>
      </p:sp>
      <p:sp>
        <p:nvSpPr>
          <p:cNvPr id="73731" name="Rectangle 2">
            <a:extLst>
              <a:ext uri="{FF2B5EF4-FFF2-40B4-BE49-F238E27FC236}">
                <a16:creationId xmlns:a16="http://schemas.microsoft.com/office/drawing/2014/main" id="{938CA0DF-D498-72FB-4CA8-D503BECA0431}"/>
              </a:ext>
            </a:extLst>
          </p:cNvPr>
          <p:cNvSpPr>
            <a:spLocks noChangeArrowheads="1" noTextEdit="1"/>
          </p:cNvSpPr>
          <p:nvPr>
            <p:ph type="sldImg"/>
          </p:nvPr>
        </p:nvSpPr>
        <p:spPr>
          <a:ln/>
        </p:spPr>
      </p:sp>
      <p:sp>
        <p:nvSpPr>
          <p:cNvPr id="73732" name="Rectangle 3">
            <a:extLst>
              <a:ext uri="{FF2B5EF4-FFF2-40B4-BE49-F238E27FC236}">
                <a16:creationId xmlns:a16="http://schemas.microsoft.com/office/drawing/2014/main" id="{583358EC-8E1F-5AD0-0205-B1202E6162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672F5F2-D555-5922-F53F-E40B31237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D8351B-FCDA-4DFE-AEC3-7E7343352506}" type="slidenum">
              <a:rPr lang="en-US" altLang="en-US"/>
              <a:pPr>
                <a:spcBef>
                  <a:spcPct val="0"/>
                </a:spcBef>
              </a:pPr>
              <a:t>26</a:t>
            </a:fld>
            <a:endParaRPr lang="en-US" altLang="en-US"/>
          </a:p>
        </p:txBody>
      </p:sp>
      <p:sp>
        <p:nvSpPr>
          <p:cNvPr id="75779" name="Rectangle 2">
            <a:extLst>
              <a:ext uri="{FF2B5EF4-FFF2-40B4-BE49-F238E27FC236}">
                <a16:creationId xmlns:a16="http://schemas.microsoft.com/office/drawing/2014/main" id="{4C682FB4-FFEE-0CEE-F118-151F1141915D}"/>
              </a:ext>
            </a:extLst>
          </p:cNvPr>
          <p:cNvSpPr>
            <a:spLocks noChangeArrowheads="1" noTextEdit="1"/>
          </p:cNvSpPr>
          <p:nvPr>
            <p:ph type="sldImg"/>
          </p:nvPr>
        </p:nvSpPr>
        <p:spPr>
          <a:ln/>
        </p:spPr>
      </p:sp>
      <p:sp>
        <p:nvSpPr>
          <p:cNvPr id="75780" name="Rectangle 3">
            <a:extLst>
              <a:ext uri="{FF2B5EF4-FFF2-40B4-BE49-F238E27FC236}">
                <a16:creationId xmlns:a16="http://schemas.microsoft.com/office/drawing/2014/main" id="{BE52FE85-476D-5ED4-A269-F36106565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260AAEA-13C3-FDBA-E449-11BD0C407E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170A36-13F9-4C73-A83F-5870F78A4AD5}" type="slidenum">
              <a:rPr lang="en-US" altLang="en-US"/>
              <a:pPr>
                <a:spcBef>
                  <a:spcPct val="0"/>
                </a:spcBef>
              </a:pPr>
              <a:t>27</a:t>
            </a:fld>
            <a:endParaRPr lang="en-US" altLang="en-US"/>
          </a:p>
        </p:txBody>
      </p:sp>
      <p:sp>
        <p:nvSpPr>
          <p:cNvPr id="77827" name="Rectangle 2">
            <a:extLst>
              <a:ext uri="{FF2B5EF4-FFF2-40B4-BE49-F238E27FC236}">
                <a16:creationId xmlns:a16="http://schemas.microsoft.com/office/drawing/2014/main" id="{64FE5787-B17A-77DA-EAF8-4AD54FE8401C}"/>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989A601A-6F0E-6ACC-865E-9BB3D7463A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60EB611-CAF4-02FC-ABE9-EE4887BE4B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F2A61D-3B4C-4B76-A87E-09DD3588EC7C}" type="slidenum">
              <a:rPr lang="en-US" altLang="en-US"/>
              <a:pPr>
                <a:spcBef>
                  <a:spcPct val="0"/>
                </a:spcBef>
              </a:pPr>
              <a:t>28</a:t>
            </a:fld>
            <a:endParaRPr lang="en-US" altLang="en-US"/>
          </a:p>
        </p:txBody>
      </p:sp>
      <p:sp>
        <p:nvSpPr>
          <p:cNvPr id="79875" name="Rectangle 2">
            <a:extLst>
              <a:ext uri="{FF2B5EF4-FFF2-40B4-BE49-F238E27FC236}">
                <a16:creationId xmlns:a16="http://schemas.microsoft.com/office/drawing/2014/main" id="{EAC3C429-A7E5-DF14-6E06-B141CADA3A41}"/>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70918AEF-2742-9717-5D69-99EA1A448A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E0E72F72-15DB-74A5-BC16-984A59EB62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8A466B-C12D-4A46-9AA4-1337C64931DB}" type="slidenum">
              <a:rPr lang="en-US" altLang="en-US"/>
              <a:pPr>
                <a:spcBef>
                  <a:spcPct val="0"/>
                </a:spcBef>
              </a:pPr>
              <a:t>29</a:t>
            </a:fld>
            <a:endParaRPr lang="en-US" altLang="en-US"/>
          </a:p>
        </p:txBody>
      </p:sp>
      <p:sp>
        <p:nvSpPr>
          <p:cNvPr id="81923" name="Rectangle 2">
            <a:extLst>
              <a:ext uri="{FF2B5EF4-FFF2-40B4-BE49-F238E27FC236}">
                <a16:creationId xmlns:a16="http://schemas.microsoft.com/office/drawing/2014/main" id="{7F07AE2C-B4A5-E360-CBF3-BA229A2F208D}"/>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72956A5C-E725-AFE0-E25D-0205A91246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4758679-C345-8C03-A806-317CE1A35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FE3B2F-B8F9-4632-9B13-8610C7DEE5FC}" type="slidenum">
              <a:rPr lang="en-US" altLang="en-US"/>
              <a:pPr>
                <a:spcBef>
                  <a:spcPct val="0"/>
                </a:spcBef>
              </a:pPr>
              <a:t>3</a:t>
            </a:fld>
            <a:endParaRPr lang="en-US" altLang="en-US"/>
          </a:p>
        </p:txBody>
      </p:sp>
      <p:sp>
        <p:nvSpPr>
          <p:cNvPr id="8195" name="Rectangle 2">
            <a:extLst>
              <a:ext uri="{FF2B5EF4-FFF2-40B4-BE49-F238E27FC236}">
                <a16:creationId xmlns:a16="http://schemas.microsoft.com/office/drawing/2014/main" id="{18C9CE59-21FE-D5AA-2C0B-C7D103522E63}"/>
              </a:ext>
            </a:extLst>
          </p:cNvPr>
          <p:cNvSpPr>
            <a:spLocks noChangeArrowheads="1" noTextEdit="1"/>
          </p:cNvSpPr>
          <p:nvPr>
            <p:ph type="sldImg"/>
          </p:nvPr>
        </p:nvSpPr>
        <p:spPr>
          <a:ln/>
        </p:spPr>
      </p:sp>
      <p:sp>
        <p:nvSpPr>
          <p:cNvPr id="8196" name="Rectangle 3">
            <a:extLst>
              <a:ext uri="{FF2B5EF4-FFF2-40B4-BE49-F238E27FC236}">
                <a16:creationId xmlns:a16="http://schemas.microsoft.com/office/drawing/2014/main" id="{1FF694B6-D5F0-9477-5CEA-9F2E6F318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When I say environment you think what—weather. Well Ok but it it much more than that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1F612A0-2778-4B3D-F7E0-A6A3BEC883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28EADF-D0B0-4C71-9E87-76EF60EFE6F5}" type="slidenum">
              <a:rPr lang="en-US" altLang="en-US"/>
              <a:pPr>
                <a:spcBef>
                  <a:spcPct val="0"/>
                </a:spcBef>
              </a:pPr>
              <a:t>30</a:t>
            </a:fld>
            <a:endParaRPr lang="en-US" altLang="en-US"/>
          </a:p>
        </p:txBody>
      </p:sp>
      <p:sp>
        <p:nvSpPr>
          <p:cNvPr id="83971" name="Rectangle 2">
            <a:extLst>
              <a:ext uri="{FF2B5EF4-FFF2-40B4-BE49-F238E27FC236}">
                <a16:creationId xmlns:a16="http://schemas.microsoft.com/office/drawing/2014/main" id="{7389324C-66F8-BFA2-717A-134867265EDB}"/>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5EF99598-616D-7AB9-F4BD-33BF0B4C76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3775BFC-7DB4-A14F-8F9B-4BD3AC7AEA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AE5AC1-809D-4248-BDD8-2EFEBB795B8A}" type="slidenum">
              <a:rPr lang="en-US" altLang="en-US"/>
              <a:pPr>
                <a:spcBef>
                  <a:spcPct val="0"/>
                </a:spcBef>
              </a:pPr>
              <a:t>31</a:t>
            </a:fld>
            <a:endParaRPr lang="en-US" altLang="en-US"/>
          </a:p>
        </p:txBody>
      </p:sp>
      <p:sp>
        <p:nvSpPr>
          <p:cNvPr id="86019" name="Rectangle 2">
            <a:extLst>
              <a:ext uri="{FF2B5EF4-FFF2-40B4-BE49-F238E27FC236}">
                <a16:creationId xmlns:a16="http://schemas.microsoft.com/office/drawing/2014/main" id="{66D00C2B-F463-B23E-4A99-278F07EE5A2B}"/>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062A3A5F-999C-FB1F-E358-9121472548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72F68835-B314-EA0D-AE6B-2E7C5B45F2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D78030-6B8E-43E0-8B64-CC5A1CDC527F}" type="slidenum">
              <a:rPr lang="en-US" altLang="en-US"/>
              <a:pPr>
                <a:spcBef>
                  <a:spcPct val="0"/>
                </a:spcBef>
              </a:pPr>
              <a:t>32</a:t>
            </a:fld>
            <a:endParaRPr lang="en-US" altLang="en-US"/>
          </a:p>
        </p:txBody>
      </p:sp>
      <p:sp>
        <p:nvSpPr>
          <p:cNvPr id="88067" name="Rectangle 2">
            <a:extLst>
              <a:ext uri="{FF2B5EF4-FFF2-40B4-BE49-F238E27FC236}">
                <a16:creationId xmlns:a16="http://schemas.microsoft.com/office/drawing/2014/main" id="{E7095AD6-F49F-0183-48C3-3EB7E9220322}"/>
              </a:ext>
            </a:extLst>
          </p:cNvPr>
          <p:cNvSpPr>
            <a:spLocks noChangeArrowheads="1" noTextEdit="1"/>
          </p:cNvSpPr>
          <p:nvPr>
            <p:ph type="sldImg"/>
          </p:nvPr>
        </p:nvSpPr>
        <p:spPr>
          <a:ln/>
        </p:spPr>
      </p:sp>
      <p:sp>
        <p:nvSpPr>
          <p:cNvPr id="88068" name="Rectangle 3">
            <a:extLst>
              <a:ext uri="{FF2B5EF4-FFF2-40B4-BE49-F238E27FC236}">
                <a16:creationId xmlns:a16="http://schemas.microsoft.com/office/drawing/2014/main" id="{8B48FA2D-AC28-392F-CE8D-8746DAF1B0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AC45AE7-6E7E-3FAF-05BA-178E0F652B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978994-A9B7-459E-AFED-7C6DF753E75F}" type="slidenum">
              <a:rPr lang="en-US" altLang="en-US"/>
              <a:pPr>
                <a:spcBef>
                  <a:spcPct val="0"/>
                </a:spcBef>
              </a:pPr>
              <a:t>33</a:t>
            </a:fld>
            <a:endParaRPr lang="en-US" altLang="en-US"/>
          </a:p>
        </p:txBody>
      </p:sp>
      <p:sp>
        <p:nvSpPr>
          <p:cNvPr id="90115" name="Rectangle 2">
            <a:extLst>
              <a:ext uri="{FF2B5EF4-FFF2-40B4-BE49-F238E27FC236}">
                <a16:creationId xmlns:a16="http://schemas.microsoft.com/office/drawing/2014/main" id="{E0B30E92-2FFD-3572-A066-DB30037B50A1}"/>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C311617B-9867-64F5-08A2-C08A9DC789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51E94B4-92BA-9351-6698-0A8436136A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4C8071-EBA7-406E-9F5A-B53B73149112}" type="slidenum">
              <a:rPr lang="en-US" altLang="en-US"/>
              <a:pPr>
                <a:spcBef>
                  <a:spcPct val="0"/>
                </a:spcBef>
              </a:pPr>
              <a:t>34</a:t>
            </a:fld>
            <a:endParaRPr lang="en-US" altLang="en-US"/>
          </a:p>
        </p:txBody>
      </p:sp>
      <p:sp>
        <p:nvSpPr>
          <p:cNvPr id="92163" name="Rectangle 2">
            <a:extLst>
              <a:ext uri="{FF2B5EF4-FFF2-40B4-BE49-F238E27FC236}">
                <a16:creationId xmlns:a16="http://schemas.microsoft.com/office/drawing/2014/main" id="{E6EE0A17-C6A2-1292-C81B-7F7C41FB163A}"/>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78AD1D8F-845B-3B32-EB6F-35B862CBE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8DC48180-5490-5790-FC0B-15EFF1B4E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620B1C-F75A-4F71-8007-9293E1FB666F}" type="slidenum">
              <a:rPr lang="en-US" altLang="en-US"/>
              <a:pPr>
                <a:spcBef>
                  <a:spcPct val="0"/>
                </a:spcBef>
              </a:pPr>
              <a:t>35</a:t>
            </a:fld>
            <a:endParaRPr lang="en-US" altLang="en-US"/>
          </a:p>
        </p:txBody>
      </p:sp>
      <p:sp>
        <p:nvSpPr>
          <p:cNvPr id="94211" name="Rectangle 2">
            <a:extLst>
              <a:ext uri="{FF2B5EF4-FFF2-40B4-BE49-F238E27FC236}">
                <a16:creationId xmlns:a16="http://schemas.microsoft.com/office/drawing/2014/main" id="{AD33FF5D-2E94-B744-A890-0AC433A13C76}"/>
              </a:ext>
            </a:extLst>
          </p:cNvPr>
          <p:cNvSpPr>
            <a:spLocks noChangeArrowheads="1" noTextEdit="1"/>
          </p:cNvSpPr>
          <p:nvPr>
            <p:ph type="sldImg"/>
          </p:nvPr>
        </p:nvSpPr>
        <p:spPr>
          <a:ln/>
        </p:spPr>
      </p:sp>
      <p:sp>
        <p:nvSpPr>
          <p:cNvPr id="94212" name="Rectangle 3">
            <a:extLst>
              <a:ext uri="{FF2B5EF4-FFF2-40B4-BE49-F238E27FC236}">
                <a16:creationId xmlns:a16="http://schemas.microsoft.com/office/drawing/2014/main" id="{4A98975C-6DBC-C296-F8C5-1950D83AE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1773583-5B52-CFFD-F40F-7D8F4562DF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E91001-7DEE-4E96-A43E-F245CD9648A3}" type="slidenum">
              <a:rPr lang="en-US" altLang="en-US"/>
              <a:pPr>
                <a:spcBef>
                  <a:spcPct val="0"/>
                </a:spcBef>
              </a:pPr>
              <a:t>36</a:t>
            </a:fld>
            <a:endParaRPr lang="en-US" altLang="en-US"/>
          </a:p>
        </p:txBody>
      </p:sp>
      <p:sp>
        <p:nvSpPr>
          <p:cNvPr id="96259" name="Rectangle 2">
            <a:extLst>
              <a:ext uri="{FF2B5EF4-FFF2-40B4-BE49-F238E27FC236}">
                <a16:creationId xmlns:a16="http://schemas.microsoft.com/office/drawing/2014/main" id="{E8BAFFF8-B231-7F99-3C62-966EAC62B9A6}"/>
              </a:ext>
            </a:extLst>
          </p:cNvPr>
          <p:cNvSpPr>
            <a:spLocks noChangeArrowheads="1" noTextEdit="1"/>
          </p:cNvSpPr>
          <p:nvPr>
            <p:ph type="sldImg"/>
          </p:nvPr>
        </p:nvSpPr>
        <p:spPr>
          <a:ln/>
        </p:spPr>
      </p:sp>
      <p:sp>
        <p:nvSpPr>
          <p:cNvPr id="96260" name="Rectangle 3">
            <a:extLst>
              <a:ext uri="{FF2B5EF4-FFF2-40B4-BE49-F238E27FC236}">
                <a16:creationId xmlns:a16="http://schemas.microsoft.com/office/drawing/2014/main" id="{6E800E2E-CBEE-DAA0-DEFE-BC9A995340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0A33F1D-B6AE-8236-76B8-D353BE0E60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892222-FE6B-48BB-9E90-F1F09DB327AE}" type="slidenum">
              <a:rPr lang="en-US" altLang="en-US"/>
              <a:pPr>
                <a:spcBef>
                  <a:spcPct val="0"/>
                </a:spcBef>
              </a:pPr>
              <a:t>37</a:t>
            </a:fld>
            <a:endParaRPr lang="en-US" altLang="en-US"/>
          </a:p>
        </p:txBody>
      </p:sp>
      <p:sp>
        <p:nvSpPr>
          <p:cNvPr id="98307" name="Rectangle 2">
            <a:extLst>
              <a:ext uri="{FF2B5EF4-FFF2-40B4-BE49-F238E27FC236}">
                <a16:creationId xmlns:a16="http://schemas.microsoft.com/office/drawing/2014/main" id="{E03BF52E-D947-D416-87C4-D9BED5DA70DF}"/>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1D85870D-CC4C-34F3-2284-341CC86E4B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D6450588-9210-C159-EF99-28F158AAC9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F09A82-FC9B-40A6-81D9-9569A686F9A7}" type="slidenum">
              <a:rPr lang="en-US" altLang="en-US"/>
              <a:pPr>
                <a:spcBef>
                  <a:spcPct val="0"/>
                </a:spcBef>
              </a:pPr>
              <a:t>38</a:t>
            </a:fld>
            <a:endParaRPr lang="en-US" altLang="en-US"/>
          </a:p>
        </p:txBody>
      </p:sp>
      <p:sp>
        <p:nvSpPr>
          <p:cNvPr id="100355" name="Rectangle 2">
            <a:extLst>
              <a:ext uri="{FF2B5EF4-FFF2-40B4-BE49-F238E27FC236}">
                <a16:creationId xmlns:a16="http://schemas.microsoft.com/office/drawing/2014/main" id="{D3B53324-5F1A-70BF-26CF-692625FF8977}"/>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87B4151F-EC71-D783-CAEF-68333F9A30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38C9B8BC-C621-C740-055D-1EDC35CEA7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E34BBC-16F6-41E3-99DA-6E125355C03A}" type="slidenum">
              <a:rPr lang="en-US" altLang="en-US"/>
              <a:pPr>
                <a:spcBef>
                  <a:spcPct val="0"/>
                </a:spcBef>
              </a:pPr>
              <a:t>39</a:t>
            </a:fld>
            <a:endParaRPr lang="en-US" altLang="en-US"/>
          </a:p>
        </p:txBody>
      </p:sp>
      <p:sp>
        <p:nvSpPr>
          <p:cNvPr id="102403" name="Rectangle 2">
            <a:extLst>
              <a:ext uri="{FF2B5EF4-FFF2-40B4-BE49-F238E27FC236}">
                <a16:creationId xmlns:a16="http://schemas.microsoft.com/office/drawing/2014/main" id="{1AFA1628-ABD4-1C6E-0023-0C645B16C8DC}"/>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EED33342-F70D-9A4D-DDA1-4844FBDF93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A4F53A1-5396-13E3-00A2-6D83B55FD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582336-5ABE-4B25-AFF6-137E24215025}" type="slidenum">
              <a:rPr lang="en-US" altLang="en-US"/>
              <a:pPr>
                <a:spcBef>
                  <a:spcPct val="0"/>
                </a:spcBef>
              </a:pPr>
              <a:t>4</a:t>
            </a:fld>
            <a:endParaRPr lang="en-US" altLang="en-US"/>
          </a:p>
        </p:txBody>
      </p:sp>
      <p:sp>
        <p:nvSpPr>
          <p:cNvPr id="10243" name="Rectangle 2">
            <a:extLst>
              <a:ext uri="{FF2B5EF4-FFF2-40B4-BE49-F238E27FC236}">
                <a16:creationId xmlns:a16="http://schemas.microsoft.com/office/drawing/2014/main" id="{A8F7E1DC-9795-98C1-EC40-375FCEEA5EC0}"/>
              </a:ext>
            </a:extLst>
          </p:cNvPr>
          <p:cNvSpPr>
            <a:spLocks noChangeArrowheads="1" noTextEdit="1"/>
          </p:cNvSpPr>
          <p:nvPr>
            <p:ph type="sldImg"/>
          </p:nvPr>
        </p:nvSpPr>
        <p:spPr>
          <a:ln/>
        </p:spPr>
      </p:sp>
      <p:sp>
        <p:nvSpPr>
          <p:cNvPr id="10244" name="Rectangle 3">
            <a:extLst>
              <a:ext uri="{FF2B5EF4-FFF2-40B4-BE49-F238E27FC236}">
                <a16:creationId xmlns:a16="http://schemas.microsoft.com/office/drawing/2014/main" id="{0C4CB3AE-A061-CACF-E766-D6773E6BAB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Just like with classification, ecology is hierarchal.  Each level builds on itself and they fit together like nesting boxes.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D3C4529D-2BAE-E560-9251-1C59B7C69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A9B4CC-D209-4F90-A896-F59CCB59C767}" type="slidenum">
              <a:rPr lang="en-US" altLang="en-US"/>
              <a:pPr>
                <a:spcBef>
                  <a:spcPct val="0"/>
                </a:spcBef>
              </a:pPr>
              <a:t>40</a:t>
            </a:fld>
            <a:endParaRPr lang="en-US" altLang="en-US"/>
          </a:p>
        </p:txBody>
      </p:sp>
      <p:sp>
        <p:nvSpPr>
          <p:cNvPr id="104451" name="Rectangle 2">
            <a:extLst>
              <a:ext uri="{FF2B5EF4-FFF2-40B4-BE49-F238E27FC236}">
                <a16:creationId xmlns:a16="http://schemas.microsoft.com/office/drawing/2014/main" id="{EF4E885F-4DA6-4DC7-2D40-6C5F51ECBB06}"/>
              </a:ext>
            </a:extLst>
          </p:cNvPr>
          <p:cNvSpPr>
            <a:spLocks noChangeArrowheads="1" noTextEdit="1"/>
          </p:cNvSpPr>
          <p:nvPr>
            <p:ph type="sldImg"/>
          </p:nvPr>
        </p:nvSpPr>
        <p:spPr>
          <a:ln/>
        </p:spPr>
      </p:sp>
      <p:sp>
        <p:nvSpPr>
          <p:cNvPr id="104452" name="Rectangle 3">
            <a:extLst>
              <a:ext uri="{FF2B5EF4-FFF2-40B4-BE49-F238E27FC236}">
                <a16:creationId xmlns:a16="http://schemas.microsoft.com/office/drawing/2014/main" id="{90332674-CC93-ED57-2C70-CEC0C433E5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929CE6F5-DF62-26D5-E5B1-25ED7648D4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2554A4-98B2-4A34-A78C-20582AC892D8}" type="slidenum">
              <a:rPr lang="en-US" altLang="en-US"/>
              <a:pPr>
                <a:spcBef>
                  <a:spcPct val="0"/>
                </a:spcBef>
              </a:pPr>
              <a:t>41</a:t>
            </a:fld>
            <a:endParaRPr lang="en-US" altLang="en-US"/>
          </a:p>
        </p:txBody>
      </p:sp>
      <p:sp>
        <p:nvSpPr>
          <p:cNvPr id="106499" name="Rectangle 2">
            <a:extLst>
              <a:ext uri="{FF2B5EF4-FFF2-40B4-BE49-F238E27FC236}">
                <a16:creationId xmlns:a16="http://schemas.microsoft.com/office/drawing/2014/main" id="{1B542009-9D11-4829-3660-C814ED1C96DE}"/>
              </a:ext>
            </a:extLst>
          </p:cNvPr>
          <p:cNvSpPr>
            <a:spLocks noChangeArrowheads="1" noTextEdit="1"/>
          </p:cNvSpPr>
          <p:nvPr>
            <p:ph type="sldImg"/>
          </p:nvPr>
        </p:nvSpPr>
        <p:spPr>
          <a:ln/>
        </p:spPr>
      </p:sp>
      <p:sp>
        <p:nvSpPr>
          <p:cNvPr id="106500" name="Rectangle 3">
            <a:extLst>
              <a:ext uri="{FF2B5EF4-FFF2-40B4-BE49-F238E27FC236}">
                <a16:creationId xmlns:a16="http://schemas.microsoft.com/office/drawing/2014/main" id="{52497A2D-4C11-A391-192B-31A383829A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964DBD73-9D89-BCB0-102D-AFF0F3D75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6958F7-7DDA-4BDB-A9B6-5C901CD590DC}" type="slidenum">
              <a:rPr lang="en-US" altLang="en-US"/>
              <a:pPr>
                <a:spcBef>
                  <a:spcPct val="0"/>
                </a:spcBef>
              </a:pPr>
              <a:t>42</a:t>
            </a:fld>
            <a:endParaRPr lang="en-US" altLang="en-US"/>
          </a:p>
        </p:txBody>
      </p:sp>
      <p:sp>
        <p:nvSpPr>
          <p:cNvPr id="108547" name="Rectangle 2">
            <a:extLst>
              <a:ext uri="{FF2B5EF4-FFF2-40B4-BE49-F238E27FC236}">
                <a16:creationId xmlns:a16="http://schemas.microsoft.com/office/drawing/2014/main" id="{E7473FD9-8A48-E02C-C86E-D11721C241F2}"/>
              </a:ext>
            </a:extLst>
          </p:cNvPr>
          <p:cNvSpPr>
            <a:spLocks noChangeArrowheads="1" noTextEdit="1"/>
          </p:cNvSpPr>
          <p:nvPr>
            <p:ph type="sldImg"/>
          </p:nvPr>
        </p:nvSpPr>
        <p:spPr>
          <a:ln/>
        </p:spPr>
      </p:sp>
      <p:sp>
        <p:nvSpPr>
          <p:cNvPr id="108548" name="Rectangle 3">
            <a:extLst>
              <a:ext uri="{FF2B5EF4-FFF2-40B4-BE49-F238E27FC236}">
                <a16:creationId xmlns:a16="http://schemas.microsoft.com/office/drawing/2014/main" id="{5E8AE4D1-CA57-070D-C22C-44FAF603CE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F873B47A-F2B5-13F8-B874-EFDA719744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6A8C4D-1675-47BC-940E-21BB09F47950}" type="slidenum">
              <a:rPr lang="en-US" altLang="en-US"/>
              <a:pPr>
                <a:spcBef>
                  <a:spcPct val="0"/>
                </a:spcBef>
              </a:pPr>
              <a:t>43</a:t>
            </a:fld>
            <a:endParaRPr lang="en-US" altLang="en-US"/>
          </a:p>
        </p:txBody>
      </p:sp>
      <p:sp>
        <p:nvSpPr>
          <p:cNvPr id="110595" name="Rectangle 2">
            <a:extLst>
              <a:ext uri="{FF2B5EF4-FFF2-40B4-BE49-F238E27FC236}">
                <a16:creationId xmlns:a16="http://schemas.microsoft.com/office/drawing/2014/main" id="{C9C4939D-6291-A717-0984-0334BC921934}"/>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E222A163-BAF5-0512-04A6-FD5C5074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8E250C00-C7AE-F46F-6E23-443B57B2C5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F3B68C-E93E-40F7-A712-6CE971496426}" type="slidenum">
              <a:rPr lang="en-US" altLang="en-US"/>
              <a:pPr>
                <a:spcBef>
                  <a:spcPct val="0"/>
                </a:spcBef>
              </a:pPr>
              <a:t>44</a:t>
            </a:fld>
            <a:endParaRPr lang="en-US" altLang="en-US"/>
          </a:p>
        </p:txBody>
      </p:sp>
      <p:sp>
        <p:nvSpPr>
          <p:cNvPr id="112643" name="Rectangle 2">
            <a:extLst>
              <a:ext uri="{FF2B5EF4-FFF2-40B4-BE49-F238E27FC236}">
                <a16:creationId xmlns:a16="http://schemas.microsoft.com/office/drawing/2014/main" id="{C50D14E8-EE82-2AEA-DFDA-B8AFF2CACB04}"/>
              </a:ext>
            </a:extLst>
          </p:cNvPr>
          <p:cNvSpPr>
            <a:spLocks noChangeArrowheads="1" noTextEdit="1"/>
          </p:cNvSpPr>
          <p:nvPr>
            <p:ph type="sldImg"/>
          </p:nvPr>
        </p:nvSpPr>
        <p:spPr>
          <a:ln/>
        </p:spPr>
      </p:sp>
      <p:sp>
        <p:nvSpPr>
          <p:cNvPr id="112644" name="Rectangle 3">
            <a:extLst>
              <a:ext uri="{FF2B5EF4-FFF2-40B4-BE49-F238E27FC236}">
                <a16:creationId xmlns:a16="http://schemas.microsoft.com/office/drawing/2014/main" id="{658E5E47-0A23-DE0D-780E-87BD8D483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4848CDA-B2A2-E40E-F902-B2369F0525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918764-BFCA-453B-8AF4-47A28AB395E1}" type="slidenum">
              <a:rPr lang="en-US" altLang="en-US"/>
              <a:pPr>
                <a:spcBef>
                  <a:spcPct val="0"/>
                </a:spcBef>
              </a:pPr>
              <a:t>5</a:t>
            </a:fld>
            <a:endParaRPr lang="en-US" altLang="en-US"/>
          </a:p>
        </p:txBody>
      </p:sp>
      <p:sp>
        <p:nvSpPr>
          <p:cNvPr id="12291" name="Rectangle 2">
            <a:extLst>
              <a:ext uri="{FF2B5EF4-FFF2-40B4-BE49-F238E27FC236}">
                <a16:creationId xmlns:a16="http://schemas.microsoft.com/office/drawing/2014/main" id="{AE48CF0D-5DE8-4A00-9C03-A9A7230DBA7A}"/>
              </a:ext>
            </a:extLst>
          </p:cNvPr>
          <p:cNvSpPr>
            <a:spLocks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id="{94E64CCA-0EE5-AD6B-9E44-4DF73E5CDD14}"/>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t>The lowest level is the individual. The organism. Here we see a salmon and a bear as examples of organisms.  REMINDER: organisms die, species go extinct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72923C2-85DC-79AC-7C5C-85C84B0FAB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D54FAD-56E4-487C-B366-0F8863BF06D3}" type="slidenum">
              <a:rPr lang="en-US" altLang="en-US"/>
              <a:pPr>
                <a:spcBef>
                  <a:spcPct val="0"/>
                </a:spcBef>
              </a:pPr>
              <a:t>6</a:t>
            </a:fld>
            <a:endParaRPr lang="en-US" altLang="en-US"/>
          </a:p>
        </p:txBody>
      </p:sp>
      <p:sp>
        <p:nvSpPr>
          <p:cNvPr id="14339" name="Rectangle 2">
            <a:extLst>
              <a:ext uri="{FF2B5EF4-FFF2-40B4-BE49-F238E27FC236}">
                <a16:creationId xmlns:a16="http://schemas.microsoft.com/office/drawing/2014/main" id="{A32973B4-D175-48DA-ADE7-A381D9B2AAAB}"/>
              </a:ext>
            </a:extLst>
          </p:cNvPr>
          <p:cNvSpPr>
            <a:spLocks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id="{4ED3B8A8-1443-339B-9A9F-E9BD7633AB8F}"/>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t>The next level is a population.  A population consists of a single species living together and breeding.  Give me an example of a population. Ex. large mouth bass living in Lake Meade.  Beetles living under the same log.  Here we have salmon spwning and two bears fishing.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79D29D1-B3BB-5691-A758-2EE8D18D53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250FC6-FB6E-492B-AB81-52914BAE3C24}" type="slidenum">
              <a:rPr lang="en-US" altLang="en-US"/>
              <a:pPr>
                <a:spcBef>
                  <a:spcPct val="0"/>
                </a:spcBef>
              </a:pPr>
              <a:t>7</a:t>
            </a:fld>
            <a:endParaRPr lang="en-US" altLang="en-US"/>
          </a:p>
        </p:txBody>
      </p:sp>
      <p:sp>
        <p:nvSpPr>
          <p:cNvPr id="16387" name="Rectangle 2">
            <a:extLst>
              <a:ext uri="{FF2B5EF4-FFF2-40B4-BE49-F238E27FC236}">
                <a16:creationId xmlns:a16="http://schemas.microsoft.com/office/drawing/2014/main" id="{47254EB0-1359-9EAE-CBFB-5F9334A1DD9E}"/>
              </a:ext>
            </a:extLst>
          </p:cNvPr>
          <p:cNvSpPr>
            <a:spLocks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CCD0D7EB-EF77-A12B-9FC8-08A75520BEFE}"/>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t>Next level is a community which is several populations living together and depending on each other. What does interdependent mean? An example of a community is shown here with the bear and the salmon.  They both live in a common environment and the bear needs the fish for food?  How does the salmon need the bear?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676F1B7-B04D-CDCC-477B-9FF170CC8C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5C199E-7220-42C9-8FCF-5ECB476C85C8}" type="slidenum">
              <a:rPr lang="en-US" altLang="en-US"/>
              <a:pPr>
                <a:spcBef>
                  <a:spcPct val="0"/>
                </a:spcBef>
              </a:pPr>
              <a:t>8</a:t>
            </a:fld>
            <a:endParaRPr lang="en-US" altLang="en-US"/>
          </a:p>
        </p:txBody>
      </p:sp>
      <p:sp>
        <p:nvSpPr>
          <p:cNvPr id="18435" name="Rectangle 2">
            <a:extLst>
              <a:ext uri="{FF2B5EF4-FFF2-40B4-BE49-F238E27FC236}">
                <a16:creationId xmlns:a16="http://schemas.microsoft.com/office/drawing/2014/main" id="{80D1FC24-C27C-7193-4DF5-6C15799125B7}"/>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D8766C30-B6EB-3E9F-1EFF-E1BBF0BC2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C5B36A6-C663-C648-B9AD-0509F394FA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02FDA2-53B4-4D82-9661-AEC5873C3B3B}" type="slidenum">
              <a:rPr lang="en-US" altLang="en-US"/>
              <a:pPr>
                <a:spcBef>
                  <a:spcPct val="0"/>
                </a:spcBef>
              </a:pPr>
              <a:t>9</a:t>
            </a:fld>
            <a:endParaRPr lang="en-US" altLang="en-US"/>
          </a:p>
        </p:txBody>
      </p:sp>
      <p:sp>
        <p:nvSpPr>
          <p:cNvPr id="20483" name="Rectangle 2">
            <a:extLst>
              <a:ext uri="{FF2B5EF4-FFF2-40B4-BE49-F238E27FC236}">
                <a16:creationId xmlns:a16="http://schemas.microsoft.com/office/drawing/2014/main" id="{3A80F0CE-E5FC-66F4-3B80-8443CCCD1767}"/>
              </a:ext>
            </a:extLst>
          </p:cNvPr>
          <p:cNvSpPr>
            <a:spLocks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A690B4E5-E468-8F1F-F08C-E5FDA8B8870C}"/>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t>Lets review. Organisms make up populations, populations make up communities, communities and abiotic factors make up ecosystems, and all of the ecosystems make up the biosphere.  From one to many and each depending on the other.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06186BD-E4AE-F856-D108-EF23F4E692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495B08-F3AD-9F5C-CE2D-E4BA200BB8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5F7A9B-3AA2-9126-AA87-69005455344A}"/>
              </a:ext>
            </a:extLst>
          </p:cNvPr>
          <p:cNvSpPr>
            <a:spLocks noGrp="1" noChangeArrowheads="1"/>
          </p:cNvSpPr>
          <p:nvPr>
            <p:ph type="sldNum" sz="quarter" idx="12"/>
          </p:nvPr>
        </p:nvSpPr>
        <p:spPr>
          <a:ln/>
        </p:spPr>
        <p:txBody>
          <a:bodyPr/>
          <a:lstStyle>
            <a:lvl1pPr>
              <a:defRPr/>
            </a:lvl1pPr>
          </a:lstStyle>
          <a:p>
            <a:fld id="{E098997F-2D1A-4EAA-8145-B254D5116287}" type="slidenum">
              <a:rPr lang="en-US" altLang="en-US"/>
              <a:pPr/>
              <a:t>‹#›</a:t>
            </a:fld>
            <a:endParaRPr lang="en-US" altLang="en-US"/>
          </a:p>
        </p:txBody>
      </p:sp>
    </p:spTree>
    <p:extLst>
      <p:ext uri="{BB962C8B-B14F-4D97-AF65-F5344CB8AC3E}">
        <p14:creationId xmlns:p14="http://schemas.microsoft.com/office/powerpoint/2010/main" val="38407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99C1EC-8A51-29B1-8526-8A9C2D724F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CA6143-571E-A81D-816B-627063A9D3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1B6746-199F-2185-498E-A3161ECE5B19}"/>
              </a:ext>
            </a:extLst>
          </p:cNvPr>
          <p:cNvSpPr>
            <a:spLocks noGrp="1" noChangeArrowheads="1"/>
          </p:cNvSpPr>
          <p:nvPr>
            <p:ph type="sldNum" sz="quarter" idx="12"/>
          </p:nvPr>
        </p:nvSpPr>
        <p:spPr>
          <a:ln/>
        </p:spPr>
        <p:txBody>
          <a:bodyPr/>
          <a:lstStyle>
            <a:lvl1pPr>
              <a:defRPr/>
            </a:lvl1pPr>
          </a:lstStyle>
          <a:p>
            <a:fld id="{997E5D1F-3D70-4A38-BC8F-F706D5A03CDC}" type="slidenum">
              <a:rPr lang="en-US" altLang="en-US"/>
              <a:pPr/>
              <a:t>‹#›</a:t>
            </a:fld>
            <a:endParaRPr lang="en-US" altLang="en-US"/>
          </a:p>
        </p:txBody>
      </p:sp>
    </p:spTree>
    <p:extLst>
      <p:ext uri="{BB962C8B-B14F-4D97-AF65-F5344CB8AC3E}">
        <p14:creationId xmlns:p14="http://schemas.microsoft.com/office/powerpoint/2010/main" val="167398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0056F3-50A9-4D65-0B03-2B4C64312F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EC0FEB-6055-7D8C-8880-F426CEABD9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A1D703-013C-DEE0-7DA1-E6C9E25099A9}"/>
              </a:ext>
            </a:extLst>
          </p:cNvPr>
          <p:cNvSpPr>
            <a:spLocks noGrp="1" noChangeArrowheads="1"/>
          </p:cNvSpPr>
          <p:nvPr>
            <p:ph type="sldNum" sz="quarter" idx="12"/>
          </p:nvPr>
        </p:nvSpPr>
        <p:spPr>
          <a:ln/>
        </p:spPr>
        <p:txBody>
          <a:bodyPr/>
          <a:lstStyle>
            <a:lvl1pPr>
              <a:defRPr/>
            </a:lvl1pPr>
          </a:lstStyle>
          <a:p>
            <a:fld id="{391F395C-36E2-4E39-AD42-00206F9E36CA}" type="slidenum">
              <a:rPr lang="en-US" altLang="en-US"/>
              <a:pPr/>
              <a:t>‹#›</a:t>
            </a:fld>
            <a:endParaRPr lang="en-US" altLang="en-US"/>
          </a:p>
        </p:txBody>
      </p:sp>
    </p:spTree>
    <p:extLst>
      <p:ext uri="{BB962C8B-B14F-4D97-AF65-F5344CB8AC3E}">
        <p14:creationId xmlns:p14="http://schemas.microsoft.com/office/powerpoint/2010/main" val="73094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C38924-23E4-7180-8F83-35CF85B845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932972-B28F-DCC1-D0D8-82661BFE7B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B78D05-F6F0-0FB4-1290-E60C82DCE742}"/>
              </a:ext>
            </a:extLst>
          </p:cNvPr>
          <p:cNvSpPr>
            <a:spLocks noGrp="1" noChangeArrowheads="1"/>
          </p:cNvSpPr>
          <p:nvPr>
            <p:ph type="sldNum" sz="quarter" idx="12"/>
          </p:nvPr>
        </p:nvSpPr>
        <p:spPr>
          <a:ln/>
        </p:spPr>
        <p:txBody>
          <a:bodyPr/>
          <a:lstStyle>
            <a:lvl1pPr>
              <a:defRPr/>
            </a:lvl1pPr>
          </a:lstStyle>
          <a:p>
            <a:fld id="{14FE6217-F70D-4F08-9EF1-1D2F987B811B}" type="slidenum">
              <a:rPr lang="en-US" altLang="en-US"/>
              <a:pPr/>
              <a:t>‹#›</a:t>
            </a:fld>
            <a:endParaRPr lang="en-US" altLang="en-US"/>
          </a:p>
        </p:txBody>
      </p:sp>
    </p:spTree>
    <p:extLst>
      <p:ext uri="{BB962C8B-B14F-4D97-AF65-F5344CB8AC3E}">
        <p14:creationId xmlns:p14="http://schemas.microsoft.com/office/powerpoint/2010/main" val="182385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79A2318-FB97-1B30-3E59-8472931125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E06BD5-E660-1CC3-CB20-DC66F7A2AA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E157BA-E253-0CFC-766D-E3D09AFAA383}"/>
              </a:ext>
            </a:extLst>
          </p:cNvPr>
          <p:cNvSpPr>
            <a:spLocks noGrp="1" noChangeArrowheads="1"/>
          </p:cNvSpPr>
          <p:nvPr>
            <p:ph type="sldNum" sz="quarter" idx="12"/>
          </p:nvPr>
        </p:nvSpPr>
        <p:spPr>
          <a:ln/>
        </p:spPr>
        <p:txBody>
          <a:bodyPr/>
          <a:lstStyle>
            <a:lvl1pPr>
              <a:defRPr/>
            </a:lvl1pPr>
          </a:lstStyle>
          <a:p>
            <a:fld id="{5C0A5E4A-2031-4EF3-B99B-3BD18905CCBA}" type="slidenum">
              <a:rPr lang="en-US" altLang="en-US"/>
              <a:pPr/>
              <a:t>‹#›</a:t>
            </a:fld>
            <a:endParaRPr lang="en-US" altLang="en-US"/>
          </a:p>
        </p:txBody>
      </p:sp>
    </p:spTree>
    <p:extLst>
      <p:ext uri="{BB962C8B-B14F-4D97-AF65-F5344CB8AC3E}">
        <p14:creationId xmlns:p14="http://schemas.microsoft.com/office/powerpoint/2010/main" val="177908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C804FF6-9093-0C44-42E8-4AAF77BA8E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6D41DA-728F-F19A-581A-75D6654CC3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5F36D2-D103-4199-1837-FA226CDB17AA}"/>
              </a:ext>
            </a:extLst>
          </p:cNvPr>
          <p:cNvSpPr>
            <a:spLocks noGrp="1" noChangeArrowheads="1"/>
          </p:cNvSpPr>
          <p:nvPr>
            <p:ph type="sldNum" sz="quarter" idx="12"/>
          </p:nvPr>
        </p:nvSpPr>
        <p:spPr>
          <a:ln/>
        </p:spPr>
        <p:txBody>
          <a:bodyPr/>
          <a:lstStyle>
            <a:lvl1pPr>
              <a:defRPr/>
            </a:lvl1pPr>
          </a:lstStyle>
          <a:p>
            <a:fld id="{2D3BBB18-298E-428D-8417-999F5FD09AA6}" type="slidenum">
              <a:rPr lang="en-US" altLang="en-US"/>
              <a:pPr/>
              <a:t>‹#›</a:t>
            </a:fld>
            <a:endParaRPr lang="en-US" altLang="en-US"/>
          </a:p>
        </p:txBody>
      </p:sp>
    </p:spTree>
    <p:extLst>
      <p:ext uri="{BB962C8B-B14F-4D97-AF65-F5344CB8AC3E}">
        <p14:creationId xmlns:p14="http://schemas.microsoft.com/office/powerpoint/2010/main" val="27171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2E05E0-409D-C021-6744-7491FDC46D2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AB1F45C-17E5-3632-8037-70A413E284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DAC7E58-E1DF-6BEE-EA85-95B2FA9886B0}"/>
              </a:ext>
            </a:extLst>
          </p:cNvPr>
          <p:cNvSpPr>
            <a:spLocks noGrp="1" noChangeArrowheads="1"/>
          </p:cNvSpPr>
          <p:nvPr>
            <p:ph type="sldNum" sz="quarter" idx="12"/>
          </p:nvPr>
        </p:nvSpPr>
        <p:spPr>
          <a:ln/>
        </p:spPr>
        <p:txBody>
          <a:bodyPr/>
          <a:lstStyle>
            <a:lvl1pPr>
              <a:defRPr/>
            </a:lvl1pPr>
          </a:lstStyle>
          <a:p>
            <a:fld id="{75AE67EF-B42F-4E3A-8440-B6B78FDF4C05}" type="slidenum">
              <a:rPr lang="en-US" altLang="en-US"/>
              <a:pPr/>
              <a:t>‹#›</a:t>
            </a:fld>
            <a:endParaRPr lang="en-US" altLang="en-US"/>
          </a:p>
        </p:txBody>
      </p:sp>
    </p:spTree>
    <p:extLst>
      <p:ext uri="{BB962C8B-B14F-4D97-AF65-F5344CB8AC3E}">
        <p14:creationId xmlns:p14="http://schemas.microsoft.com/office/powerpoint/2010/main" val="414492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77323B-2279-FC72-398A-50321C2FF8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F0B6D51-1522-A23B-F3C7-578423C403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2D0620B-014B-A28E-BB72-E6EE1733AC2A}"/>
              </a:ext>
            </a:extLst>
          </p:cNvPr>
          <p:cNvSpPr>
            <a:spLocks noGrp="1" noChangeArrowheads="1"/>
          </p:cNvSpPr>
          <p:nvPr>
            <p:ph type="sldNum" sz="quarter" idx="12"/>
          </p:nvPr>
        </p:nvSpPr>
        <p:spPr>
          <a:ln/>
        </p:spPr>
        <p:txBody>
          <a:bodyPr/>
          <a:lstStyle>
            <a:lvl1pPr>
              <a:defRPr/>
            </a:lvl1pPr>
          </a:lstStyle>
          <a:p>
            <a:fld id="{B86F896F-CD90-4B38-89C8-F8C3FBD9E9EE}" type="slidenum">
              <a:rPr lang="en-US" altLang="en-US"/>
              <a:pPr/>
              <a:t>‹#›</a:t>
            </a:fld>
            <a:endParaRPr lang="en-US" altLang="en-US"/>
          </a:p>
        </p:txBody>
      </p:sp>
    </p:spTree>
    <p:extLst>
      <p:ext uri="{BB962C8B-B14F-4D97-AF65-F5344CB8AC3E}">
        <p14:creationId xmlns:p14="http://schemas.microsoft.com/office/powerpoint/2010/main" val="38018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989CE19-00C6-B33A-0403-FF05371EEA7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8479A5C-A0DD-D5F2-7733-30AB9F6BE2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8A79BC8-FDE1-8395-B117-7F58A4B8498C}"/>
              </a:ext>
            </a:extLst>
          </p:cNvPr>
          <p:cNvSpPr>
            <a:spLocks noGrp="1" noChangeArrowheads="1"/>
          </p:cNvSpPr>
          <p:nvPr>
            <p:ph type="sldNum" sz="quarter" idx="12"/>
          </p:nvPr>
        </p:nvSpPr>
        <p:spPr>
          <a:ln/>
        </p:spPr>
        <p:txBody>
          <a:bodyPr/>
          <a:lstStyle>
            <a:lvl1pPr>
              <a:defRPr/>
            </a:lvl1pPr>
          </a:lstStyle>
          <a:p>
            <a:fld id="{D6AEF42A-C571-4AB9-9E18-63D859CED3ED}" type="slidenum">
              <a:rPr lang="en-US" altLang="en-US"/>
              <a:pPr/>
              <a:t>‹#›</a:t>
            </a:fld>
            <a:endParaRPr lang="en-US" altLang="en-US"/>
          </a:p>
        </p:txBody>
      </p:sp>
    </p:spTree>
    <p:extLst>
      <p:ext uri="{BB962C8B-B14F-4D97-AF65-F5344CB8AC3E}">
        <p14:creationId xmlns:p14="http://schemas.microsoft.com/office/powerpoint/2010/main" val="88392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690FE8-5847-48BB-B945-2246546984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54058E-A159-4C4E-0805-2248731D4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738D90-626D-9719-2546-EA00FB7E0C36}"/>
              </a:ext>
            </a:extLst>
          </p:cNvPr>
          <p:cNvSpPr>
            <a:spLocks noGrp="1" noChangeArrowheads="1"/>
          </p:cNvSpPr>
          <p:nvPr>
            <p:ph type="sldNum" sz="quarter" idx="12"/>
          </p:nvPr>
        </p:nvSpPr>
        <p:spPr>
          <a:ln/>
        </p:spPr>
        <p:txBody>
          <a:bodyPr/>
          <a:lstStyle>
            <a:lvl1pPr>
              <a:defRPr/>
            </a:lvl1pPr>
          </a:lstStyle>
          <a:p>
            <a:fld id="{F672D4FE-4F74-4E61-B036-B5C0A89885C1}" type="slidenum">
              <a:rPr lang="en-US" altLang="en-US"/>
              <a:pPr/>
              <a:t>‹#›</a:t>
            </a:fld>
            <a:endParaRPr lang="en-US" altLang="en-US"/>
          </a:p>
        </p:txBody>
      </p:sp>
    </p:spTree>
    <p:extLst>
      <p:ext uri="{BB962C8B-B14F-4D97-AF65-F5344CB8AC3E}">
        <p14:creationId xmlns:p14="http://schemas.microsoft.com/office/powerpoint/2010/main" val="238093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385050-402C-A5D8-8DA5-6E031E00C7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3A9522-3D77-A28D-FB8C-C9ED6E0E58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C3F395-DDD5-2E7A-EE46-B9B777A7309F}"/>
              </a:ext>
            </a:extLst>
          </p:cNvPr>
          <p:cNvSpPr>
            <a:spLocks noGrp="1" noChangeArrowheads="1"/>
          </p:cNvSpPr>
          <p:nvPr>
            <p:ph type="sldNum" sz="quarter" idx="12"/>
          </p:nvPr>
        </p:nvSpPr>
        <p:spPr>
          <a:ln/>
        </p:spPr>
        <p:txBody>
          <a:bodyPr/>
          <a:lstStyle>
            <a:lvl1pPr>
              <a:defRPr/>
            </a:lvl1pPr>
          </a:lstStyle>
          <a:p>
            <a:fld id="{B1C0BBE7-0EFF-4E74-8E06-EFE819B5117B}" type="slidenum">
              <a:rPr lang="en-US" altLang="en-US"/>
              <a:pPr/>
              <a:t>‹#›</a:t>
            </a:fld>
            <a:endParaRPr lang="en-US" altLang="en-US"/>
          </a:p>
        </p:txBody>
      </p:sp>
    </p:spTree>
    <p:extLst>
      <p:ext uri="{BB962C8B-B14F-4D97-AF65-F5344CB8AC3E}">
        <p14:creationId xmlns:p14="http://schemas.microsoft.com/office/powerpoint/2010/main" val="87064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7E101F6-9028-777C-3D14-14C4151A908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5E54541-7414-A5FC-31D4-894EFFA1FA0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06A435E-A0B3-5B62-4E61-619B5AB47D4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F227A77C-2D2A-75BF-2C2E-182591AE211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A4D89ECC-F006-D394-6C1A-A7F5BAD2EC3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B0242DD-CF01-47DF-92F6-FB02FD1AF9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durangoshopping.com/christmas/images/Lightening-640.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97D7FA9-0885-28C7-3817-A864DC873EB6}"/>
              </a:ext>
            </a:extLst>
          </p:cNvPr>
          <p:cNvSpPr>
            <a:spLocks noGrp="1" noChangeArrowheads="1"/>
          </p:cNvSpPr>
          <p:nvPr>
            <p:ph type="ctrTitle"/>
          </p:nvPr>
        </p:nvSpPr>
        <p:spPr>
          <a:xfrm>
            <a:off x="5334000" y="1676400"/>
            <a:ext cx="3505200" cy="1143000"/>
          </a:xfrm>
        </p:spPr>
        <p:txBody>
          <a:bodyPr/>
          <a:lstStyle/>
          <a:p>
            <a:pPr eaLnBrk="1" hangingPunct="1"/>
            <a:r>
              <a:rPr lang="en-US" altLang="en-US" b="1">
                <a:solidFill>
                  <a:schemeClr val="bg1"/>
                </a:solidFill>
                <a:latin typeface="Comic Sans MS" panose="030F0702030302020204" pitchFamily="66" charset="0"/>
              </a:rPr>
              <a:t>        </a:t>
            </a:r>
            <a:r>
              <a:rPr lang="en-US" altLang="en-US" sz="7200" b="1">
                <a:solidFill>
                  <a:schemeClr val="bg1"/>
                </a:solidFill>
                <a:latin typeface="Comic Sans MS" panose="030F0702030302020204" pitchFamily="66" charset="0"/>
              </a:rPr>
              <a:t>Ecology</a:t>
            </a:r>
          </a:p>
        </p:txBody>
      </p:sp>
      <p:pic>
        <p:nvPicPr>
          <p:cNvPr id="3075" name="Picture 5" descr="http://www.wildernessclassroom.com/www/schoolhouse/rainforest_library/animal_images/toucan.jpg">
            <a:extLst>
              <a:ext uri="{FF2B5EF4-FFF2-40B4-BE49-F238E27FC236}">
                <a16:creationId xmlns:a16="http://schemas.microsoft.com/office/drawing/2014/main" id="{D28DD46C-9D26-0478-E899-E4B899B2F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4818063"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D5A5935C-3913-EF2C-6D95-2860D67E86EF}"/>
              </a:ext>
            </a:extLst>
          </p:cNvPr>
          <p:cNvSpPr>
            <a:spLocks noGrp="1" noChangeArrowheads="1"/>
          </p:cNvSpPr>
          <p:nvPr>
            <p:ph type="body" idx="1"/>
          </p:nvPr>
        </p:nvSpPr>
        <p:spPr>
          <a:xfrm>
            <a:off x="762000" y="609600"/>
            <a:ext cx="7696200" cy="914400"/>
          </a:xfrm>
        </p:spPr>
        <p:txBody>
          <a:bodyPr/>
          <a:lstStyle/>
          <a:p>
            <a:pPr algn="ctr" eaLnBrk="1" hangingPunct="1">
              <a:buFontTx/>
              <a:buNone/>
            </a:pPr>
            <a:r>
              <a:rPr lang="en-US" altLang="en-US" sz="4800" b="1">
                <a:solidFill>
                  <a:srgbClr val="FFFF00"/>
                </a:solidFill>
                <a:latin typeface="Comic Sans MS" panose="030F0702030302020204" pitchFamily="66" charset="0"/>
              </a:rPr>
              <a:t>Habitat vs. Niche</a:t>
            </a:r>
            <a:r>
              <a:rPr lang="en-US" altLang="en-US" b="1">
                <a:solidFill>
                  <a:schemeClr val="bg1"/>
                </a:solidFill>
                <a:latin typeface="Comic Sans MS" panose="030F0702030302020204" pitchFamily="66" charset="0"/>
              </a:rPr>
              <a:t>	</a:t>
            </a:r>
          </a:p>
        </p:txBody>
      </p:sp>
      <p:sp>
        <p:nvSpPr>
          <p:cNvPr id="21507" name="Text Box 6">
            <a:extLst>
              <a:ext uri="{FF2B5EF4-FFF2-40B4-BE49-F238E27FC236}">
                <a16:creationId xmlns:a16="http://schemas.microsoft.com/office/drawing/2014/main" id="{B9944E07-5230-0E6A-5582-785D059F4E8B}"/>
              </a:ext>
            </a:extLst>
          </p:cNvPr>
          <p:cNvSpPr txBox="1">
            <a:spLocks noChangeArrowheads="1"/>
          </p:cNvSpPr>
          <p:nvPr/>
        </p:nvSpPr>
        <p:spPr bwMode="auto">
          <a:xfrm>
            <a:off x="685800" y="1905000"/>
            <a:ext cx="8001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en-US" altLang="en-US" sz="3600" b="1" dirty="0">
                <a:solidFill>
                  <a:srgbClr val="FFFF00"/>
                </a:solidFill>
                <a:latin typeface="Comic Sans MS" panose="030F0702030302020204" pitchFamily="66" charset="0"/>
              </a:rPr>
              <a:t>Niche</a:t>
            </a:r>
            <a:r>
              <a:rPr lang="en-US" altLang="en-US" sz="3600" b="1" dirty="0">
                <a:solidFill>
                  <a:schemeClr val="bg1"/>
                </a:solidFill>
                <a:latin typeface="Comic Sans MS" panose="030F0702030302020204" pitchFamily="66" charset="0"/>
              </a:rPr>
              <a:t> -</a:t>
            </a:r>
            <a:r>
              <a:rPr lang="en-US" altLang="en-US" sz="3600" b="1" dirty="0">
                <a:solidFill>
                  <a:schemeClr val="accent1"/>
                </a:solidFill>
                <a:latin typeface="Comic Sans MS" panose="030F0702030302020204" pitchFamily="66" charset="0"/>
              </a:rPr>
              <a:t> </a:t>
            </a:r>
            <a:r>
              <a:rPr lang="en-US" altLang="en-US" sz="3600" b="1" dirty="0">
                <a:solidFill>
                  <a:schemeClr val="bg1"/>
                </a:solidFill>
                <a:latin typeface="Comic Sans MS" panose="030F0702030302020204" pitchFamily="66" charset="0"/>
              </a:rPr>
              <a:t>the </a:t>
            </a:r>
            <a:r>
              <a:rPr lang="en-US" altLang="en-US" sz="3600" b="1" dirty="0">
                <a:solidFill>
                  <a:schemeClr val="tx2"/>
                </a:solidFill>
                <a:latin typeface="Comic Sans MS" panose="030F0702030302020204" pitchFamily="66" charset="0"/>
              </a:rPr>
              <a:t>role</a:t>
            </a:r>
            <a:r>
              <a:rPr lang="en-US" altLang="en-US" sz="3600" b="1" dirty="0">
                <a:solidFill>
                  <a:schemeClr val="bg1"/>
                </a:solidFill>
                <a:latin typeface="Comic Sans MS" panose="030F0702030302020204" pitchFamily="66" charset="0"/>
              </a:rPr>
              <a:t> a species plays in a community; its total way of life</a:t>
            </a:r>
          </a:p>
          <a:p>
            <a:pPr eaLnBrk="1" hangingPunct="1">
              <a:lnSpc>
                <a:spcPct val="90000"/>
              </a:lnSpc>
              <a:buFontTx/>
              <a:buNone/>
            </a:pPr>
            <a:endParaRPr lang="en-US" altLang="en-US" sz="3600" b="1" dirty="0">
              <a:solidFill>
                <a:schemeClr val="bg1"/>
              </a:solidFill>
              <a:latin typeface="Comic Sans MS" panose="030F0702030302020204" pitchFamily="66" charset="0"/>
            </a:endParaRPr>
          </a:p>
          <a:p>
            <a:pPr eaLnBrk="1" hangingPunct="1">
              <a:lnSpc>
                <a:spcPct val="90000"/>
              </a:lnSpc>
              <a:buFontTx/>
              <a:buNone/>
            </a:pPr>
            <a:r>
              <a:rPr lang="en-US" altLang="en-US" sz="3600" b="1" dirty="0">
                <a:solidFill>
                  <a:srgbClr val="FFFF00"/>
                </a:solidFill>
                <a:latin typeface="Comic Sans MS" panose="030F0702030302020204" pitchFamily="66" charset="0"/>
              </a:rPr>
              <a:t>Habitat</a:t>
            </a:r>
            <a:r>
              <a:rPr lang="en-US" altLang="en-US" sz="3600" b="1" dirty="0">
                <a:solidFill>
                  <a:schemeClr val="bg1"/>
                </a:solidFill>
                <a:latin typeface="Comic Sans MS" panose="030F0702030302020204" pitchFamily="66" charset="0"/>
              </a:rPr>
              <a:t>- the </a:t>
            </a:r>
            <a:r>
              <a:rPr lang="en-US" altLang="en-US" sz="3600" b="1" dirty="0">
                <a:solidFill>
                  <a:schemeClr val="tx2"/>
                </a:solidFill>
                <a:latin typeface="Comic Sans MS" panose="030F0702030302020204" pitchFamily="66" charset="0"/>
              </a:rPr>
              <a:t>place</a:t>
            </a:r>
            <a:r>
              <a:rPr lang="en-US" altLang="en-US" sz="3600" b="1" dirty="0">
                <a:solidFill>
                  <a:schemeClr val="bg1"/>
                </a:solidFill>
                <a:latin typeface="Comic Sans MS" panose="030F0702030302020204" pitchFamily="66" charset="0"/>
              </a:rPr>
              <a:t> in which an organism </a:t>
            </a:r>
            <a:r>
              <a:rPr lang="en-US" altLang="en-US" sz="3600" b="1" dirty="0">
                <a:solidFill>
                  <a:schemeClr val="tx2"/>
                </a:solidFill>
                <a:latin typeface="Comic Sans MS" panose="030F0702030302020204" pitchFamily="66" charset="0"/>
              </a:rPr>
              <a:t>lives </a:t>
            </a:r>
            <a:r>
              <a:rPr lang="en-US" altLang="en-US" sz="3600" b="1" dirty="0">
                <a:solidFill>
                  <a:schemeClr val="bg1"/>
                </a:solidFill>
                <a:latin typeface="Comic Sans MS" panose="030F0702030302020204" pitchFamily="66" charset="0"/>
              </a:rPr>
              <a:t>out its life</a:t>
            </a:r>
          </a:p>
          <a:p>
            <a:pPr eaLnBrk="1" hangingPunct="1">
              <a:lnSpc>
                <a:spcPct val="90000"/>
              </a:lnSpc>
              <a:buFontTx/>
              <a:buNone/>
            </a:pPr>
            <a:endParaRPr lang="en-US" altLang="en-US" sz="3600" b="1" dirty="0">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B9862BD-E619-5ECA-B6BF-466CC44E4B9F}"/>
              </a:ext>
            </a:extLst>
          </p:cNvPr>
          <p:cNvSpPr>
            <a:spLocks noGrp="1" noChangeArrowheads="1"/>
          </p:cNvSpPr>
          <p:nvPr>
            <p:ph type="body" idx="1"/>
          </p:nvPr>
        </p:nvSpPr>
        <p:spPr>
          <a:xfrm>
            <a:off x="762000" y="609600"/>
            <a:ext cx="7696200" cy="914400"/>
          </a:xfrm>
        </p:spPr>
        <p:txBody>
          <a:bodyPr/>
          <a:lstStyle/>
          <a:p>
            <a:pPr algn="ctr" eaLnBrk="1" hangingPunct="1">
              <a:buFontTx/>
              <a:buNone/>
            </a:pPr>
            <a:r>
              <a:rPr lang="en-US" altLang="en-US" sz="4400" b="1">
                <a:solidFill>
                  <a:srgbClr val="FFFF00"/>
                </a:solidFill>
                <a:latin typeface="Comic Sans MS" panose="030F0702030302020204" pitchFamily="66" charset="0"/>
              </a:rPr>
              <a:t>Habitat vs. Niche</a:t>
            </a:r>
            <a:r>
              <a:rPr lang="en-US" altLang="en-US" sz="2800" b="1">
                <a:solidFill>
                  <a:srgbClr val="FFFF00"/>
                </a:solidFill>
                <a:latin typeface="Comic Sans MS" panose="030F0702030302020204" pitchFamily="66" charset="0"/>
              </a:rPr>
              <a:t>	</a:t>
            </a:r>
          </a:p>
        </p:txBody>
      </p:sp>
      <p:sp>
        <p:nvSpPr>
          <p:cNvPr id="23555" name="Text Box 3">
            <a:extLst>
              <a:ext uri="{FF2B5EF4-FFF2-40B4-BE49-F238E27FC236}">
                <a16:creationId xmlns:a16="http://schemas.microsoft.com/office/drawing/2014/main" id="{AF887C32-C35B-24B6-68C1-F068E57E392A}"/>
              </a:ext>
            </a:extLst>
          </p:cNvPr>
          <p:cNvSpPr txBox="1">
            <a:spLocks noChangeArrowheads="1"/>
          </p:cNvSpPr>
          <p:nvPr/>
        </p:nvSpPr>
        <p:spPr bwMode="auto">
          <a:xfrm>
            <a:off x="762000" y="1676400"/>
            <a:ext cx="7620000"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en-US" altLang="en-US" sz="3600" b="1" dirty="0">
                <a:solidFill>
                  <a:schemeClr val="bg1"/>
                </a:solidFill>
                <a:latin typeface="Comic Sans MS" panose="030F0702030302020204" pitchFamily="66" charset="0"/>
              </a:rPr>
              <a:t>A </a:t>
            </a:r>
            <a:r>
              <a:rPr lang="en-US" altLang="en-US" sz="3600" b="1" dirty="0">
                <a:solidFill>
                  <a:schemeClr val="tx2"/>
                </a:solidFill>
                <a:latin typeface="Comic Sans MS" panose="030F0702030302020204" pitchFamily="66" charset="0"/>
              </a:rPr>
              <a:t>niche</a:t>
            </a:r>
            <a:r>
              <a:rPr lang="en-US" altLang="en-US" sz="3600" b="1" dirty="0">
                <a:solidFill>
                  <a:schemeClr val="bg1"/>
                </a:solidFill>
                <a:latin typeface="Comic Sans MS" panose="030F0702030302020204" pitchFamily="66" charset="0"/>
              </a:rPr>
              <a:t> is determined by the tolerance </a:t>
            </a:r>
            <a:r>
              <a:rPr lang="en-US" altLang="en-US" sz="3600" b="1" dirty="0">
                <a:solidFill>
                  <a:schemeClr val="tx2"/>
                </a:solidFill>
                <a:latin typeface="Comic Sans MS" panose="030F0702030302020204" pitchFamily="66" charset="0"/>
              </a:rPr>
              <a:t>limitations</a:t>
            </a:r>
            <a:r>
              <a:rPr lang="en-US" altLang="en-US" sz="3600" b="1" dirty="0">
                <a:solidFill>
                  <a:schemeClr val="bg1"/>
                </a:solidFill>
                <a:latin typeface="Comic Sans MS" panose="030F0702030302020204" pitchFamily="66" charset="0"/>
              </a:rPr>
              <a:t> of an organism, or a </a:t>
            </a:r>
            <a:r>
              <a:rPr lang="en-US" altLang="en-US" sz="3600" b="1" dirty="0">
                <a:solidFill>
                  <a:schemeClr val="tx2"/>
                </a:solidFill>
                <a:latin typeface="Comic Sans MS" panose="030F0702030302020204" pitchFamily="66" charset="0"/>
              </a:rPr>
              <a:t>limiting factor</a:t>
            </a:r>
            <a:r>
              <a:rPr lang="en-US" altLang="en-US" sz="3600" b="1" dirty="0">
                <a:solidFill>
                  <a:schemeClr val="bg1"/>
                </a:solidFill>
                <a:latin typeface="Comic Sans MS" panose="030F0702030302020204" pitchFamily="66" charset="0"/>
              </a:rPr>
              <a:t>.  </a:t>
            </a:r>
          </a:p>
          <a:p>
            <a:pPr eaLnBrk="1" hangingPunct="1">
              <a:lnSpc>
                <a:spcPct val="90000"/>
              </a:lnSpc>
              <a:buFontTx/>
              <a:buNone/>
            </a:pPr>
            <a:endParaRPr lang="en-US" altLang="en-US" sz="3600" b="1" dirty="0">
              <a:solidFill>
                <a:schemeClr val="bg1"/>
              </a:solidFill>
              <a:latin typeface="Comic Sans MS" panose="030F0702030302020204" pitchFamily="66" charset="0"/>
            </a:endParaRPr>
          </a:p>
          <a:p>
            <a:pPr eaLnBrk="1" hangingPunct="1">
              <a:lnSpc>
                <a:spcPct val="90000"/>
              </a:lnSpc>
              <a:buFontTx/>
              <a:buNone/>
            </a:pPr>
            <a:r>
              <a:rPr lang="en-US" altLang="en-US" sz="3600" b="1" dirty="0">
                <a:solidFill>
                  <a:srgbClr val="FFFF00"/>
                </a:solidFill>
                <a:latin typeface="Comic Sans MS" panose="030F0702030302020204" pitchFamily="66" charset="0"/>
              </a:rPr>
              <a:t>Limiting </a:t>
            </a:r>
            <a:r>
              <a:rPr lang="en-US" altLang="en-US" sz="3600" b="1" dirty="0">
                <a:solidFill>
                  <a:schemeClr val="bg1"/>
                </a:solidFill>
                <a:latin typeface="Comic Sans MS" panose="030F0702030302020204" pitchFamily="66" charset="0"/>
              </a:rPr>
              <a:t>factor- any biotic or abiotic factor that </a:t>
            </a:r>
            <a:r>
              <a:rPr lang="en-US" altLang="en-US" sz="3600" b="1" dirty="0">
                <a:solidFill>
                  <a:schemeClr val="tx2"/>
                </a:solidFill>
                <a:latin typeface="Comic Sans MS" panose="030F0702030302020204" pitchFamily="66" charset="0"/>
              </a:rPr>
              <a:t>restricts</a:t>
            </a:r>
            <a:r>
              <a:rPr lang="en-US" altLang="en-US" sz="3600" b="1" dirty="0">
                <a:solidFill>
                  <a:schemeClr val="bg1"/>
                </a:solidFill>
                <a:latin typeface="Comic Sans MS" panose="030F0702030302020204" pitchFamily="66" charset="0"/>
              </a:rPr>
              <a:t> the </a:t>
            </a:r>
            <a:r>
              <a:rPr lang="en-US" altLang="en-US" sz="3600" b="1" dirty="0">
                <a:solidFill>
                  <a:schemeClr val="tx2"/>
                </a:solidFill>
                <a:latin typeface="Comic Sans MS" panose="030F0702030302020204" pitchFamily="66" charset="0"/>
              </a:rPr>
              <a:t>existence</a:t>
            </a:r>
            <a:r>
              <a:rPr lang="en-US" altLang="en-US" sz="3600" b="1" dirty="0">
                <a:solidFill>
                  <a:schemeClr val="bg1"/>
                </a:solidFill>
                <a:latin typeface="Comic Sans MS" panose="030F0702030302020204" pitchFamily="66" charset="0"/>
              </a:rPr>
              <a:t> of organisms in a specific environment.</a:t>
            </a:r>
            <a:r>
              <a:rPr lang="en-US" altLang="en-US" sz="3600" dirty="0">
                <a:solidFill>
                  <a:schemeClr val="bg1"/>
                </a:solidFill>
                <a:latin typeface="Comic Sans MS" panose="030F0702030302020204" pitchFamily="66"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a:extLst>
              <a:ext uri="{FF2B5EF4-FFF2-40B4-BE49-F238E27FC236}">
                <a16:creationId xmlns:a16="http://schemas.microsoft.com/office/drawing/2014/main" id="{1D07DC17-2303-88A9-55FE-7777F70C08FC}"/>
              </a:ext>
            </a:extLst>
          </p:cNvPr>
          <p:cNvSpPr txBox="1">
            <a:spLocks noChangeArrowheads="1"/>
          </p:cNvSpPr>
          <p:nvPr/>
        </p:nvSpPr>
        <p:spPr bwMode="auto">
          <a:xfrm>
            <a:off x="609600" y="1676400"/>
            <a:ext cx="8001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en-US" altLang="en-US" sz="3600" b="1" dirty="0">
                <a:solidFill>
                  <a:schemeClr val="bg1"/>
                </a:solidFill>
                <a:latin typeface="Comic Sans MS" panose="030F0702030302020204" pitchFamily="66" charset="0"/>
              </a:rPr>
              <a:t>Examples of limiting factors -</a:t>
            </a:r>
          </a:p>
          <a:p>
            <a:pPr eaLnBrk="1" hangingPunct="1">
              <a:lnSpc>
                <a:spcPct val="90000"/>
              </a:lnSpc>
              <a:buFontTx/>
              <a:buNone/>
            </a:pPr>
            <a:endParaRPr lang="en-US" altLang="en-US" sz="3600" b="1" dirty="0">
              <a:solidFill>
                <a:schemeClr val="bg1"/>
              </a:solidFill>
              <a:latin typeface="Comic Sans MS" panose="030F0702030302020204" pitchFamily="66" charset="0"/>
            </a:endParaRPr>
          </a:p>
          <a:p>
            <a:pPr lvl="2" eaLnBrk="1" hangingPunct="1">
              <a:lnSpc>
                <a:spcPct val="90000"/>
              </a:lnSpc>
            </a:pPr>
            <a:r>
              <a:rPr lang="en-US" altLang="en-US" sz="3600" b="1" dirty="0">
                <a:solidFill>
                  <a:schemeClr val="tx2"/>
                </a:solidFill>
                <a:latin typeface="Comic Sans MS" panose="030F0702030302020204" pitchFamily="66" charset="0"/>
              </a:rPr>
              <a:t>Amount of water</a:t>
            </a:r>
          </a:p>
          <a:p>
            <a:pPr lvl="2" eaLnBrk="1" hangingPunct="1">
              <a:lnSpc>
                <a:spcPct val="90000"/>
              </a:lnSpc>
            </a:pPr>
            <a:r>
              <a:rPr lang="en-US" altLang="en-US" sz="3600" b="1" dirty="0">
                <a:solidFill>
                  <a:schemeClr val="tx2"/>
                </a:solidFill>
                <a:latin typeface="Comic Sans MS" panose="030F0702030302020204" pitchFamily="66" charset="0"/>
              </a:rPr>
              <a:t>Amount of food</a:t>
            </a:r>
          </a:p>
          <a:p>
            <a:pPr lvl="2" eaLnBrk="1" hangingPunct="1">
              <a:lnSpc>
                <a:spcPct val="90000"/>
              </a:lnSpc>
            </a:pPr>
            <a:r>
              <a:rPr lang="en-US" altLang="en-US" sz="3600" b="1" dirty="0">
                <a:solidFill>
                  <a:schemeClr val="tx2"/>
                </a:solidFill>
                <a:latin typeface="Comic Sans MS" panose="030F0702030302020204" pitchFamily="66" charset="0"/>
              </a:rPr>
              <a:t>Temperature</a:t>
            </a:r>
          </a:p>
          <a:p>
            <a:pPr lvl="2" eaLnBrk="1" hangingPunct="1">
              <a:lnSpc>
                <a:spcPct val="90000"/>
              </a:lnSpc>
            </a:pPr>
            <a:r>
              <a:rPr lang="en-US" altLang="en-US" sz="3600" b="1" dirty="0">
                <a:solidFill>
                  <a:schemeClr val="tx2"/>
                </a:solidFill>
                <a:latin typeface="Comic Sans MS" panose="030F0702030302020204" pitchFamily="66" charset="0"/>
              </a:rPr>
              <a:t>Amount of space</a:t>
            </a:r>
          </a:p>
          <a:p>
            <a:pPr lvl="2" eaLnBrk="1" hangingPunct="1">
              <a:lnSpc>
                <a:spcPct val="90000"/>
              </a:lnSpc>
            </a:pPr>
            <a:r>
              <a:rPr lang="en-US" altLang="en-US" sz="3600" b="1" dirty="0">
                <a:solidFill>
                  <a:schemeClr val="tx2"/>
                </a:solidFill>
                <a:latin typeface="Comic Sans MS" panose="030F0702030302020204" pitchFamily="66" charset="0"/>
              </a:rPr>
              <a:t>Availability of mates</a:t>
            </a:r>
          </a:p>
        </p:txBody>
      </p:sp>
      <p:sp>
        <p:nvSpPr>
          <p:cNvPr id="25603" name="Rectangle 5">
            <a:extLst>
              <a:ext uri="{FF2B5EF4-FFF2-40B4-BE49-F238E27FC236}">
                <a16:creationId xmlns:a16="http://schemas.microsoft.com/office/drawing/2014/main" id="{0D1E5CDE-14C1-EADE-94E6-1B331CCBE50F}"/>
              </a:ext>
            </a:extLst>
          </p:cNvPr>
          <p:cNvSpPr>
            <a:spLocks noChangeArrowheads="1"/>
          </p:cNvSpPr>
          <p:nvPr/>
        </p:nvSpPr>
        <p:spPr bwMode="auto">
          <a:xfrm>
            <a:off x="762000" y="6096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4400" b="1">
                <a:solidFill>
                  <a:srgbClr val="FFFF00"/>
                </a:solidFill>
                <a:latin typeface="Comic Sans MS" panose="030F0702030302020204" pitchFamily="66" charset="0"/>
              </a:rPr>
              <a:t>Habitat vs. Niche</a:t>
            </a:r>
            <a:r>
              <a:rPr lang="en-US" altLang="en-US" sz="2800" b="1">
                <a:solidFill>
                  <a:srgbClr val="FFFF00"/>
                </a:solidFill>
                <a:latin typeface="Comic Sans MS" panose="030F07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box(in)">
                                      <p:cBhvr>
                                        <p:cTn id="7" dur="500"/>
                                        <p:tgtEl>
                                          <p:spTgt spid="14338">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338">
                                            <p:txEl>
                                              <p:pRg st="3" end="3"/>
                                            </p:txEl>
                                          </p:spTgt>
                                        </p:tgtEl>
                                        <p:attrNameLst>
                                          <p:attrName>style.visibility</p:attrName>
                                        </p:attrNameLst>
                                      </p:cBhvr>
                                      <p:to>
                                        <p:strVal val="visible"/>
                                      </p:to>
                                    </p:set>
                                    <p:animEffect transition="in" filter="box(in)">
                                      <p:cBhvr>
                                        <p:cTn id="10" dur="500"/>
                                        <p:tgtEl>
                                          <p:spTgt spid="14338">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4338">
                                            <p:txEl>
                                              <p:pRg st="4" end="4"/>
                                            </p:txEl>
                                          </p:spTgt>
                                        </p:tgtEl>
                                        <p:attrNameLst>
                                          <p:attrName>style.visibility</p:attrName>
                                        </p:attrNameLst>
                                      </p:cBhvr>
                                      <p:to>
                                        <p:strVal val="visible"/>
                                      </p:to>
                                    </p:set>
                                    <p:animEffect transition="in" filter="box(in)">
                                      <p:cBhvr>
                                        <p:cTn id="13" dur="500"/>
                                        <p:tgtEl>
                                          <p:spTgt spid="14338">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4338">
                                            <p:txEl>
                                              <p:pRg st="5" end="5"/>
                                            </p:txEl>
                                          </p:spTgt>
                                        </p:tgtEl>
                                        <p:attrNameLst>
                                          <p:attrName>style.visibility</p:attrName>
                                        </p:attrNameLst>
                                      </p:cBhvr>
                                      <p:to>
                                        <p:strVal val="visible"/>
                                      </p:to>
                                    </p:set>
                                    <p:animEffect transition="in" filter="box(in)">
                                      <p:cBhvr>
                                        <p:cTn id="16" dur="500"/>
                                        <p:tgtEl>
                                          <p:spTgt spid="14338">
                                            <p:txEl>
                                              <p:pRg st="5" end="5"/>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4338">
                                            <p:txEl>
                                              <p:pRg st="6" end="6"/>
                                            </p:txEl>
                                          </p:spTgt>
                                        </p:tgtEl>
                                        <p:attrNameLst>
                                          <p:attrName>style.visibility</p:attrName>
                                        </p:attrNameLst>
                                      </p:cBhvr>
                                      <p:to>
                                        <p:strVal val="visible"/>
                                      </p:to>
                                    </p:set>
                                    <p:animEffect transition="in" filter="box(in)">
                                      <p:cBhvr>
                                        <p:cTn id="19" dur="500"/>
                                        <p:tgtEl>
                                          <p:spTgt spid="143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a:extLst>
              <a:ext uri="{FF2B5EF4-FFF2-40B4-BE49-F238E27FC236}">
                <a16:creationId xmlns:a16="http://schemas.microsoft.com/office/drawing/2014/main" id="{75DC8A66-0D29-76DF-2A95-F3839D1E6EEE}"/>
              </a:ext>
            </a:extLst>
          </p:cNvPr>
          <p:cNvSpPr>
            <a:spLocks noGrp="1" noChangeArrowheads="1"/>
          </p:cNvSpPr>
          <p:nvPr>
            <p:ph type="title"/>
          </p:nvPr>
        </p:nvSpPr>
        <p:spPr>
          <a:xfrm>
            <a:off x="685800" y="228600"/>
            <a:ext cx="7772400" cy="1143000"/>
          </a:xfrm>
        </p:spPr>
        <p:txBody>
          <a:bodyPr/>
          <a:lstStyle/>
          <a:p>
            <a:pPr eaLnBrk="1" hangingPunct="1"/>
            <a:r>
              <a:rPr lang="en-US" altLang="en-US" b="1">
                <a:solidFill>
                  <a:srgbClr val="FFFF00"/>
                </a:solidFill>
                <a:latin typeface="Comic Sans MS" panose="030F0702030302020204" pitchFamily="66" charset="0"/>
              </a:rPr>
              <a:t>Feeding Relationships</a:t>
            </a:r>
          </a:p>
        </p:txBody>
      </p:sp>
      <p:sp>
        <p:nvSpPr>
          <p:cNvPr id="27651" name="Rectangle 1027">
            <a:extLst>
              <a:ext uri="{FF2B5EF4-FFF2-40B4-BE49-F238E27FC236}">
                <a16:creationId xmlns:a16="http://schemas.microsoft.com/office/drawing/2014/main" id="{0E55E7CB-1B12-48A0-EC01-8947BE184892}"/>
              </a:ext>
            </a:extLst>
          </p:cNvPr>
          <p:cNvSpPr>
            <a:spLocks noGrp="1" noChangeArrowheads="1"/>
          </p:cNvSpPr>
          <p:nvPr>
            <p:ph type="body" idx="1"/>
          </p:nvPr>
        </p:nvSpPr>
        <p:spPr>
          <a:xfrm>
            <a:off x="609600" y="1371600"/>
            <a:ext cx="8153400" cy="4267200"/>
          </a:xfrm>
        </p:spPr>
        <p:txBody>
          <a:bodyPr/>
          <a:lstStyle/>
          <a:p>
            <a:pPr marL="609600" indent="-609600" eaLnBrk="1" hangingPunct="1"/>
            <a:r>
              <a:rPr lang="en-US" altLang="en-US" b="1" dirty="0">
                <a:solidFill>
                  <a:schemeClr val="bg1"/>
                </a:solidFill>
                <a:latin typeface="Comic Sans MS" panose="030F0702030302020204" pitchFamily="66" charset="0"/>
              </a:rPr>
              <a:t>There are </a:t>
            </a:r>
            <a:r>
              <a:rPr lang="en-US" altLang="en-US" b="1" dirty="0">
                <a:solidFill>
                  <a:schemeClr val="tx2"/>
                </a:solidFill>
                <a:latin typeface="Comic Sans MS" panose="030F0702030302020204" pitchFamily="66" charset="0"/>
              </a:rPr>
              <a:t>3</a:t>
            </a:r>
            <a:r>
              <a:rPr lang="en-US" altLang="en-US" b="1" dirty="0">
                <a:solidFill>
                  <a:schemeClr val="bg1"/>
                </a:solidFill>
                <a:latin typeface="Comic Sans MS" panose="030F0702030302020204" pitchFamily="66" charset="0"/>
              </a:rPr>
              <a:t> main types of feeding relationships</a:t>
            </a:r>
          </a:p>
          <a:p>
            <a:pPr marL="609600" indent="-609600" eaLnBrk="1" hangingPunct="1">
              <a:buFontTx/>
              <a:buNone/>
            </a:pPr>
            <a:r>
              <a:rPr lang="en-US" altLang="en-US" sz="4400" b="1" dirty="0">
                <a:solidFill>
                  <a:schemeClr val="bg1"/>
                </a:solidFill>
                <a:latin typeface="Comic Sans MS" panose="030F0702030302020204" pitchFamily="66" charset="0"/>
              </a:rPr>
              <a:t>			</a:t>
            </a:r>
            <a:r>
              <a:rPr lang="en-US" altLang="en-US" b="1" dirty="0">
                <a:solidFill>
                  <a:schemeClr val="tx2"/>
                </a:solidFill>
                <a:latin typeface="Comic Sans MS" panose="030F0702030302020204" pitchFamily="66" charset="0"/>
              </a:rPr>
              <a:t>1. Producer - Consumer</a:t>
            </a:r>
          </a:p>
          <a:p>
            <a:pPr marL="2209800" lvl="4" indent="-381000" eaLnBrk="1" hangingPunct="1">
              <a:buFontTx/>
              <a:buNone/>
            </a:pPr>
            <a:r>
              <a:rPr lang="en-US" altLang="en-US" sz="3200" b="1" dirty="0">
                <a:solidFill>
                  <a:schemeClr val="tx2"/>
                </a:solidFill>
                <a:latin typeface="Comic Sans MS" panose="030F0702030302020204" pitchFamily="66" charset="0"/>
              </a:rPr>
              <a:t>2. Predator - Prey</a:t>
            </a:r>
          </a:p>
          <a:p>
            <a:pPr marL="2209800" lvl="4" indent="-381000" eaLnBrk="1" hangingPunct="1">
              <a:buFontTx/>
              <a:buNone/>
            </a:pPr>
            <a:r>
              <a:rPr lang="en-US" altLang="en-US" sz="3200" b="1" dirty="0">
                <a:solidFill>
                  <a:schemeClr val="tx2"/>
                </a:solidFill>
                <a:latin typeface="Comic Sans MS" panose="030F0702030302020204" pitchFamily="66" charset="0"/>
              </a:rPr>
              <a:t>3. Parasite - Host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a:extLst>
              <a:ext uri="{FF2B5EF4-FFF2-40B4-BE49-F238E27FC236}">
                <a16:creationId xmlns:a16="http://schemas.microsoft.com/office/drawing/2014/main" id="{28F455C3-CB44-0FF6-AC6B-748BD855B757}"/>
              </a:ext>
            </a:extLst>
          </p:cNvPr>
          <p:cNvSpPr>
            <a:spLocks noGrp="1" noChangeArrowheads="1"/>
          </p:cNvSpPr>
          <p:nvPr>
            <p:ph type="title"/>
          </p:nvPr>
        </p:nvSpPr>
        <p:spPr>
          <a:xfrm>
            <a:off x="685800" y="228600"/>
            <a:ext cx="7772400" cy="1143000"/>
          </a:xfrm>
        </p:spPr>
        <p:txBody>
          <a:bodyPr/>
          <a:lstStyle/>
          <a:p>
            <a:pPr eaLnBrk="1" hangingPunct="1"/>
            <a:r>
              <a:rPr lang="en-US" altLang="en-US" sz="3600" b="1">
                <a:solidFill>
                  <a:schemeClr val="accent1"/>
                </a:solidFill>
                <a:latin typeface="Comic Sans MS" panose="030F0702030302020204" pitchFamily="66" charset="0"/>
              </a:rPr>
              <a:t>Feeding Relationships</a:t>
            </a:r>
          </a:p>
        </p:txBody>
      </p:sp>
      <p:sp>
        <p:nvSpPr>
          <p:cNvPr id="29699" name="Rectangle 1027">
            <a:extLst>
              <a:ext uri="{FF2B5EF4-FFF2-40B4-BE49-F238E27FC236}">
                <a16:creationId xmlns:a16="http://schemas.microsoft.com/office/drawing/2014/main" id="{BF138C7D-0DF4-ADF1-2E74-3F8831083D9D}"/>
              </a:ext>
            </a:extLst>
          </p:cNvPr>
          <p:cNvSpPr>
            <a:spLocks noGrp="1" noChangeArrowheads="1"/>
          </p:cNvSpPr>
          <p:nvPr>
            <p:ph type="body" idx="1"/>
          </p:nvPr>
        </p:nvSpPr>
        <p:spPr>
          <a:xfrm>
            <a:off x="228600" y="1371600"/>
            <a:ext cx="5410200" cy="3886200"/>
          </a:xfrm>
        </p:spPr>
        <p:txBody>
          <a:bodyPr/>
          <a:lstStyle/>
          <a:p>
            <a:pPr eaLnBrk="1" hangingPunct="1">
              <a:buFontTx/>
              <a:buNone/>
            </a:pPr>
            <a:r>
              <a:rPr lang="en-US" altLang="en-US" sz="3600" b="1" dirty="0">
                <a:solidFill>
                  <a:schemeClr val="accent1"/>
                </a:solidFill>
                <a:latin typeface="Comic Sans MS" panose="030F0702030302020204" pitchFamily="66" charset="0"/>
              </a:rPr>
              <a:t>Producer- </a:t>
            </a:r>
            <a:r>
              <a:rPr lang="en-US" altLang="en-US" sz="3600" b="1" dirty="0">
                <a:solidFill>
                  <a:schemeClr val="bg1"/>
                </a:solidFill>
                <a:latin typeface="Comic Sans MS" panose="030F0702030302020204" pitchFamily="66" charset="0"/>
              </a:rPr>
              <a:t>all </a:t>
            </a:r>
            <a:r>
              <a:rPr lang="en-US" altLang="en-US" sz="3600" b="1" dirty="0">
                <a:solidFill>
                  <a:schemeClr val="tx2"/>
                </a:solidFill>
                <a:latin typeface="Comic Sans MS" panose="030F0702030302020204" pitchFamily="66" charset="0"/>
              </a:rPr>
              <a:t>autotrophs</a:t>
            </a:r>
            <a:r>
              <a:rPr lang="en-US" altLang="en-US" sz="3600" b="1" dirty="0">
                <a:solidFill>
                  <a:schemeClr val="bg1"/>
                </a:solidFill>
                <a:latin typeface="Comic Sans MS" panose="030F0702030302020204" pitchFamily="66" charset="0"/>
              </a:rPr>
              <a:t> (plants),</a:t>
            </a:r>
            <a:r>
              <a:rPr lang="en-US" altLang="en-US" sz="3600" b="1" dirty="0">
                <a:solidFill>
                  <a:schemeClr val="accent1"/>
                </a:solidFill>
                <a:latin typeface="Comic Sans MS" panose="030F0702030302020204" pitchFamily="66" charset="0"/>
              </a:rPr>
              <a:t> </a:t>
            </a:r>
            <a:r>
              <a:rPr lang="en-US" altLang="en-US" sz="3600" b="1" dirty="0">
                <a:solidFill>
                  <a:schemeClr val="bg1"/>
                </a:solidFill>
                <a:latin typeface="Comic Sans MS" panose="030F0702030302020204" pitchFamily="66" charset="0"/>
              </a:rPr>
              <a:t>they trap </a:t>
            </a:r>
            <a:r>
              <a:rPr lang="en-US" altLang="en-US" sz="3600" b="1" dirty="0">
                <a:solidFill>
                  <a:schemeClr val="tx2"/>
                </a:solidFill>
                <a:latin typeface="Comic Sans MS" panose="030F0702030302020204" pitchFamily="66" charset="0"/>
              </a:rPr>
              <a:t>energy</a:t>
            </a:r>
            <a:r>
              <a:rPr lang="en-US" altLang="en-US" sz="3600" b="1" dirty="0">
                <a:solidFill>
                  <a:schemeClr val="bg1"/>
                </a:solidFill>
                <a:latin typeface="Comic Sans MS" panose="030F0702030302020204" pitchFamily="66" charset="0"/>
              </a:rPr>
              <a:t> from the </a:t>
            </a:r>
            <a:r>
              <a:rPr lang="en-US" altLang="en-US" sz="3600" b="1" dirty="0">
                <a:solidFill>
                  <a:schemeClr val="tx2"/>
                </a:solidFill>
                <a:latin typeface="Comic Sans MS" panose="030F0702030302020204" pitchFamily="66" charset="0"/>
              </a:rPr>
              <a:t>sun</a:t>
            </a:r>
          </a:p>
          <a:p>
            <a:pPr eaLnBrk="1" hangingPunct="1"/>
            <a:r>
              <a:rPr lang="en-US" altLang="en-US" sz="3600" b="1" dirty="0">
                <a:solidFill>
                  <a:schemeClr val="tx2"/>
                </a:solidFill>
                <a:latin typeface="Comic Sans MS" panose="030F0702030302020204" pitchFamily="66" charset="0"/>
              </a:rPr>
              <a:t>Bottom</a:t>
            </a:r>
            <a:r>
              <a:rPr lang="en-US" altLang="en-US" sz="3600" b="1" dirty="0">
                <a:solidFill>
                  <a:schemeClr val="bg1"/>
                </a:solidFill>
                <a:latin typeface="Comic Sans MS" panose="030F0702030302020204" pitchFamily="66" charset="0"/>
              </a:rPr>
              <a:t> of the food chain</a:t>
            </a:r>
          </a:p>
        </p:txBody>
      </p:sp>
      <p:pic>
        <p:nvPicPr>
          <p:cNvPr id="29700" name="Picture 1029" descr="plant">
            <a:extLst>
              <a:ext uri="{FF2B5EF4-FFF2-40B4-BE49-F238E27FC236}">
                <a16:creationId xmlns:a16="http://schemas.microsoft.com/office/drawing/2014/main" id="{DB8EDD31-6CBF-B575-8D49-07EDA69A2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71600"/>
            <a:ext cx="306705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861F5B3-8F6C-3AC9-8C78-DB7ECB87B87C}"/>
              </a:ext>
            </a:extLst>
          </p:cNvPr>
          <p:cNvSpPr>
            <a:spLocks noGrp="1" noChangeArrowheads="1"/>
          </p:cNvSpPr>
          <p:nvPr>
            <p:ph type="title"/>
          </p:nvPr>
        </p:nvSpPr>
        <p:spPr>
          <a:xfrm>
            <a:off x="685800" y="228600"/>
            <a:ext cx="7772400" cy="1143000"/>
          </a:xfrm>
        </p:spPr>
        <p:txBody>
          <a:bodyPr/>
          <a:lstStyle/>
          <a:p>
            <a:pPr eaLnBrk="1" hangingPunct="1"/>
            <a:r>
              <a:rPr lang="en-US" altLang="en-US" sz="3600" b="1">
                <a:solidFill>
                  <a:schemeClr val="accent1"/>
                </a:solidFill>
                <a:latin typeface="Comic Sans MS" panose="030F0702030302020204" pitchFamily="66" charset="0"/>
              </a:rPr>
              <a:t>Feeding Relationships</a:t>
            </a:r>
          </a:p>
        </p:txBody>
      </p:sp>
      <p:sp>
        <p:nvSpPr>
          <p:cNvPr id="31747" name="Rectangle 3">
            <a:extLst>
              <a:ext uri="{FF2B5EF4-FFF2-40B4-BE49-F238E27FC236}">
                <a16:creationId xmlns:a16="http://schemas.microsoft.com/office/drawing/2014/main" id="{8CFD1360-E0A5-02E5-8E73-1D7B8D587F8B}"/>
              </a:ext>
            </a:extLst>
          </p:cNvPr>
          <p:cNvSpPr>
            <a:spLocks noGrp="1" noChangeArrowheads="1"/>
          </p:cNvSpPr>
          <p:nvPr>
            <p:ph type="body" idx="1"/>
          </p:nvPr>
        </p:nvSpPr>
        <p:spPr>
          <a:xfrm>
            <a:off x="381000" y="1295400"/>
            <a:ext cx="8077200" cy="4876800"/>
          </a:xfrm>
        </p:spPr>
        <p:txBody>
          <a:bodyPr/>
          <a:lstStyle/>
          <a:p>
            <a:pPr eaLnBrk="1" hangingPunct="1">
              <a:buFontTx/>
              <a:buNone/>
            </a:pPr>
            <a:r>
              <a:rPr lang="en-US" altLang="en-US" sz="4000" b="1" dirty="0">
                <a:solidFill>
                  <a:schemeClr val="accent1"/>
                </a:solidFill>
                <a:latin typeface="Comic Sans MS" panose="030F0702030302020204" pitchFamily="66" charset="0"/>
              </a:rPr>
              <a:t>Consumer</a:t>
            </a:r>
            <a:r>
              <a:rPr lang="en-US" altLang="en-US" sz="3600" b="1" dirty="0">
                <a:solidFill>
                  <a:schemeClr val="accent1"/>
                </a:solidFill>
                <a:latin typeface="Comic Sans MS" panose="030F0702030302020204" pitchFamily="66" charset="0"/>
              </a:rPr>
              <a:t>- </a:t>
            </a:r>
            <a:r>
              <a:rPr lang="en-US" altLang="en-US" sz="3600" b="1" dirty="0">
                <a:solidFill>
                  <a:schemeClr val="bg1"/>
                </a:solidFill>
                <a:latin typeface="Comic Sans MS" panose="030F0702030302020204" pitchFamily="66" charset="0"/>
              </a:rPr>
              <a:t>all </a:t>
            </a:r>
            <a:r>
              <a:rPr lang="en-US" altLang="en-US" sz="3600" b="1" dirty="0">
                <a:solidFill>
                  <a:schemeClr val="tx2"/>
                </a:solidFill>
                <a:latin typeface="Comic Sans MS" panose="030F0702030302020204" pitchFamily="66" charset="0"/>
              </a:rPr>
              <a:t>heterotrophs: </a:t>
            </a:r>
            <a:r>
              <a:rPr lang="en-US" altLang="en-US" sz="3600" b="1" dirty="0">
                <a:solidFill>
                  <a:schemeClr val="bg1"/>
                </a:solidFill>
                <a:latin typeface="Comic Sans MS" panose="030F0702030302020204" pitchFamily="66" charset="0"/>
              </a:rPr>
              <a:t>they </a:t>
            </a:r>
            <a:r>
              <a:rPr lang="en-US" altLang="en-US" sz="3600" b="1" dirty="0">
                <a:solidFill>
                  <a:schemeClr val="tx2"/>
                </a:solidFill>
                <a:latin typeface="Comic Sans MS" panose="030F0702030302020204" pitchFamily="66" charset="0"/>
              </a:rPr>
              <a:t>ingest</a:t>
            </a:r>
            <a:r>
              <a:rPr lang="en-US" altLang="en-US" sz="3600" b="1" dirty="0">
                <a:solidFill>
                  <a:schemeClr val="bg1"/>
                </a:solidFill>
                <a:latin typeface="Comic Sans MS" panose="030F0702030302020204" pitchFamily="66" charset="0"/>
              </a:rPr>
              <a:t> food containing the sun’s energy</a:t>
            </a:r>
          </a:p>
          <a:p>
            <a:pPr lvl="3" eaLnBrk="1" hangingPunct="1">
              <a:buFont typeface="Wingdings" panose="05000000000000000000" pitchFamily="2" charset="2"/>
              <a:buChar char="Ø"/>
            </a:pPr>
            <a:r>
              <a:rPr lang="en-US" altLang="en-US" sz="3200" b="1" dirty="0">
                <a:solidFill>
                  <a:schemeClr val="bg1"/>
                </a:solidFill>
                <a:latin typeface="Comic Sans MS" panose="030F0702030302020204" pitchFamily="66" charset="0"/>
              </a:rPr>
              <a:t>Herbivores</a:t>
            </a:r>
          </a:p>
          <a:p>
            <a:pPr lvl="3" eaLnBrk="1" hangingPunct="1">
              <a:buFont typeface="Wingdings" panose="05000000000000000000" pitchFamily="2" charset="2"/>
              <a:buChar char="Ø"/>
            </a:pPr>
            <a:r>
              <a:rPr lang="en-US" altLang="en-US" sz="3200" b="1" dirty="0">
                <a:solidFill>
                  <a:schemeClr val="bg1"/>
                </a:solidFill>
                <a:latin typeface="Comic Sans MS" panose="030F0702030302020204" pitchFamily="66" charset="0"/>
              </a:rPr>
              <a:t>Carnivores</a:t>
            </a:r>
          </a:p>
          <a:p>
            <a:pPr lvl="3" eaLnBrk="1" hangingPunct="1">
              <a:buFont typeface="Wingdings" panose="05000000000000000000" pitchFamily="2" charset="2"/>
              <a:buChar char="Ø"/>
            </a:pPr>
            <a:r>
              <a:rPr lang="en-US" altLang="en-US" sz="3200" b="1" dirty="0">
                <a:solidFill>
                  <a:schemeClr val="bg1"/>
                </a:solidFill>
                <a:latin typeface="Comic Sans MS" panose="030F0702030302020204" pitchFamily="66" charset="0"/>
              </a:rPr>
              <a:t>Omnivores</a:t>
            </a:r>
          </a:p>
          <a:p>
            <a:pPr lvl="3" eaLnBrk="1" hangingPunct="1">
              <a:buFont typeface="Wingdings" panose="05000000000000000000" pitchFamily="2" charset="2"/>
              <a:buChar char="Ø"/>
            </a:pPr>
            <a:r>
              <a:rPr lang="en-US" altLang="en-US" sz="3200" b="1" dirty="0">
                <a:solidFill>
                  <a:schemeClr val="bg1"/>
                </a:solidFill>
                <a:latin typeface="Comic Sans MS" panose="030F0702030302020204" pitchFamily="66" charset="0"/>
              </a:rPr>
              <a:t>Decomposers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a:extLst>
              <a:ext uri="{FF2B5EF4-FFF2-40B4-BE49-F238E27FC236}">
                <a16:creationId xmlns:a16="http://schemas.microsoft.com/office/drawing/2014/main" id="{E4CD007A-FA9F-F7BB-FAF2-5138FF2B0EE3}"/>
              </a:ext>
            </a:extLst>
          </p:cNvPr>
          <p:cNvSpPr>
            <a:spLocks noGrp="1" noChangeArrowheads="1"/>
          </p:cNvSpPr>
          <p:nvPr>
            <p:ph type="title"/>
          </p:nvPr>
        </p:nvSpPr>
        <p:spPr>
          <a:xfrm>
            <a:off x="685800" y="228600"/>
            <a:ext cx="7772400" cy="685800"/>
          </a:xfrm>
        </p:spPr>
        <p:txBody>
          <a:bodyPr/>
          <a:lstStyle/>
          <a:p>
            <a:pPr eaLnBrk="1" hangingPunct="1"/>
            <a:r>
              <a:rPr lang="en-US" altLang="en-US" sz="3600" b="1">
                <a:solidFill>
                  <a:schemeClr val="accent1"/>
                </a:solidFill>
                <a:latin typeface="Comic Sans MS" panose="030F0702030302020204" pitchFamily="66" charset="0"/>
              </a:rPr>
              <a:t>Feeding Relationships</a:t>
            </a:r>
          </a:p>
        </p:txBody>
      </p:sp>
      <p:sp>
        <p:nvSpPr>
          <p:cNvPr id="18435" name="Rectangle 1027">
            <a:extLst>
              <a:ext uri="{FF2B5EF4-FFF2-40B4-BE49-F238E27FC236}">
                <a16:creationId xmlns:a16="http://schemas.microsoft.com/office/drawing/2014/main" id="{0158BA44-578C-9D7C-C4CA-A766918A2B30}"/>
              </a:ext>
            </a:extLst>
          </p:cNvPr>
          <p:cNvSpPr>
            <a:spLocks noGrp="1" noChangeArrowheads="1"/>
          </p:cNvSpPr>
          <p:nvPr>
            <p:ph type="body" idx="1"/>
          </p:nvPr>
        </p:nvSpPr>
        <p:spPr>
          <a:xfrm>
            <a:off x="381000" y="1295400"/>
            <a:ext cx="4876800" cy="5029200"/>
          </a:xfrm>
        </p:spPr>
        <p:txBody>
          <a:bodyPr/>
          <a:lstStyle/>
          <a:p>
            <a:pPr algn="ctr" eaLnBrk="1" hangingPunct="1">
              <a:buFontTx/>
              <a:buNone/>
              <a:defRPr/>
            </a:pPr>
            <a:r>
              <a:rPr lang="en-US" sz="3600" b="1" dirty="0">
                <a:solidFill>
                  <a:schemeClr val="bg1"/>
                </a:solidFill>
                <a:latin typeface="Comic Sans MS" pitchFamily="66" charset="0"/>
              </a:rPr>
              <a:t>CONSUMERS</a:t>
            </a:r>
            <a:r>
              <a:rPr lang="en-US" sz="3600" b="1" dirty="0">
                <a:solidFill>
                  <a:schemeClr val="accent1"/>
                </a:solidFill>
                <a:latin typeface="Comic Sans MS" pitchFamily="66" charset="0"/>
              </a:rPr>
              <a:t> </a:t>
            </a:r>
          </a:p>
          <a:p>
            <a:pPr marL="514350" indent="-514350" eaLnBrk="1" hangingPunct="1">
              <a:buFont typeface="+mj-lt"/>
              <a:buAutoNum type="arabicPeriod"/>
              <a:defRPr/>
            </a:pPr>
            <a:r>
              <a:rPr lang="en-US" b="1" dirty="0">
                <a:solidFill>
                  <a:schemeClr val="bg1"/>
                </a:solidFill>
                <a:latin typeface="Comic Sans MS" pitchFamily="66" charset="0"/>
              </a:rPr>
              <a:t>Primary consumers</a:t>
            </a:r>
          </a:p>
          <a:p>
            <a:pPr lvl="2" eaLnBrk="1" hangingPunct="1">
              <a:defRPr/>
            </a:pPr>
            <a:r>
              <a:rPr lang="en-US" b="1" dirty="0">
                <a:solidFill>
                  <a:schemeClr val="bg1"/>
                </a:solidFill>
                <a:latin typeface="Comic Sans MS" pitchFamily="66" charset="0"/>
              </a:rPr>
              <a:t>Eat plants</a:t>
            </a:r>
          </a:p>
          <a:p>
            <a:pPr lvl="2" eaLnBrk="1" hangingPunct="1">
              <a:defRPr/>
            </a:pPr>
            <a:r>
              <a:rPr lang="en-US" b="1" dirty="0">
                <a:solidFill>
                  <a:schemeClr val="bg1"/>
                </a:solidFill>
                <a:latin typeface="Comic Sans MS" pitchFamily="66" charset="0"/>
              </a:rPr>
              <a:t>Herbivores</a:t>
            </a:r>
          </a:p>
          <a:p>
            <a:pPr eaLnBrk="1" hangingPunct="1">
              <a:defRPr/>
            </a:pPr>
            <a:r>
              <a:rPr lang="en-US" b="1" dirty="0">
                <a:solidFill>
                  <a:schemeClr val="bg1"/>
                </a:solidFill>
                <a:latin typeface="Comic Sans MS" pitchFamily="66" charset="0"/>
              </a:rPr>
              <a:t>Secondary, tertiary … consumers</a:t>
            </a:r>
          </a:p>
          <a:p>
            <a:pPr lvl="2" eaLnBrk="1" hangingPunct="1">
              <a:defRPr/>
            </a:pPr>
            <a:r>
              <a:rPr lang="en-US" b="1" dirty="0">
                <a:solidFill>
                  <a:schemeClr val="bg1"/>
                </a:solidFill>
                <a:latin typeface="Comic Sans MS" pitchFamily="66" charset="0"/>
              </a:rPr>
              <a:t>Prey animals</a:t>
            </a:r>
          </a:p>
          <a:p>
            <a:pPr lvl="2" eaLnBrk="1" hangingPunct="1">
              <a:defRPr/>
            </a:pPr>
            <a:r>
              <a:rPr lang="en-US" b="1" dirty="0">
                <a:solidFill>
                  <a:schemeClr val="bg1"/>
                </a:solidFill>
                <a:latin typeface="Comic Sans MS" pitchFamily="66" charset="0"/>
              </a:rPr>
              <a:t>Carnivores</a:t>
            </a:r>
          </a:p>
        </p:txBody>
      </p:sp>
      <p:pic>
        <p:nvPicPr>
          <p:cNvPr id="33796" name="Picture 1032" descr="cow-daisy">
            <a:extLst>
              <a:ext uri="{FF2B5EF4-FFF2-40B4-BE49-F238E27FC236}">
                <a16:creationId xmlns:a16="http://schemas.microsoft.com/office/drawing/2014/main" id="{0A7BF3CA-C82F-99B5-E258-CB5B89ADC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343400"/>
            <a:ext cx="20574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http://vanessaleighsblog.files.wordpress.com/2009/02/gray_wolf.jpg">
            <a:extLst>
              <a:ext uri="{FF2B5EF4-FFF2-40B4-BE49-F238E27FC236}">
                <a16:creationId xmlns:a16="http://schemas.microsoft.com/office/drawing/2014/main" id="{8AAFE9AD-89E9-E1D3-4330-9CF18A3CF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838200"/>
            <a:ext cx="28702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3AF43ED-F7F3-B0D2-15D2-380AF95F06B2}"/>
              </a:ext>
            </a:extLst>
          </p:cNvPr>
          <p:cNvSpPr>
            <a:spLocks noGrp="1" noChangeArrowheads="1"/>
          </p:cNvSpPr>
          <p:nvPr>
            <p:ph type="title"/>
          </p:nvPr>
        </p:nvSpPr>
        <p:spPr>
          <a:xfrm>
            <a:off x="685800" y="228600"/>
            <a:ext cx="7772400" cy="609600"/>
          </a:xfrm>
        </p:spPr>
        <p:txBody>
          <a:bodyPr/>
          <a:lstStyle/>
          <a:p>
            <a:pPr eaLnBrk="1" hangingPunct="1"/>
            <a:r>
              <a:rPr lang="en-US" altLang="en-US" sz="3600" b="1">
                <a:solidFill>
                  <a:schemeClr val="accent1"/>
                </a:solidFill>
                <a:latin typeface="Comic Sans MS" panose="030F0702030302020204" pitchFamily="66" charset="0"/>
              </a:rPr>
              <a:t>Symbiotic Relationships</a:t>
            </a:r>
          </a:p>
        </p:txBody>
      </p:sp>
      <p:sp>
        <p:nvSpPr>
          <p:cNvPr id="44035" name="Rectangle 3">
            <a:extLst>
              <a:ext uri="{FF2B5EF4-FFF2-40B4-BE49-F238E27FC236}">
                <a16:creationId xmlns:a16="http://schemas.microsoft.com/office/drawing/2014/main" id="{B7905830-526B-1CBB-2CC3-46333B09A195}"/>
              </a:ext>
            </a:extLst>
          </p:cNvPr>
          <p:cNvSpPr>
            <a:spLocks noGrp="1" noChangeArrowheads="1"/>
          </p:cNvSpPr>
          <p:nvPr>
            <p:ph type="body" idx="1"/>
          </p:nvPr>
        </p:nvSpPr>
        <p:spPr>
          <a:xfrm>
            <a:off x="228600" y="1066800"/>
            <a:ext cx="8610600" cy="762000"/>
          </a:xfrm>
        </p:spPr>
        <p:txBody>
          <a:bodyPr/>
          <a:lstStyle/>
          <a:p>
            <a:pPr eaLnBrk="1" hangingPunct="1">
              <a:buFontTx/>
              <a:buNone/>
            </a:pPr>
            <a:r>
              <a:rPr lang="en-US" altLang="en-US" b="1" dirty="0">
                <a:solidFill>
                  <a:schemeClr val="accent1"/>
                </a:solidFill>
                <a:latin typeface="Comic Sans MS" panose="030F0702030302020204" pitchFamily="66" charset="0"/>
              </a:rPr>
              <a:t>Symbiosis- </a:t>
            </a:r>
            <a:r>
              <a:rPr lang="en-US" altLang="en-US" b="1" dirty="0">
                <a:solidFill>
                  <a:schemeClr val="tx2"/>
                </a:solidFill>
                <a:latin typeface="Comic Sans MS" panose="030F0702030302020204" pitchFamily="66" charset="0"/>
              </a:rPr>
              <a:t>two </a:t>
            </a:r>
            <a:r>
              <a:rPr lang="en-US" altLang="en-US" b="1" dirty="0">
                <a:solidFill>
                  <a:schemeClr val="bg1"/>
                </a:solidFill>
                <a:latin typeface="Comic Sans MS" panose="030F0702030302020204" pitchFamily="66" charset="0"/>
              </a:rPr>
              <a:t>species</a:t>
            </a:r>
            <a:r>
              <a:rPr lang="en-US" altLang="en-US" b="1" dirty="0">
                <a:solidFill>
                  <a:schemeClr val="accent1"/>
                </a:solidFill>
                <a:latin typeface="Comic Sans MS" panose="030F0702030302020204" pitchFamily="66" charset="0"/>
              </a:rPr>
              <a:t> </a:t>
            </a:r>
            <a:r>
              <a:rPr lang="en-US" altLang="en-US" b="1" dirty="0">
                <a:solidFill>
                  <a:schemeClr val="bg1"/>
                </a:solidFill>
                <a:latin typeface="Comic Sans MS" panose="030F0702030302020204" pitchFamily="66" charset="0"/>
              </a:rPr>
              <a:t>living </a:t>
            </a:r>
            <a:r>
              <a:rPr lang="en-US" altLang="en-US" b="1" dirty="0">
                <a:solidFill>
                  <a:schemeClr val="tx2"/>
                </a:solidFill>
                <a:latin typeface="Comic Sans MS" panose="030F0702030302020204" pitchFamily="66" charset="0"/>
              </a:rPr>
              <a:t>together</a:t>
            </a:r>
          </a:p>
        </p:txBody>
      </p:sp>
      <p:pic>
        <p:nvPicPr>
          <p:cNvPr id="44036" name="Picture 8" descr="Symbiosis">
            <a:hlinkClick r:id="rId3" action="ppaction://hlinksldjump"/>
            <a:extLst>
              <a:ext uri="{FF2B5EF4-FFF2-40B4-BE49-F238E27FC236}">
                <a16:creationId xmlns:a16="http://schemas.microsoft.com/office/drawing/2014/main" id="{8406A9E2-BA77-BD1F-16F2-8ECF033E3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3711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10">
            <a:extLst>
              <a:ext uri="{FF2B5EF4-FFF2-40B4-BE49-F238E27FC236}">
                <a16:creationId xmlns:a16="http://schemas.microsoft.com/office/drawing/2014/main" id="{5544CC44-39D0-DB88-9761-DD58D03ECA14}"/>
              </a:ext>
            </a:extLst>
          </p:cNvPr>
          <p:cNvSpPr txBox="1">
            <a:spLocks noChangeArrowheads="1"/>
          </p:cNvSpPr>
          <p:nvPr/>
        </p:nvSpPr>
        <p:spPr bwMode="auto">
          <a:xfrm>
            <a:off x="228600" y="1828800"/>
            <a:ext cx="4419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dirty="0">
                <a:solidFill>
                  <a:schemeClr val="accent1"/>
                </a:solidFill>
                <a:latin typeface="Comic Sans MS" panose="030F0702030302020204" pitchFamily="66" charset="0"/>
              </a:rPr>
              <a:t>3 </a:t>
            </a:r>
            <a:r>
              <a:rPr lang="en-US" altLang="en-US" sz="3600" b="1" dirty="0">
                <a:solidFill>
                  <a:schemeClr val="bg1"/>
                </a:solidFill>
                <a:latin typeface="Comic Sans MS" panose="030F0702030302020204" pitchFamily="66" charset="0"/>
              </a:rPr>
              <a:t>Types of symbiosis:</a:t>
            </a:r>
          </a:p>
          <a:p>
            <a:pPr eaLnBrk="1" hangingPunct="1">
              <a:spcBef>
                <a:spcPct val="50000"/>
              </a:spcBef>
              <a:buFontTx/>
              <a:buNone/>
            </a:pPr>
            <a:r>
              <a:rPr lang="en-US" altLang="en-US" sz="3600" b="1" dirty="0">
                <a:solidFill>
                  <a:schemeClr val="tx2"/>
                </a:solidFill>
                <a:latin typeface="Comic Sans MS" panose="030F0702030302020204" pitchFamily="66" charset="0"/>
              </a:rPr>
              <a:t>1. Commensalism</a:t>
            </a:r>
          </a:p>
          <a:p>
            <a:pPr eaLnBrk="1" hangingPunct="1">
              <a:spcBef>
                <a:spcPct val="50000"/>
              </a:spcBef>
              <a:buFontTx/>
              <a:buNone/>
            </a:pPr>
            <a:r>
              <a:rPr lang="en-US" altLang="en-US" sz="3600" b="1" dirty="0">
                <a:solidFill>
                  <a:schemeClr val="tx2"/>
                </a:solidFill>
                <a:latin typeface="Comic Sans MS" panose="030F0702030302020204" pitchFamily="66" charset="0"/>
              </a:rPr>
              <a:t>2. Parasitism</a:t>
            </a:r>
          </a:p>
          <a:p>
            <a:pPr eaLnBrk="1" hangingPunct="1">
              <a:spcBef>
                <a:spcPct val="50000"/>
              </a:spcBef>
              <a:buFontTx/>
              <a:buNone/>
            </a:pPr>
            <a:r>
              <a:rPr lang="en-US" altLang="en-US" sz="3600" b="1" dirty="0">
                <a:solidFill>
                  <a:schemeClr val="tx2"/>
                </a:solidFill>
                <a:latin typeface="Comic Sans MS" panose="030F0702030302020204" pitchFamily="66" charset="0"/>
              </a:rPr>
              <a:t>3. Mutualism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C4373AF-D382-6E31-977C-31416512F938}"/>
              </a:ext>
            </a:extLst>
          </p:cNvPr>
          <p:cNvSpPr>
            <a:spLocks noGrp="1" noChangeArrowheads="1"/>
          </p:cNvSpPr>
          <p:nvPr>
            <p:ph type="title"/>
          </p:nvPr>
        </p:nvSpPr>
        <p:spPr>
          <a:xfrm>
            <a:off x="685800" y="0"/>
            <a:ext cx="7772400" cy="838200"/>
          </a:xfrm>
        </p:spPr>
        <p:txBody>
          <a:bodyPr/>
          <a:lstStyle/>
          <a:p>
            <a:pPr eaLnBrk="1" hangingPunct="1"/>
            <a:r>
              <a:rPr lang="en-US" altLang="en-US" sz="3600" b="1">
                <a:solidFill>
                  <a:schemeClr val="accent1"/>
                </a:solidFill>
                <a:latin typeface="Comic Sans MS" panose="030F0702030302020204" pitchFamily="66" charset="0"/>
              </a:rPr>
              <a:t>Symbiotic Relationships</a:t>
            </a:r>
          </a:p>
        </p:txBody>
      </p:sp>
      <p:sp>
        <p:nvSpPr>
          <p:cNvPr id="46083" name="Rectangle 3">
            <a:extLst>
              <a:ext uri="{FF2B5EF4-FFF2-40B4-BE49-F238E27FC236}">
                <a16:creationId xmlns:a16="http://schemas.microsoft.com/office/drawing/2014/main" id="{1F3AC8A0-FDA6-4B4C-D60E-888C1BCB6B20}"/>
              </a:ext>
            </a:extLst>
          </p:cNvPr>
          <p:cNvSpPr>
            <a:spLocks noGrp="1" noChangeArrowheads="1"/>
          </p:cNvSpPr>
          <p:nvPr>
            <p:ph type="body" idx="1"/>
          </p:nvPr>
        </p:nvSpPr>
        <p:spPr>
          <a:xfrm>
            <a:off x="228600" y="990600"/>
            <a:ext cx="4953000" cy="3886200"/>
          </a:xfrm>
        </p:spPr>
        <p:txBody>
          <a:bodyPr/>
          <a:lstStyle/>
          <a:p>
            <a:pPr eaLnBrk="1" hangingPunct="1">
              <a:buFontTx/>
              <a:buNone/>
            </a:pPr>
            <a:r>
              <a:rPr lang="en-US" altLang="en-US" b="1" dirty="0">
                <a:solidFill>
                  <a:schemeClr val="accent1"/>
                </a:solidFill>
                <a:latin typeface="Comic Sans MS" panose="030F0702030302020204" pitchFamily="66" charset="0"/>
              </a:rPr>
              <a:t>Commensalism- </a:t>
            </a:r>
          </a:p>
          <a:p>
            <a:pPr eaLnBrk="1" hangingPunct="1">
              <a:buFontTx/>
              <a:buNone/>
            </a:pPr>
            <a:r>
              <a:rPr lang="en-US" altLang="en-US" b="1" dirty="0">
                <a:solidFill>
                  <a:schemeClr val="accent1"/>
                </a:solidFill>
                <a:latin typeface="Comic Sans MS" panose="030F0702030302020204" pitchFamily="66" charset="0"/>
              </a:rPr>
              <a:t>	</a:t>
            </a:r>
            <a:r>
              <a:rPr lang="en-US" altLang="en-US" b="1" dirty="0">
                <a:solidFill>
                  <a:schemeClr val="tx2"/>
                </a:solidFill>
                <a:latin typeface="Comic Sans MS" panose="030F0702030302020204" pitchFamily="66" charset="0"/>
              </a:rPr>
              <a:t>one </a:t>
            </a:r>
            <a:r>
              <a:rPr lang="en-US" altLang="en-US" b="1" dirty="0">
                <a:solidFill>
                  <a:schemeClr val="bg1"/>
                </a:solidFill>
                <a:latin typeface="Comic Sans MS" panose="030F0702030302020204" pitchFamily="66" charset="0"/>
              </a:rPr>
              <a:t>species </a:t>
            </a:r>
            <a:r>
              <a:rPr lang="en-US" altLang="en-US" b="1" dirty="0">
                <a:solidFill>
                  <a:schemeClr val="tx2"/>
                </a:solidFill>
                <a:latin typeface="Comic Sans MS" panose="030F0702030302020204" pitchFamily="66" charset="0"/>
              </a:rPr>
              <a:t>benefits</a:t>
            </a:r>
            <a:r>
              <a:rPr lang="en-US" altLang="en-US" b="1" dirty="0">
                <a:solidFill>
                  <a:schemeClr val="bg1"/>
                </a:solidFill>
                <a:latin typeface="Comic Sans MS" panose="030F0702030302020204" pitchFamily="66" charset="0"/>
              </a:rPr>
              <a:t> and the other is </a:t>
            </a:r>
            <a:r>
              <a:rPr lang="en-US" altLang="en-US" b="1" dirty="0">
                <a:solidFill>
                  <a:schemeClr val="tx2"/>
                </a:solidFill>
                <a:latin typeface="Comic Sans MS" panose="030F0702030302020204" pitchFamily="66" charset="0"/>
              </a:rPr>
              <a:t>neither</a:t>
            </a:r>
            <a:r>
              <a:rPr lang="en-US" altLang="en-US" b="1" dirty="0">
                <a:solidFill>
                  <a:schemeClr val="bg1"/>
                </a:solidFill>
                <a:latin typeface="Comic Sans MS" panose="030F0702030302020204" pitchFamily="66" charset="0"/>
              </a:rPr>
              <a:t> harmed nor helped</a:t>
            </a:r>
          </a:p>
          <a:p>
            <a:pPr eaLnBrk="1" hangingPunct="1">
              <a:buFontTx/>
              <a:buNone/>
            </a:pPr>
            <a:r>
              <a:rPr lang="en-US" altLang="en-US" b="1" dirty="0">
                <a:solidFill>
                  <a:schemeClr val="bg1"/>
                </a:solidFill>
                <a:latin typeface="Comic Sans MS" panose="030F0702030302020204" pitchFamily="66" charset="0"/>
              </a:rPr>
              <a:t>Ex. </a:t>
            </a:r>
            <a:r>
              <a:rPr lang="en-US" altLang="en-US" b="1" dirty="0">
                <a:solidFill>
                  <a:schemeClr val="tx2"/>
                </a:solidFill>
                <a:latin typeface="Comic Sans MS" panose="030F0702030302020204" pitchFamily="66" charset="0"/>
              </a:rPr>
              <a:t>orchids</a:t>
            </a:r>
            <a:r>
              <a:rPr lang="en-US" altLang="en-US" b="1" dirty="0">
                <a:solidFill>
                  <a:schemeClr val="bg1"/>
                </a:solidFill>
                <a:latin typeface="Comic Sans MS" panose="030F0702030302020204" pitchFamily="66" charset="0"/>
              </a:rPr>
              <a:t> on a tree</a:t>
            </a:r>
          </a:p>
        </p:txBody>
      </p:sp>
      <p:sp>
        <p:nvSpPr>
          <p:cNvPr id="46084" name="Text Box 1029">
            <a:extLst>
              <a:ext uri="{FF2B5EF4-FFF2-40B4-BE49-F238E27FC236}">
                <a16:creationId xmlns:a16="http://schemas.microsoft.com/office/drawing/2014/main" id="{A98DF2EC-03E0-C0E1-2074-519BE7C0102A}"/>
              </a:ext>
            </a:extLst>
          </p:cNvPr>
          <p:cNvSpPr txBox="1">
            <a:spLocks noChangeArrowheads="1"/>
          </p:cNvSpPr>
          <p:nvPr/>
        </p:nvSpPr>
        <p:spPr bwMode="auto">
          <a:xfrm>
            <a:off x="304800" y="4343400"/>
            <a:ext cx="5943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solidFill>
                  <a:srgbClr val="00FFFF"/>
                </a:solidFill>
                <a:latin typeface="Comic Sans MS" panose="030F0702030302020204" pitchFamily="66" charset="0"/>
              </a:rPr>
              <a:t>Epiphytes: </a:t>
            </a:r>
            <a:r>
              <a:rPr lang="en-US" altLang="en-US" sz="2000" b="1" dirty="0">
                <a:solidFill>
                  <a:schemeClr val="bg1"/>
                </a:solidFill>
                <a:latin typeface="Comic Sans MS" panose="030F0702030302020204" pitchFamily="66" charset="0"/>
              </a:rPr>
              <a:t>A plant, such as a tropical orchid or a bromeliad, that grows on another plant upon which it depends for mechanical support but not for nutrients. Also called </a:t>
            </a:r>
            <a:r>
              <a:rPr lang="en-US" altLang="en-US" sz="2000" b="1" i="1" dirty="0">
                <a:solidFill>
                  <a:schemeClr val="bg1"/>
                </a:solidFill>
                <a:latin typeface="Comic Sans MS" panose="030F0702030302020204" pitchFamily="66" charset="0"/>
              </a:rPr>
              <a:t>xerophyte</a:t>
            </a:r>
            <a:r>
              <a:rPr lang="en-US" altLang="en-US" sz="2000" b="1" dirty="0">
                <a:solidFill>
                  <a:schemeClr val="bg1"/>
                </a:solidFill>
                <a:latin typeface="Comic Sans MS" panose="030F0702030302020204" pitchFamily="66" charset="0"/>
              </a:rPr>
              <a:t>, </a:t>
            </a:r>
            <a:r>
              <a:rPr lang="en-US" altLang="en-US" sz="2000" b="1" i="1" dirty="0">
                <a:solidFill>
                  <a:schemeClr val="bg1"/>
                </a:solidFill>
                <a:latin typeface="Comic Sans MS" panose="030F0702030302020204" pitchFamily="66" charset="0"/>
              </a:rPr>
              <a:t>air plant</a:t>
            </a:r>
            <a:r>
              <a:rPr lang="en-US" altLang="en-US" sz="2000" b="1" dirty="0">
                <a:solidFill>
                  <a:schemeClr val="bg1"/>
                </a:solidFill>
                <a:latin typeface="Comic Sans MS" panose="030F0702030302020204" pitchFamily="66" charset="0"/>
              </a:rPr>
              <a:t>.</a:t>
            </a:r>
            <a:r>
              <a:rPr lang="en-US" altLang="en-US" sz="2000" dirty="0">
                <a:solidFill>
                  <a:schemeClr val="bg1"/>
                </a:solidFill>
                <a:latin typeface="Comic Sans MS" panose="030F0702030302020204" pitchFamily="66" charset="0"/>
              </a:rPr>
              <a:t> </a:t>
            </a:r>
          </a:p>
        </p:txBody>
      </p:sp>
      <p:pic>
        <p:nvPicPr>
          <p:cNvPr id="46085" name="Picture 7" descr="C:\Users\Cheryl\AppData\Local\Microsoft\Windows\Temporary Internet Files\Low\Content.IE5\LGH5ORJA\20090829-11-19-26-top-creek--orchid--epiphyte[1].jpg">
            <a:extLst>
              <a:ext uri="{FF2B5EF4-FFF2-40B4-BE49-F238E27FC236}">
                <a16:creationId xmlns:a16="http://schemas.microsoft.com/office/drawing/2014/main" id="{9A48AB93-37E5-AB9D-134F-66C232CB9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0"/>
            <a:ext cx="3860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9" descr="http://www.kew.org/mng/gallery/img_large/093.jpg">
            <a:extLst>
              <a:ext uri="{FF2B5EF4-FFF2-40B4-BE49-F238E27FC236}">
                <a16:creationId xmlns:a16="http://schemas.microsoft.com/office/drawing/2014/main" id="{D2FD5F7B-2DD6-63DC-D965-F90ABABD6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124200"/>
            <a:ext cx="237807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04FC565-EE04-ACEC-1DCB-60183E5DDF19}"/>
              </a:ext>
            </a:extLst>
          </p:cNvPr>
          <p:cNvSpPr>
            <a:spLocks noGrp="1" noChangeArrowheads="1"/>
          </p:cNvSpPr>
          <p:nvPr>
            <p:ph type="title"/>
          </p:nvPr>
        </p:nvSpPr>
        <p:spPr>
          <a:xfrm>
            <a:off x="685800" y="228600"/>
            <a:ext cx="7772400" cy="1143000"/>
          </a:xfrm>
        </p:spPr>
        <p:txBody>
          <a:bodyPr/>
          <a:lstStyle/>
          <a:p>
            <a:pPr eaLnBrk="1" hangingPunct="1"/>
            <a:r>
              <a:rPr lang="en-US" altLang="en-US" sz="3600" b="1">
                <a:solidFill>
                  <a:schemeClr val="accent1"/>
                </a:solidFill>
                <a:latin typeface="Comic Sans MS" panose="030F0702030302020204" pitchFamily="66" charset="0"/>
              </a:rPr>
              <a:t>Symbiotic Relationships</a:t>
            </a:r>
          </a:p>
        </p:txBody>
      </p:sp>
      <p:sp>
        <p:nvSpPr>
          <p:cNvPr id="50179" name="Rectangle 3">
            <a:extLst>
              <a:ext uri="{FF2B5EF4-FFF2-40B4-BE49-F238E27FC236}">
                <a16:creationId xmlns:a16="http://schemas.microsoft.com/office/drawing/2014/main" id="{BC20F253-7D2C-3B8F-E1B6-0D76B449949C}"/>
              </a:ext>
            </a:extLst>
          </p:cNvPr>
          <p:cNvSpPr>
            <a:spLocks noGrp="1" noChangeArrowheads="1"/>
          </p:cNvSpPr>
          <p:nvPr>
            <p:ph type="body" idx="1"/>
          </p:nvPr>
        </p:nvSpPr>
        <p:spPr>
          <a:xfrm>
            <a:off x="228600" y="1295400"/>
            <a:ext cx="8305800" cy="3886200"/>
          </a:xfrm>
        </p:spPr>
        <p:txBody>
          <a:bodyPr/>
          <a:lstStyle/>
          <a:p>
            <a:pPr eaLnBrk="1" hangingPunct="1">
              <a:buFontTx/>
              <a:buNone/>
            </a:pPr>
            <a:r>
              <a:rPr lang="en-US" altLang="en-US" sz="3600" b="1" dirty="0">
                <a:solidFill>
                  <a:schemeClr val="accent1"/>
                </a:solidFill>
                <a:latin typeface="Comic Sans MS" panose="030F0702030302020204" pitchFamily="66" charset="0"/>
              </a:rPr>
              <a:t>Parasitism- 	</a:t>
            </a:r>
          </a:p>
          <a:p>
            <a:pPr eaLnBrk="1" hangingPunct="1">
              <a:buFontTx/>
              <a:buNone/>
            </a:pPr>
            <a:r>
              <a:rPr lang="en-US" altLang="en-US" sz="3600" b="1" dirty="0">
                <a:solidFill>
                  <a:schemeClr val="bg1"/>
                </a:solidFill>
                <a:latin typeface="Comic Sans MS" panose="030F0702030302020204" pitchFamily="66" charset="0"/>
              </a:rPr>
              <a:t>one species </a:t>
            </a:r>
            <a:r>
              <a:rPr lang="en-US" altLang="en-US" sz="3600" b="1" dirty="0">
                <a:solidFill>
                  <a:schemeClr val="tx2"/>
                </a:solidFill>
                <a:latin typeface="Comic Sans MS" panose="030F0702030302020204" pitchFamily="66" charset="0"/>
              </a:rPr>
              <a:t>benefits </a:t>
            </a:r>
            <a:r>
              <a:rPr lang="en-US" altLang="en-US" sz="3600" b="1" dirty="0">
                <a:solidFill>
                  <a:schemeClr val="bg1"/>
                </a:solidFill>
                <a:latin typeface="Comic Sans MS" panose="030F0702030302020204" pitchFamily="66" charset="0"/>
              </a:rPr>
              <a:t>(parasite) and the other is </a:t>
            </a:r>
            <a:r>
              <a:rPr lang="en-US" altLang="en-US" sz="3600" b="1" dirty="0">
                <a:solidFill>
                  <a:schemeClr val="tx2"/>
                </a:solidFill>
                <a:latin typeface="Comic Sans MS" panose="030F0702030302020204" pitchFamily="66" charset="0"/>
              </a:rPr>
              <a:t>harmed </a:t>
            </a:r>
            <a:r>
              <a:rPr lang="en-US" altLang="en-US" sz="3600" b="1" dirty="0">
                <a:solidFill>
                  <a:schemeClr val="bg1"/>
                </a:solidFill>
                <a:latin typeface="Comic Sans MS" panose="030F0702030302020204" pitchFamily="66" charset="0"/>
              </a:rPr>
              <a:t>(host)</a:t>
            </a:r>
          </a:p>
          <a:p>
            <a:pPr eaLnBrk="1" hangingPunct="1">
              <a:buFontTx/>
              <a:buNone/>
            </a:pPr>
            <a:endParaRPr lang="en-US" altLang="en-US" sz="1400" b="1" dirty="0">
              <a:solidFill>
                <a:schemeClr val="bg1"/>
              </a:solidFill>
              <a:latin typeface="Comic Sans MS" panose="030F0702030302020204" pitchFamily="66" charset="0"/>
            </a:endParaRPr>
          </a:p>
          <a:p>
            <a:pPr eaLnBrk="1" hangingPunct="1">
              <a:buFontTx/>
              <a:buNone/>
            </a:pPr>
            <a:r>
              <a:rPr lang="en-US" altLang="en-US" sz="3600" b="1" dirty="0">
                <a:solidFill>
                  <a:schemeClr val="bg1"/>
                </a:solidFill>
                <a:latin typeface="Comic Sans MS" panose="030F0702030302020204" pitchFamily="66" charset="0"/>
              </a:rPr>
              <a:t>Ex. lampreys, </a:t>
            </a:r>
          </a:p>
          <a:p>
            <a:pPr eaLnBrk="1" hangingPunct="1">
              <a:buFontTx/>
              <a:buNone/>
            </a:pPr>
            <a:r>
              <a:rPr lang="en-US" altLang="en-US" sz="3600" b="1" dirty="0">
                <a:solidFill>
                  <a:schemeClr val="bg1"/>
                </a:solidFill>
                <a:latin typeface="Comic Sans MS" panose="030F0702030302020204" pitchFamily="66" charset="0"/>
              </a:rPr>
              <a:t>leeches, fleas,</a:t>
            </a:r>
          </a:p>
          <a:p>
            <a:pPr eaLnBrk="1" hangingPunct="1">
              <a:buFontTx/>
              <a:buNone/>
            </a:pPr>
            <a:r>
              <a:rPr lang="en-US" altLang="en-US" sz="3600" b="1" dirty="0">
                <a:solidFill>
                  <a:schemeClr val="bg1"/>
                </a:solidFill>
                <a:latin typeface="Comic Sans MS" panose="030F0702030302020204" pitchFamily="66" charset="0"/>
              </a:rPr>
              <a:t>ticks, tapeworm</a:t>
            </a:r>
          </a:p>
        </p:txBody>
      </p:sp>
      <p:pic>
        <p:nvPicPr>
          <p:cNvPr id="50180" name="Picture 1031" descr="IDVectorDeerTicks">
            <a:extLst>
              <a:ext uri="{FF2B5EF4-FFF2-40B4-BE49-F238E27FC236}">
                <a16:creationId xmlns:a16="http://schemas.microsoft.com/office/drawing/2014/main" id="{B108B7CB-ECEE-1B01-0A67-8E5E2D89F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541" y="3444240"/>
            <a:ext cx="457199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7BCC2D1-ECB6-4DB3-AB98-D9A1258F9EFC}"/>
              </a:ext>
            </a:extLst>
          </p:cNvPr>
          <p:cNvSpPr>
            <a:spLocks noGrp="1" noChangeArrowheads="1"/>
          </p:cNvSpPr>
          <p:nvPr>
            <p:ph type="title"/>
          </p:nvPr>
        </p:nvSpPr>
        <p:spPr>
          <a:xfrm>
            <a:off x="609600" y="381000"/>
            <a:ext cx="7772400" cy="1143000"/>
          </a:xfrm>
        </p:spPr>
        <p:txBody>
          <a:bodyPr/>
          <a:lstStyle/>
          <a:p>
            <a:pPr eaLnBrk="1" hangingPunct="1"/>
            <a:r>
              <a:rPr lang="en-US" altLang="en-US" sz="4000" b="1">
                <a:solidFill>
                  <a:srgbClr val="FFFF00"/>
                </a:solidFill>
                <a:latin typeface="Comic Sans MS" panose="030F0702030302020204" pitchFamily="66" charset="0"/>
              </a:rPr>
              <a:t>WHAT IS ECOLOGY?</a:t>
            </a:r>
          </a:p>
        </p:txBody>
      </p:sp>
      <p:sp>
        <p:nvSpPr>
          <p:cNvPr id="3075" name="Rectangle 3">
            <a:extLst>
              <a:ext uri="{FF2B5EF4-FFF2-40B4-BE49-F238E27FC236}">
                <a16:creationId xmlns:a16="http://schemas.microsoft.com/office/drawing/2014/main" id="{980E466C-A6E5-3829-D9AF-4F257DBD1EE3}"/>
              </a:ext>
            </a:extLst>
          </p:cNvPr>
          <p:cNvSpPr>
            <a:spLocks noGrp="1" noChangeArrowheads="1"/>
          </p:cNvSpPr>
          <p:nvPr>
            <p:ph type="body" idx="1"/>
          </p:nvPr>
        </p:nvSpPr>
        <p:spPr>
          <a:xfrm>
            <a:off x="609600" y="1676400"/>
            <a:ext cx="8229600" cy="4572000"/>
          </a:xfrm>
        </p:spPr>
        <p:txBody>
          <a:bodyPr/>
          <a:lstStyle/>
          <a:p>
            <a:pPr eaLnBrk="1" hangingPunct="1">
              <a:buFontTx/>
              <a:buNone/>
            </a:pPr>
            <a:r>
              <a:rPr lang="en-US" altLang="en-US" sz="3600" b="1" dirty="0">
                <a:solidFill>
                  <a:srgbClr val="FFFF00"/>
                </a:solidFill>
                <a:latin typeface="Comic Sans MS" panose="030F0702030302020204" pitchFamily="66" charset="0"/>
              </a:rPr>
              <a:t>Ecology-</a:t>
            </a:r>
            <a:r>
              <a:rPr lang="en-US" altLang="en-US" sz="3600" b="1" dirty="0">
                <a:solidFill>
                  <a:schemeClr val="accent1"/>
                </a:solidFill>
                <a:latin typeface="Comic Sans MS" panose="030F0702030302020204" pitchFamily="66" charset="0"/>
              </a:rPr>
              <a:t> </a:t>
            </a:r>
            <a:r>
              <a:rPr lang="en-US" altLang="en-US" sz="3600" b="1" dirty="0">
                <a:solidFill>
                  <a:schemeClr val="bg1"/>
                </a:solidFill>
                <a:latin typeface="Comic Sans MS" panose="030F0702030302020204" pitchFamily="66" charset="0"/>
              </a:rPr>
              <a:t>the scientific </a:t>
            </a:r>
            <a:r>
              <a:rPr lang="en-US" altLang="en-US" sz="3600" b="1" dirty="0">
                <a:solidFill>
                  <a:schemeClr val="tx2"/>
                </a:solidFill>
                <a:latin typeface="Comic Sans MS" panose="030F0702030302020204" pitchFamily="66" charset="0"/>
              </a:rPr>
              <a:t>study</a:t>
            </a:r>
            <a:r>
              <a:rPr lang="en-US" altLang="en-US" sz="3600" b="1" dirty="0">
                <a:solidFill>
                  <a:schemeClr val="bg1"/>
                </a:solidFill>
                <a:latin typeface="Comic Sans MS" panose="030F0702030302020204" pitchFamily="66" charset="0"/>
              </a:rPr>
              <a:t> of </a:t>
            </a:r>
            <a:r>
              <a:rPr lang="en-US" altLang="en-US" sz="3600" b="1" dirty="0">
                <a:solidFill>
                  <a:schemeClr val="tx2"/>
                </a:solidFill>
                <a:latin typeface="Comic Sans MS" panose="030F0702030302020204" pitchFamily="66" charset="0"/>
              </a:rPr>
              <a:t>interactions</a:t>
            </a:r>
            <a:r>
              <a:rPr lang="en-US" altLang="en-US" sz="3600" b="1" dirty="0">
                <a:solidFill>
                  <a:schemeClr val="bg1"/>
                </a:solidFill>
                <a:latin typeface="Comic Sans MS" panose="030F0702030302020204" pitchFamily="66" charset="0"/>
              </a:rPr>
              <a:t> between </a:t>
            </a:r>
            <a:r>
              <a:rPr lang="en-US" altLang="en-US" sz="3600" b="1" dirty="0">
                <a:solidFill>
                  <a:schemeClr val="tx2"/>
                </a:solidFill>
                <a:latin typeface="Comic Sans MS" panose="030F0702030302020204" pitchFamily="66" charset="0"/>
              </a:rPr>
              <a:t>organisms and their environments, </a:t>
            </a:r>
            <a:r>
              <a:rPr lang="en-US" altLang="en-US" sz="3600" b="1" dirty="0">
                <a:solidFill>
                  <a:schemeClr val="bg1"/>
                </a:solidFill>
                <a:latin typeface="Comic Sans MS" panose="030F0702030302020204" pitchFamily="66" charset="0"/>
              </a:rPr>
              <a:t>focusing on </a:t>
            </a:r>
            <a:r>
              <a:rPr lang="en-US" altLang="en-US" sz="3600" b="1" dirty="0">
                <a:solidFill>
                  <a:schemeClr val="tx2"/>
                </a:solidFill>
                <a:latin typeface="Comic Sans MS" panose="030F0702030302020204" pitchFamily="66" charset="0"/>
              </a:rPr>
              <a:t>energy</a:t>
            </a:r>
            <a:r>
              <a:rPr lang="en-US" altLang="en-US" sz="3600" b="1" dirty="0">
                <a:solidFill>
                  <a:schemeClr val="bg1"/>
                </a:solidFill>
                <a:latin typeface="Comic Sans MS" panose="030F0702030302020204" pitchFamily="66" charset="0"/>
              </a:rPr>
              <a:t> transfer</a:t>
            </a:r>
          </a:p>
          <a:p>
            <a:pPr eaLnBrk="1" hangingPunct="1">
              <a:buFontTx/>
              <a:buNone/>
            </a:pPr>
            <a:endParaRPr lang="en-US" altLang="en-US" sz="3600" b="1" dirty="0">
              <a:solidFill>
                <a:schemeClr val="bg1"/>
              </a:solidFill>
              <a:latin typeface="Comic Sans MS" panose="030F0702030302020204" pitchFamily="66" charset="0"/>
            </a:endParaRPr>
          </a:p>
          <a:p>
            <a:pPr eaLnBrk="1" hangingPunct="1">
              <a:buFontTx/>
              <a:buNone/>
            </a:pPr>
            <a:r>
              <a:rPr lang="en-US" altLang="en-US" sz="3600" b="1" dirty="0">
                <a:solidFill>
                  <a:schemeClr val="bg1"/>
                </a:solidFill>
                <a:latin typeface="Comic Sans MS" panose="030F0702030302020204" pitchFamily="66" charset="0"/>
              </a:rPr>
              <a:t>Ecology is a science of </a:t>
            </a:r>
            <a:r>
              <a:rPr lang="en-US" altLang="en-US" sz="3600" b="1" dirty="0">
                <a:solidFill>
                  <a:schemeClr val="tx2"/>
                </a:solidFill>
                <a:latin typeface="Comic Sans MS" panose="030F0702030302020204" pitchFamily="66" charset="0"/>
              </a:rPr>
              <a:t>relationships</a:t>
            </a:r>
            <a:endParaRPr lang="en-US" altLang="en-US" b="1" dirty="0">
              <a:solidFill>
                <a:schemeClr val="bg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ox(in)">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ox(in)">
                                      <p:cBhvr>
                                        <p:cTn id="1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a:extLst>
              <a:ext uri="{FF2B5EF4-FFF2-40B4-BE49-F238E27FC236}">
                <a16:creationId xmlns:a16="http://schemas.microsoft.com/office/drawing/2014/main" id="{3A1CB22F-ED93-7C94-7673-5BBCE469E9CE}"/>
              </a:ext>
            </a:extLst>
          </p:cNvPr>
          <p:cNvSpPr>
            <a:spLocks noGrp="1" noChangeArrowheads="1"/>
          </p:cNvSpPr>
          <p:nvPr>
            <p:ph type="title"/>
          </p:nvPr>
        </p:nvSpPr>
        <p:spPr>
          <a:xfrm>
            <a:off x="685800" y="228600"/>
            <a:ext cx="7772400" cy="1143000"/>
          </a:xfrm>
        </p:spPr>
        <p:txBody>
          <a:bodyPr/>
          <a:lstStyle/>
          <a:p>
            <a:pPr eaLnBrk="1" hangingPunct="1"/>
            <a:r>
              <a:rPr lang="en-US" altLang="en-US" sz="3600" b="1">
                <a:solidFill>
                  <a:schemeClr val="accent1"/>
                </a:solidFill>
                <a:latin typeface="Comic Sans MS" panose="030F0702030302020204" pitchFamily="66" charset="0"/>
              </a:rPr>
              <a:t>Symbiotic Relationships</a:t>
            </a:r>
          </a:p>
        </p:txBody>
      </p:sp>
      <p:sp>
        <p:nvSpPr>
          <p:cNvPr id="54275" name="Rectangle 1027">
            <a:extLst>
              <a:ext uri="{FF2B5EF4-FFF2-40B4-BE49-F238E27FC236}">
                <a16:creationId xmlns:a16="http://schemas.microsoft.com/office/drawing/2014/main" id="{4028CAF0-FADE-56A4-79DE-EBEE32C11874}"/>
              </a:ext>
            </a:extLst>
          </p:cNvPr>
          <p:cNvSpPr>
            <a:spLocks noGrp="1" noChangeArrowheads="1"/>
          </p:cNvSpPr>
          <p:nvPr>
            <p:ph type="body" idx="1"/>
          </p:nvPr>
        </p:nvSpPr>
        <p:spPr>
          <a:xfrm>
            <a:off x="228600" y="1295400"/>
            <a:ext cx="4419600" cy="3886200"/>
          </a:xfrm>
        </p:spPr>
        <p:txBody>
          <a:bodyPr/>
          <a:lstStyle/>
          <a:p>
            <a:pPr eaLnBrk="1" hangingPunct="1">
              <a:lnSpc>
                <a:spcPct val="90000"/>
              </a:lnSpc>
              <a:buFontTx/>
              <a:buNone/>
            </a:pPr>
            <a:r>
              <a:rPr lang="en-US" altLang="en-US" sz="3600" b="1" dirty="0">
                <a:solidFill>
                  <a:schemeClr val="accent1"/>
                </a:solidFill>
                <a:latin typeface="Comic Sans MS" panose="030F0702030302020204" pitchFamily="66" charset="0"/>
              </a:rPr>
              <a:t>Mutualism- </a:t>
            </a:r>
          </a:p>
          <a:p>
            <a:pPr eaLnBrk="1" hangingPunct="1">
              <a:lnSpc>
                <a:spcPct val="90000"/>
              </a:lnSpc>
              <a:buFontTx/>
              <a:buNone/>
            </a:pPr>
            <a:r>
              <a:rPr lang="en-US" altLang="en-US" sz="3600" b="1" dirty="0">
                <a:solidFill>
                  <a:schemeClr val="accent1"/>
                </a:solidFill>
                <a:latin typeface="Comic Sans MS" panose="030F0702030302020204" pitchFamily="66" charset="0"/>
              </a:rPr>
              <a:t>	</a:t>
            </a:r>
            <a:r>
              <a:rPr lang="en-US" altLang="en-US" sz="3600" b="1" dirty="0">
                <a:solidFill>
                  <a:schemeClr val="bg1"/>
                </a:solidFill>
                <a:latin typeface="Comic Sans MS" panose="030F0702030302020204" pitchFamily="66" charset="0"/>
              </a:rPr>
              <a:t>beneficial to </a:t>
            </a:r>
            <a:r>
              <a:rPr lang="en-US" altLang="en-US" sz="3600" b="1" dirty="0">
                <a:solidFill>
                  <a:schemeClr val="tx2"/>
                </a:solidFill>
                <a:latin typeface="Comic Sans MS" panose="030F0702030302020204" pitchFamily="66" charset="0"/>
              </a:rPr>
              <a:t>both</a:t>
            </a:r>
            <a:r>
              <a:rPr lang="en-US" altLang="en-US" sz="3600" b="1" dirty="0">
                <a:solidFill>
                  <a:schemeClr val="bg1"/>
                </a:solidFill>
                <a:latin typeface="Comic Sans MS" panose="030F0702030302020204" pitchFamily="66" charset="0"/>
              </a:rPr>
              <a:t> species</a:t>
            </a:r>
          </a:p>
          <a:p>
            <a:pPr eaLnBrk="1" hangingPunct="1">
              <a:lnSpc>
                <a:spcPct val="90000"/>
              </a:lnSpc>
              <a:buFontTx/>
              <a:buNone/>
            </a:pPr>
            <a:endParaRPr lang="en-US" altLang="en-US" sz="3600" b="1" dirty="0">
              <a:solidFill>
                <a:schemeClr val="bg1"/>
              </a:solidFill>
              <a:latin typeface="Comic Sans MS" panose="030F0702030302020204" pitchFamily="66" charset="0"/>
            </a:endParaRPr>
          </a:p>
          <a:p>
            <a:pPr eaLnBrk="1" hangingPunct="1">
              <a:lnSpc>
                <a:spcPct val="90000"/>
              </a:lnSpc>
              <a:buFontTx/>
              <a:buNone/>
            </a:pPr>
            <a:r>
              <a:rPr lang="en-US" altLang="en-US" sz="3600" b="1" dirty="0">
                <a:solidFill>
                  <a:schemeClr val="bg1"/>
                </a:solidFill>
                <a:latin typeface="Comic Sans MS" panose="030F0702030302020204" pitchFamily="66" charset="0"/>
              </a:rPr>
              <a:t>Ex. cleaning birds and cleaner shrimp</a:t>
            </a:r>
            <a:endParaRPr lang="en-US" altLang="en-US" sz="3600" dirty="0">
              <a:solidFill>
                <a:schemeClr val="bg1"/>
              </a:solidFill>
              <a:latin typeface="Comic Sans MS" panose="030F0702030302020204" pitchFamily="66" charset="0"/>
            </a:endParaRPr>
          </a:p>
        </p:txBody>
      </p:sp>
      <p:pic>
        <p:nvPicPr>
          <p:cNvPr id="54276" name="Picture 1028" descr="Cleaning birds on the back of a rhinoceros">
            <a:hlinkClick r:id="rId3" action="ppaction://hlinksldjump"/>
            <a:extLst>
              <a:ext uri="{FF2B5EF4-FFF2-40B4-BE49-F238E27FC236}">
                <a16:creationId xmlns:a16="http://schemas.microsoft.com/office/drawing/2014/main" id="{6F41BAE3-62E3-CCE3-9543-7034D1302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365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051">
            <a:extLst>
              <a:ext uri="{FF2B5EF4-FFF2-40B4-BE49-F238E27FC236}">
                <a16:creationId xmlns:a16="http://schemas.microsoft.com/office/drawing/2014/main" id="{FFE80E6F-4367-EFF5-8451-89474D79E3BB}"/>
              </a:ext>
            </a:extLst>
          </p:cNvPr>
          <p:cNvSpPr>
            <a:spLocks noGrp="1" noChangeArrowheads="1"/>
          </p:cNvSpPr>
          <p:nvPr>
            <p:ph type="body" idx="1"/>
          </p:nvPr>
        </p:nvSpPr>
        <p:spPr>
          <a:xfrm>
            <a:off x="304800" y="304800"/>
            <a:ext cx="8153400" cy="6096000"/>
          </a:xfrm>
        </p:spPr>
        <p:txBody>
          <a:bodyPr/>
          <a:lstStyle/>
          <a:p>
            <a:pPr eaLnBrk="1" hangingPunct="1">
              <a:buFontTx/>
              <a:buNone/>
            </a:pPr>
            <a:r>
              <a:rPr lang="en-US" altLang="en-US" sz="3600">
                <a:solidFill>
                  <a:schemeClr val="accent1"/>
                </a:solidFill>
                <a:latin typeface="Comic Sans MS" panose="030F0702030302020204" pitchFamily="66" charset="0"/>
              </a:rPr>
              <a:t>				</a:t>
            </a:r>
            <a:endParaRPr lang="en-US" altLang="en-US">
              <a:solidFill>
                <a:schemeClr val="bg1"/>
              </a:solidFill>
              <a:latin typeface="Comic Sans MS" panose="030F0702030302020204" pitchFamily="66" charset="0"/>
            </a:endParaRPr>
          </a:p>
        </p:txBody>
      </p:sp>
      <p:graphicFrame>
        <p:nvGraphicFramePr>
          <p:cNvPr id="68730" name="Group 2170">
            <a:extLst>
              <a:ext uri="{FF2B5EF4-FFF2-40B4-BE49-F238E27FC236}">
                <a16:creationId xmlns:a16="http://schemas.microsoft.com/office/drawing/2014/main" id="{F403BE90-C316-D2D0-4B2D-94919DFA5962}"/>
              </a:ext>
            </a:extLst>
          </p:cNvPr>
          <p:cNvGraphicFramePr>
            <a:graphicFrameLocks noGrp="1"/>
          </p:cNvGraphicFramePr>
          <p:nvPr/>
        </p:nvGraphicFramePr>
        <p:xfrm>
          <a:off x="228600" y="685800"/>
          <a:ext cx="8534400" cy="3382970"/>
        </p:xfrm>
        <a:graphic>
          <a:graphicData uri="http://schemas.openxmlformats.org/drawingml/2006/table">
            <a:tbl>
              <a:tblPr/>
              <a:tblGrid>
                <a:gridCol w="2633663">
                  <a:extLst>
                    <a:ext uri="{9D8B030D-6E8A-4147-A177-3AD203B41FA5}">
                      <a16:colId xmlns:a16="http://schemas.microsoft.com/office/drawing/2014/main" val="20000"/>
                    </a:ext>
                  </a:extLst>
                </a:gridCol>
                <a:gridCol w="1906587">
                  <a:extLst>
                    <a:ext uri="{9D8B030D-6E8A-4147-A177-3AD203B41FA5}">
                      <a16:colId xmlns:a16="http://schemas.microsoft.com/office/drawing/2014/main" val="20001"/>
                    </a:ext>
                  </a:extLst>
                </a:gridCol>
                <a:gridCol w="2087563">
                  <a:extLst>
                    <a:ext uri="{9D8B030D-6E8A-4147-A177-3AD203B41FA5}">
                      <a16:colId xmlns:a16="http://schemas.microsoft.com/office/drawing/2014/main" val="20002"/>
                    </a:ext>
                  </a:extLst>
                </a:gridCol>
                <a:gridCol w="1906587">
                  <a:extLst>
                    <a:ext uri="{9D8B030D-6E8A-4147-A177-3AD203B41FA5}">
                      <a16:colId xmlns:a16="http://schemas.microsoft.com/office/drawing/2014/main" val="20003"/>
                    </a:ext>
                  </a:extLst>
                </a:gridCol>
              </a:tblGrid>
              <a:tr h="944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Comic Sans MS" pitchFamily="66" charset="0"/>
                        </a:rPr>
                        <a:t>Type of relationship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Comic Sans MS" pitchFamily="66" charset="0"/>
                        </a:rPr>
                        <a:t>Species harmed</a:t>
                      </a:r>
                    </a:p>
                  </a:txBody>
                  <a:tcPr marT="45715" marB="4571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Comic Sans MS" pitchFamily="66" charset="0"/>
                        </a:rPr>
                        <a:t>Species benefits</a:t>
                      </a:r>
                    </a:p>
                  </a:txBody>
                  <a:tcPr marT="45715" marB="4571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Comic Sans MS" pitchFamily="66" charset="0"/>
                        </a:rPr>
                        <a:t>Species neutral</a:t>
                      </a:r>
                    </a:p>
                  </a:txBody>
                  <a:tcPr marT="45715" marB="45715"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Comic Sans MS" pitchFamily="66" charset="0"/>
                        </a:rPr>
                        <a:t>Commensalism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Comic Sans MS" pitchFamily="66" charset="0"/>
                      </a:endParaRPr>
                    </a:p>
                  </a:txBody>
                  <a:tcPr marT="45715" marB="4571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Comic Sans MS" pitchFamily="66" charset="0"/>
                      </a:endParaRPr>
                    </a:p>
                  </a:txBody>
                  <a:tcPr marT="45715" marB="4571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Comic Sans MS" pitchFamily="66" charset="0"/>
                      </a:endParaRPr>
                    </a:p>
                  </a:txBody>
                  <a:tcPr marT="45715" marB="45715"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Comic Sans MS" pitchFamily="66" charset="0"/>
                        </a:rPr>
                        <a:t>Parasitism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Comic Sans MS" pitchFamily="66" charset="0"/>
                      </a:endParaRPr>
                    </a:p>
                  </a:txBody>
                  <a:tcPr marT="45715" marB="4571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Comic Sans MS" pitchFamily="66" charset="0"/>
                      </a:endParaRPr>
                    </a:p>
                  </a:txBody>
                  <a:tcPr marT="45715" marB="4571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Comic Sans MS" pitchFamily="66" charset="0"/>
                      </a:endParaRPr>
                    </a:p>
                  </a:txBody>
                  <a:tcPr marT="45715" marB="45715"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Comic Sans MS" pitchFamily="66" charset="0"/>
                        </a:rPr>
                        <a:t>Mutualism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Comic Sans MS" pitchFamily="66" charset="0"/>
                      </a:endParaRPr>
                    </a:p>
                  </a:txBody>
                  <a:tcPr marT="45715" marB="4571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Comic Sans MS" pitchFamily="66" charset="0"/>
                      </a:endParaRPr>
                    </a:p>
                  </a:txBody>
                  <a:tcPr marT="45715" marB="4571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Comic Sans MS" pitchFamily="66" charset="0"/>
                      </a:endParaRPr>
                    </a:p>
                  </a:txBody>
                  <a:tcPr marT="45715" marB="45715"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0446" name="Oval 2157">
            <a:extLst>
              <a:ext uri="{FF2B5EF4-FFF2-40B4-BE49-F238E27FC236}">
                <a16:creationId xmlns:a16="http://schemas.microsoft.com/office/drawing/2014/main" id="{77581238-62BF-4282-0B72-77E7C28E48B3}"/>
              </a:ext>
            </a:extLst>
          </p:cNvPr>
          <p:cNvSpPr>
            <a:spLocks noChangeArrowheads="1"/>
          </p:cNvSpPr>
          <p:nvPr/>
        </p:nvSpPr>
        <p:spPr bwMode="auto">
          <a:xfrm>
            <a:off x="5562600" y="2667000"/>
            <a:ext cx="381000" cy="381000"/>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0447" name="Oval 2161">
            <a:extLst>
              <a:ext uri="{FF2B5EF4-FFF2-40B4-BE49-F238E27FC236}">
                <a16:creationId xmlns:a16="http://schemas.microsoft.com/office/drawing/2014/main" id="{7E73C824-4639-A5A9-A258-2D6AD58C6796}"/>
              </a:ext>
            </a:extLst>
          </p:cNvPr>
          <p:cNvSpPr>
            <a:spLocks noChangeArrowheads="1"/>
          </p:cNvSpPr>
          <p:nvPr/>
        </p:nvSpPr>
        <p:spPr bwMode="auto">
          <a:xfrm>
            <a:off x="3581400" y="2667000"/>
            <a:ext cx="381000" cy="381000"/>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0448" name="Oval 2164">
            <a:extLst>
              <a:ext uri="{FF2B5EF4-FFF2-40B4-BE49-F238E27FC236}">
                <a16:creationId xmlns:a16="http://schemas.microsoft.com/office/drawing/2014/main" id="{4191486E-68EB-9CE3-A2CE-B4613B83242A}"/>
              </a:ext>
            </a:extLst>
          </p:cNvPr>
          <p:cNvSpPr>
            <a:spLocks noChangeArrowheads="1"/>
          </p:cNvSpPr>
          <p:nvPr/>
        </p:nvSpPr>
        <p:spPr bwMode="auto">
          <a:xfrm>
            <a:off x="5867400" y="3429000"/>
            <a:ext cx="381000" cy="381000"/>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0449" name="Oval 2165">
            <a:extLst>
              <a:ext uri="{FF2B5EF4-FFF2-40B4-BE49-F238E27FC236}">
                <a16:creationId xmlns:a16="http://schemas.microsoft.com/office/drawing/2014/main" id="{C02DB677-1F40-B227-FFB8-CAB5E759DF32}"/>
              </a:ext>
            </a:extLst>
          </p:cNvPr>
          <p:cNvSpPr>
            <a:spLocks noChangeArrowheads="1"/>
          </p:cNvSpPr>
          <p:nvPr/>
        </p:nvSpPr>
        <p:spPr bwMode="auto">
          <a:xfrm>
            <a:off x="5181600" y="3429000"/>
            <a:ext cx="381000" cy="381000"/>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0450" name="Oval 2166">
            <a:extLst>
              <a:ext uri="{FF2B5EF4-FFF2-40B4-BE49-F238E27FC236}">
                <a16:creationId xmlns:a16="http://schemas.microsoft.com/office/drawing/2014/main" id="{8EF74765-CCAF-D616-94AD-40D51E7E9C46}"/>
              </a:ext>
            </a:extLst>
          </p:cNvPr>
          <p:cNvSpPr>
            <a:spLocks noChangeArrowheads="1"/>
          </p:cNvSpPr>
          <p:nvPr/>
        </p:nvSpPr>
        <p:spPr bwMode="auto">
          <a:xfrm>
            <a:off x="5562600" y="1828800"/>
            <a:ext cx="381000" cy="381000"/>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0451" name="Oval 2167">
            <a:extLst>
              <a:ext uri="{FF2B5EF4-FFF2-40B4-BE49-F238E27FC236}">
                <a16:creationId xmlns:a16="http://schemas.microsoft.com/office/drawing/2014/main" id="{358CEAE0-DB0A-7B48-72C9-162266AB1C3A}"/>
              </a:ext>
            </a:extLst>
          </p:cNvPr>
          <p:cNvSpPr>
            <a:spLocks noChangeArrowheads="1"/>
          </p:cNvSpPr>
          <p:nvPr/>
        </p:nvSpPr>
        <p:spPr bwMode="auto">
          <a:xfrm>
            <a:off x="7467600" y="1828800"/>
            <a:ext cx="381000" cy="381000"/>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0452" name="Oval 2168">
            <a:extLst>
              <a:ext uri="{FF2B5EF4-FFF2-40B4-BE49-F238E27FC236}">
                <a16:creationId xmlns:a16="http://schemas.microsoft.com/office/drawing/2014/main" id="{0B8278E7-9D15-3EC4-9BB4-74B53A2FEFEF}"/>
              </a:ext>
            </a:extLst>
          </p:cNvPr>
          <p:cNvSpPr>
            <a:spLocks noChangeArrowheads="1"/>
          </p:cNvSpPr>
          <p:nvPr/>
        </p:nvSpPr>
        <p:spPr bwMode="auto">
          <a:xfrm>
            <a:off x="1066800" y="5029200"/>
            <a:ext cx="381000" cy="381000"/>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0453" name="Text Box 2169">
            <a:extLst>
              <a:ext uri="{FF2B5EF4-FFF2-40B4-BE49-F238E27FC236}">
                <a16:creationId xmlns:a16="http://schemas.microsoft.com/office/drawing/2014/main" id="{AB6E7873-0457-BB8A-0388-54DB719DBA6A}"/>
              </a:ext>
            </a:extLst>
          </p:cNvPr>
          <p:cNvSpPr txBox="1">
            <a:spLocks noChangeArrowheads="1"/>
          </p:cNvSpPr>
          <p:nvPr/>
        </p:nvSpPr>
        <p:spPr bwMode="auto">
          <a:xfrm>
            <a:off x="1600200" y="49530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chemeClr val="bg1"/>
                </a:solidFill>
                <a:latin typeface="Comic Sans MS" panose="030F0702030302020204" pitchFamily="66" charset="0"/>
              </a:rPr>
              <a:t>= 1 species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a:extLst>
              <a:ext uri="{FF2B5EF4-FFF2-40B4-BE49-F238E27FC236}">
                <a16:creationId xmlns:a16="http://schemas.microsoft.com/office/drawing/2014/main" id="{D4D33B0B-807A-8A86-283D-C2949154CF06}"/>
              </a:ext>
            </a:extLst>
          </p:cNvPr>
          <p:cNvSpPr>
            <a:spLocks noGrp="1" noChangeArrowheads="1"/>
          </p:cNvSpPr>
          <p:nvPr>
            <p:ph type="title"/>
          </p:nvPr>
        </p:nvSpPr>
        <p:spPr>
          <a:xfrm>
            <a:off x="609600" y="-76200"/>
            <a:ext cx="7772400" cy="1143000"/>
          </a:xfrm>
        </p:spPr>
        <p:txBody>
          <a:bodyPr/>
          <a:lstStyle/>
          <a:p>
            <a:pPr eaLnBrk="1" hangingPunct="1"/>
            <a:r>
              <a:rPr lang="en-US" altLang="en-US" sz="3600" b="1">
                <a:solidFill>
                  <a:schemeClr val="accent1"/>
                </a:solidFill>
                <a:latin typeface="Comic Sans MS" panose="030F0702030302020204" pitchFamily="66" charset="0"/>
              </a:rPr>
              <a:t>Trophic Levels</a:t>
            </a:r>
          </a:p>
        </p:txBody>
      </p:sp>
      <p:sp>
        <p:nvSpPr>
          <p:cNvPr id="62467" name="Rectangle 1027">
            <a:extLst>
              <a:ext uri="{FF2B5EF4-FFF2-40B4-BE49-F238E27FC236}">
                <a16:creationId xmlns:a16="http://schemas.microsoft.com/office/drawing/2014/main" id="{947D1A1F-6D56-F4DC-DEDE-FFF8B55F55C9}"/>
              </a:ext>
            </a:extLst>
          </p:cNvPr>
          <p:cNvSpPr>
            <a:spLocks noGrp="1" noChangeArrowheads="1"/>
          </p:cNvSpPr>
          <p:nvPr>
            <p:ph type="body" idx="1"/>
          </p:nvPr>
        </p:nvSpPr>
        <p:spPr>
          <a:xfrm>
            <a:off x="228600" y="990600"/>
            <a:ext cx="8305800" cy="4191000"/>
          </a:xfrm>
        </p:spPr>
        <p:txBody>
          <a:bodyPr/>
          <a:lstStyle/>
          <a:p>
            <a:pPr eaLnBrk="1" hangingPunct="1">
              <a:buFontTx/>
              <a:buNone/>
            </a:pPr>
            <a:endParaRPr lang="en-US" altLang="en-US" b="1" dirty="0">
              <a:solidFill>
                <a:schemeClr val="accent1"/>
              </a:solidFill>
              <a:latin typeface="Comic Sans MS" panose="030F0702030302020204" pitchFamily="66" charset="0"/>
            </a:endParaRPr>
          </a:p>
          <a:p>
            <a:pPr eaLnBrk="1" hangingPunct="1"/>
            <a:r>
              <a:rPr lang="en-US" altLang="en-US" sz="3600" b="1" dirty="0">
                <a:solidFill>
                  <a:schemeClr val="bg1"/>
                </a:solidFill>
                <a:latin typeface="Comic Sans MS" panose="030F0702030302020204" pitchFamily="66" charset="0"/>
              </a:rPr>
              <a:t>Each </a:t>
            </a:r>
            <a:r>
              <a:rPr lang="en-US" altLang="en-US" sz="3600" b="1" dirty="0">
                <a:solidFill>
                  <a:schemeClr val="tx2"/>
                </a:solidFill>
                <a:latin typeface="Comic Sans MS" panose="030F0702030302020204" pitchFamily="66" charset="0"/>
              </a:rPr>
              <a:t>link </a:t>
            </a:r>
            <a:r>
              <a:rPr lang="en-US" altLang="en-US" sz="3600" b="1" dirty="0">
                <a:solidFill>
                  <a:schemeClr val="bg1"/>
                </a:solidFill>
                <a:latin typeface="Comic Sans MS" panose="030F0702030302020204" pitchFamily="66" charset="0"/>
              </a:rPr>
              <a:t>in a food </a:t>
            </a:r>
            <a:r>
              <a:rPr lang="en-US" altLang="en-US" sz="3600" b="1" dirty="0">
                <a:solidFill>
                  <a:schemeClr val="tx2"/>
                </a:solidFill>
                <a:latin typeface="Comic Sans MS" panose="030F0702030302020204" pitchFamily="66" charset="0"/>
              </a:rPr>
              <a:t>chain </a:t>
            </a:r>
            <a:r>
              <a:rPr lang="en-US" altLang="en-US" sz="3600" b="1" dirty="0">
                <a:solidFill>
                  <a:schemeClr val="bg1"/>
                </a:solidFill>
                <a:latin typeface="Comic Sans MS" panose="030F0702030302020204" pitchFamily="66" charset="0"/>
              </a:rPr>
              <a:t>is known as a </a:t>
            </a:r>
            <a:r>
              <a:rPr lang="en-US" altLang="en-US" sz="3600" b="1" dirty="0">
                <a:solidFill>
                  <a:schemeClr val="tx2"/>
                </a:solidFill>
                <a:latin typeface="Comic Sans MS" panose="030F0702030302020204" pitchFamily="66" charset="0"/>
              </a:rPr>
              <a:t>trophic</a:t>
            </a:r>
            <a:r>
              <a:rPr lang="en-US" altLang="en-US" sz="3600" b="1" dirty="0">
                <a:solidFill>
                  <a:schemeClr val="bg1"/>
                </a:solidFill>
                <a:latin typeface="Comic Sans MS" panose="030F0702030302020204" pitchFamily="66" charset="0"/>
              </a:rPr>
              <a:t> level.</a:t>
            </a:r>
          </a:p>
          <a:p>
            <a:pPr eaLnBrk="1" hangingPunct="1"/>
            <a:r>
              <a:rPr lang="en-US" altLang="en-US" sz="3600" b="1" dirty="0">
                <a:solidFill>
                  <a:schemeClr val="bg1"/>
                </a:solidFill>
                <a:latin typeface="Comic Sans MS" panose="030F0702030302020204" pitchFamily="66" charset="0"/>
              </a:rPr>
              <a:t>Trophic levels represent a </a:t>
            </a:r>
            <a:r>
              <a:rPr lang="en-US" altLang="en-US" sz="3600" b="1" dirty="0">
                <a:solidFill>
                  <a:schemeClr val="tx2"/>
                </a:solidFill>
                <a:latin typeface="Comic Sans MS" panose="030F0702030302020204" pitchFamily="66" charset="0"/>
              </a:rPr>
              <a:t>feeding step </a:t>
            </a:r>
            <a:r>
              <a:rPr lang="en-US" altLang="en-US" sz="3600" b="1" dirty="0">
                <a:solidFill>
                  <a:schemeClr val="bg1"/>
                </a:solidFill>
                <a:latin typeface="Comic Sans MS" panose="030F0702030302020204" pitchFamily="66" charset="0"/>
              </a:rPr>
              <a:t>in the </a:t>
            </a:r>
            <a:r>
              <a:rPr lang="en-US" altLang="en-US" sz="3600" b="1" dirty="0">
                <a:solidFill>
                  <a:schemeClr val="tx2"/>
                </a:solidFill>
                <a:latin typeface="Comic Sans MS" panose="030F0702030302020204" pitchFamily="66" charset="0"/>
              </a:rPr>
              <a:t>transfer</a:t>
            </a:r>
            <a:r>
              <a:rPr lang="en-US" altLang="en-US" sz="3600" b="1" dirty="0">
                <a:solidFill>
                  <a:schemeClr val="bg1"/>
                </a:solidFill>
                <a:latin typeface="Comic Sans MS" panose="030F0702030302020204" pitchFamily="66" charset="0"/>
              </a:rPr>
              <a:t> of </a:t>
            </a:r>
            <a:r>
              <a:rPr lang="en-US" altLang="en-US" sz="3600" b="1" dirty="0">
                <a:solidFill>
                  <a:schemeClr val="tx2"/>
                </a:solidFill>
                <a:latin typeface="Comic Sans MS" panose="030F0702030302020204" pitchFamily="66" charset="0"/>
              </a:rPr>
              <a:t>energy</a:t>
            </a:r>
            <a:r>
              <a:rPr lang="en-US" altLang="en-US" sz="3600" b="1" dirty="0">
                <a:solidFill>
                  <a:schemeClr val="bg1"/>
                </a:solidFill>
                <a:latin typeface="Comic Sans MS" panose="030F0702030302020204" pitchFamily="66" charset="0"/>
              </a:rPr>
              <a:t> and matter in an ecosystem.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0AB236F-E51C-A8B2-305D-30D8149282E4}"/>
              </a:ext>
            </a:extLst>
          </p:cNvPr>
          <p:cNvSpPr>
            <a:spLocks noGrp="1" noChangeArrowheads="1"/>
          </p:cNvSpPr>
          <p:nvPr>
            <p:ph type="title"/>
          </p:nvPr>
        </p:nvSpPr>
        <p:spPr>
          <a:xfrm>
            <a:off x="609600" y="381000"/>
            <a:ext cx="7772400" cy="762000"/>
          </a:xfrm>
        </p:spPr>
        <p:txBody>
          <a:bodyPr/>
          <a:lstStyle/>
          <a:p>
            <a:pPr eaLnBrk="1" hangingPunct="1"/>
            <a:r>
              <a:rPr lang="en-US" altLang="en-US" sz="3600" b="1">
                <a:solidFill>
                  <a:schemeClr val="accent1"/>
                </a:solidFill>
                <a:latin typeface="Comic Sans MS" panose="030F0702030302020204" pitchFamily="66" charset="0"/>
              </a:rPr>
              <a:t>Trophic Levels</a:t>
            </a:r>
          </a:p>
        </p:txBody>
      </p:sp>
      <p:sp>
        <p:nvSpPr>
          <p:cNvPr id="64515" name="Rectangle 3">
            <a:extLst>
              <a:ext uri="{FF2B5EF4-FFF2-40B4-BE49-F238E27FC236}">
                <a16:creationId xmlns:a16="http://schemas.microsoft.com/office/drawing/2014/main" id="{9DC9F78C-4F0B-107C-4B52-2DC00503B4F6}"/>
              </a:ext>
            </a:extLst>
          </p:cNvPr>
          <p:cNvSpPr>
            <a:spLocks noGrp="1" noChangeArrowheads="1"/>
          </p:cNvSpPr>
          <p:nvPr>
            <p:ph type="body" idx="1"/>
          </p:nvPr>
        </p:nvSpPr>
        <p:spPr>
          <a:xfrm>
            <a:off x="381000" y="1295400"/>
            <a:ext cx="8305800" cy="5029200"/>
          </a:xfrm>
        </p:spPr>
        <p:txBody>
          <a:bodyPr/>
          <a:lstStyle/>
          <a:p>
            <a:pPr eaLnBrk="1" hangingPunct="1">
              <a:buFontTx/>
              <a:buNone/>
            </a:pPr>
            <a:endParaRPr lang="en-US" altLang="en-US" sz="1400" b="1" dirty="0">
              <a:solidFill>
                <a:schemeClr val="bg1"/>
              </a:solidFill>
              <a:latin typeface="Comic Sans MS" panose="030F0702030302020204" pitchFamily="66" charset="0"/>
            </a:endParaRPr>
          </a:p>
          <a:p>
            <a:pPr eaLnBrk="1" hangingPunct="1"/>
            <a:r>
              <a:rPr lang="en-US" altLang="en-US" b="1" dirty="0">
                <a:solidFill>
                  <a:schemeClr val="bg1"/>
                </a:solidFill>
                <a:latin typeface="Comic Sans MS" panose="030F0702030302020204" pitchFamily="66" charset="0"/>
              </a:rPr>
              <a:t>As you move </a:t>
            </a:r>
            <a:r>
              <a:rPr lang="en-US" altLang="en-US" b="1" dirty="0">
                <a:solidFill>
                  <a:schemeClr val="tx2"/>
                </a:solidFill>
                <a:latin typeface="Comic Sans MS" panose="030F0702030302020204" pitchFamily="66" charset="0"/>
              </a:rPr>
              <a:t>up</a:t>
            </a:r>
            <a:r>
              <a:rPr lang="en-US" altLang="en-US" b="1" dirty="0">
                <a:solidFill>
                  <a:schemeClr val="bg1"/>
                </a:solidFill>
                <a:latin typeface="Comic Sans MS" panose="030F0702030302020204" pitchFamily="66" charset="0"/>
              </a:rPr>
              <a:t> a food chain, both available </a:t>
            </a:r>
            <a:r>
              <a:rPr lang="en-US" altLang="en-US" b="1" dirty="0">
                <a:solidFill>
                  <a:schemeClr val="tx2"/>
                </a:solidFill>
                <a:latin typeface="Comic Sans MS" panose="030F0702030302020204" pitchFamily="66" charset="0"/>
              </a:rPr>
              <a:t>energy </a:t>
            </a:r>
            <a:r>
              <a:rPr lang="en-US" altLang="en-US" b="1" dirty="0">
                <a:solidFill>
                  <a:schemeClr val="bg1"/>
                </a:solidFill>
                <a:latin typeface="Comic Sans MS" panose="030F0702030302020204" pitchFamily="66" charset="0"/>
              </a:rPr>
              <a:t>decreases.</a:t>
            </a:r>
          </a:p>
          <a:p>
            <a:pPr eaLnBrk="1" hangingPunct="1">
              <a:buFontTx/>
              <a:buNone/>
            </a:pPr>
            <a:endParaRPr lang="en-US" altLang="en-US" sz="1200" b="1" dirty="0">
              <a:solidFill>
                <a:schemeClr val="bg1"/>
              </a:solidFill>
              <a:latin typeface="Comic Sans MS" panose="030F0702030302020204" pitchFamily="66" charset="0"/>
            </a:endParaRPr>
          </a:p>
          <a:p>
            <a:pPr eaLnBrk="1" hangingPunct="1"/>
            <a:r>
              <a:rPr lang="en-US" altLang="en-US" b="1" dirty="0">
                <a:solidFill>
                  <a:schemeClr val="tx2"/>
                </a:solidFill>
                <a:latin typeface="Comic Sans MS" panose="030F0702030302020204" pitchFamily="66" charset="0"/>
              </a:rPr>
              <a:t>Energy</a:t>
            </a:r>
            <a:r>
              <a:rPr lang="en-US" altLang="en-US" b="1" dirty="0">
                <a:solidFill>
                  <a:schemeClr val="bg1"/>
                </a:solidFill>
                <a:latin typeface="Comic Sans MS" panose="030F0702030302020204" pitchFamily="66" charset="0"/>
              </a:rPr>
              <a:t> is transferred upwards but is </a:t>
            </a:r>
            <a:r>
              <a:rPr lang="en-US" altLang="en-US" b="1" dirty="0">
                <a:solidFill>
                  <a:schemeClr val="tx2"/>
                </a:solidFill>
                <a:latin typeface="Comic Sans MS" panose="030F0702030302020204" pitchFamily="66" charset="0"/>
              </a:rPr>
              <a:t>diminished</a:t>
            </a:r>
            <a:r>
              <a:rPr lang="en-US" altLang="en-US" b="1" dirty="0">
                <a:solidFill>
                  <a:schemeClr val="bg1"/>
                </a:solidFill>
                <a:latin typeface="Comic Sans MS" panose="030F0702030302020204" pitchFamily="66" charset="0"/>
              </a:rPr>
              <a:t> with each transfer.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ow Does Energy Flow Through an Ecosystem? | Earth Reminder">
            <a:extLst>
              <a:ext uri="{FF2B5EF4-FFF2-40B4-BE49-F238E27FC236}">
                <a16:creationId xmlns:a16="http://schemas.microsoft.com/office/drawing/2014/main" id="{BE0B2C8B-AC11-56F3-E4EB-9005EBF69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614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67384A6-AC7D-9B36-7A3B-32641C0F6F49}"/>
              </a:ext>
            </a:extLst>
          </p:cNvPr>
          <p:cNvSpPr>
            <a:spLocks noGrp="1" noChangeArrowheads="1"/>
          </p:cNvSpPr>
          <p:nvPr>
            <p:ph type="title"/>
          </p:nvPr>
        </p:nvSpPr>
        <p:spPr>
          <a:xfrm>
            <a:off x="685800" y="152400"/>
            <a:ext cx="7772400" cy="914400"/>
          </a:xfrm>
        </p:spPr>
        <p:txBody>
          <a:bodyPr/>
          <a:lstStyle/>
          <a:p>
            <a:pPr eaLnBrk="1" hangingPunct="1"/>
            <a:r>
              <a:rPr lang="en-US" altLang="en-US" sz="3600" b="1">
                <a:solidFill>
                  <a:schemeClr val="accent1"/>
                </a:solidFill>
                <a:latin typeface="Comic Sans MS" panose="030F0702030302020204" pitchFamily="66" charset="0"/>
              </a:rPr>
              <a:t>Trophic Levels</a:t>
            </a:r>
          </a:p>
        </p:txBody>
      </p:sp>
      <p:sp>
        <p:nvSpPr>
          <p:cNvPr id="72707" name="Rectangle 3">
            <a:extLst>
              <a:ext uri="{FF2B5EF4-FFF2-40B4-BE49-F238E27FC236}">
                <a16:creationId xmlns:a16="http://schemas.microsoft.com/office/drawing/2014/main" id="{B3CCDA5A-5900-3AC2-F449-C2D06180D2BA}"/>
              </a:ext>
            </a:extLst>
          </p:cNvPr>
          <p:cNvSpPr>
            <a:spLocks noGrp="1" noChangeArrowheads="1"/>
          </p:cNvSpPr>
          <p:nvPr>
            <p:ph type="body" idx="1"/>
          </p:nvPr>
        </p:nvSpPr>
        <p:spPr>
          <a:xfrm>
            <a:off x="685800" y="914400"/>
            <a:ext cx="7772400" cy="2057400"/>
          </a:xfrm>
        </p:spPr>
        <p:txBody>
          <a:bodyPr/>
          <a:lstStyle/>
          <a:p>
            <a:pPr eaLnBrk="1" hangingPunct="1">
              <a:buFontTx/>
              <a:buNone/>
            </a:pPr>
            <a:r>
              <a:rPr lang="en-US" altLang="en-US" sz="3600" b="1" dirty="0">
                <a:solidFill>
                  <a:schemeClr val="accent1"/>
                </a:solidFill>
                <a:latin typeface="Comic Sans MS" panose="030F0702030302020204" pitchFamily="66" charset="0"/>
              </a:rPr>
              <a:t>Food </a:t>
            </a:r>
            <a:r>
              <a:rPr lang="en-US" altLang="en-US" sz="3600" b="1" dirty="0">
                <a:solidFill>
                  <a:schemeClr val="bg1"/>
                </a:solidFill>
                <a:latin typeface="Comic Sans MS" panose="030F0702030302020204" pitchFamily="66" charset="0"/>
              </a:rPr>
              <a:t>chain- </a:t>
            </a:r>
            <a:r>
              <a:rPr lang="en-US" altLang="en-US" sz="3600" b="1" dirty="0">
                <a:solidFill>
                  <a:schemeClr val="tx2"/>
                </a:solidFill>
                <a:latin typeface="Comic Sans MS" panose="030F0702030302020204" pitchFamily="66" charset="0"/>
              </a:rPr>
              <a:t>simple</a:t>
            </a:r>
            <a:r>
              <a:rPr lang="en-US" altLang="en-US" sz="3600" b="1" dirty="0">
                <a:solidFill>
                  <a:schemeClr val="bg1"/>
                </a:solidFill>
                <a:latin typeface="Comic Sans MS" panose="030F0702030302020204" pitchFamily="66" charset="0"/>
              </a:rPr>
              <a:t> model that shows how matter and </a:t>
            </a:r>
            <a:r>
              <a:rPr lang="en-US" altLang="en-US" sz="3600" b="1" dirty="0">
                <a:solidFill>
                  <a:schemeClr val="tx2"/>
                </a:solidFill>
                <a:latin typeface="Comic Sans MS" panose="030F0702030302020204" pitchFamily="66" charset="0"/>
              </a:rPr>
              <a:t>energy</a:t>
            </a:r>
            <a:r>
              <a:rPr lang="en-US" altLang="en-US" sz="3600" b="1" dirty="0">
                <a:solidFill>
                  <a:schemeClr val="bg1"/>
                </a:solidFill>
                <a:latin typeface="Comic Sans MS" panose="030F0702030302020204" pitchFamily="66" charset="0"/>
              </a:rPr>
              <a:t> move through an ecosystem</a:t>
            </a:r>
            <a:endParaRPr lang="en-US" altLang="en-US" sz="3600" b="1" dirty="0">
              <a:solidFill>
                <a:schemeClr val="accent1"/>
              </a:solidFill>
              <a:latin typeface="Comic Sans MS" panose="030F0702030302020204" pitchFamily="66" charset="0"/>
            </a:endParaRPr>
          </a:p>
        </p:txBody>
      </p:sp>
      <p:pic>
        <p:nvPicPr>
          <p:cNvPr id="72708" name="Picture 5" descr="foodchain">
            <a:extLst>
              <a:ext uri="{FF2B5EF4-FFF2-40B4-BE49-F238E27FC236}">
                <a16:creationId xmlns:a16="http://schemas.microsoft.com/office/drawing/2014/main" id="{C03F9BF7-5BE2-B4A8-F518-F6BF6BA18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00400"/>
            <a:ext cx="48307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a:extLst>
              <a:ext uri="{FF2B5EF4-FFF2-40B4-BE49-F238E27FC236}">
                <a16:creationId xmlns:a16="http://schemas.microsoft.com/office/drawing/2014/main" id="{08846D3E-3D00-EEC4-1E8E-E062309FA3A0}"/>
              </a:ext>
            </a:extLst>
          </p:cNvPr>
          <p:cNvSpPr txBox="1">
            <a:spLocks noChangeArrowheads="1"/>
          </p:cNvSpPr>
          <p:nvPr/>
        </p:nvSpPr>
        <p:spPr bwMode="auto">
          <a:xfrm>
            <a:off x="304800" y="8382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3600" b="1">
              <a:solidFill>
                <a:schemeClr val="bg1"/>
              </a:solidFill>
              <a:latin typeface="Comic Sans MS" panose="030F0702030302020204" pitchFamily="66" charset="0"/>
            </a:endParaRPr>
          </a:p>
        </p:txBody>
      </p:sp>
      <p:pic>
        <p:nvPicPr>
          <p:cNvPr id="74755" name="Picture 3" descr="food_chain">
            <a:extLst>
              <a:ext uri="{FF2B5EF4-FFF2-40B4-BE49-F238E27FC236}">
                <a16:creationId xmlns:a16="http://schemas.microsoft.com/office/drawing/2014/main" id="{1D544CFD-4D44-624D-530F-233DA73E5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0DF6796-70A4-CBD3-5BDA-D706B8154D7A}"/>
              </a:ext>
            </a:extLst>
          </p:cNvPr>
          <p:cNvSpPr>
            <a:spLocks noGrp="1" noChangeArrowheads="1"/>
          </p:cNvSpPr>
          <p:nvPr>
            <p:ph type="title"/>
          </p:nvPr>
        </p:nvSpPr>
        <p:spPr>
          <a:xfrm>
            <a:off x="685800" y="152400"/>
            <a:ext cx="7772400" cy="914400"/>
          </a:xfrm>
        </p:spPr>
        <p:txBody>
          <a:bodyPr/>
          <a:lstStyle/>
          <a:p>
            <a:pPr eaLnBrk="1" hangingPunct="1"/>
            <a:r>
              <a:rPr lang="en-US" altLang="en-US" sz="3600" b="1">
                <a:solidFill>
                  <a:schemeClr val="accent1"/>
                </a:solidFill>
                <a:latin typeface="Comic Sans MS" panose="030F0702030302020204" pitchFamily="66" charset="0"/>
              </a:rPr>
              <a:t>Trophic Levels</a:t>
            </a:r>
          </a:p>
        </p:txBody>
      </p:sp>
      <p:sp>
        <p:nvSpPr>
          <p:cNvPr id="76803" name="Rectangle 3">
            <a:extLst>
              <a:ext uri="{FF2B5EF4-FFF2-40B4-BE49-F238E27FC236}">
                <a16:creationId xmlns:a16="http://schemas.microsoft.com/office/drawing/2014/main" id="{1E40B219-5F98-7DA7-D0F4-5D2EFC29C50D}"/>
              </a:ext>
            </a:extLst>
          </p:cNvPr>
          <p:cNvSpPr>
            <a:spLocks noGrp="1" noChangeArrowheads="1"/>
          </p:cNvSpPr>
          <p:nvPr>
            <p:ph type="body" idx="1"/>
          </p:nvPr>
        </p:nvSpPr>
        <p:spPr>
          <a:xfrm>
            <a:off x="685800" y="1524000"/>
            <a:ext cx="7772400" cy="3962400"/>
          </a:xfrm>
        </p:spPr>
        <p:txBody>
          <a:bodyPr/>
          <a:lstStyle/>
          <a:p>
            <a:pPr eaLnBrk="1" hangingPunct="1">
              <a:buFontTx/>
              <a:buNone/>
            </a:pPr>
            <a:r>
              <a:rPr lang="en-US" altLang="en-US" sz="3600" b="1" dirty="0">
                <a:solidFill>
                  <a:schemeClr val="bg1"/>
                </a:solidFill>
                <a:latin typeface="Comic Sans MS" panose="030F0702030302020204" pitchFamily="66" charset="0"/>
              </a:rPr>
              <a:t>Food</a:t>
            </a:r>
            <a:r>
              <a:rPr lang="en-US" altLang="en-US" sz="3600" b="1" dirty="0">
                <a:solidFill>
                  <a:schemeClr val="accent1"/>
                </a:solidFill>
                <a:latin typeface="Comic Sans MS" panose="030F0702030302020204" pitchFamily="66" charset="0"/>
              </a:rPr>
              <a:t> web</a:t>
            </a:r>
            <a:r>
              <a:rPr lang="en-US" altLang="en-US" sz="3600" b="1" dirty="0">
                <a:solidFill>
                  <a:schemeClr val="bg1"/>
                </a:solidFill>
                <a:latin typeface="Comic Sans MS" panose="030F0702030302020204" pitchFamily="66" charset="0"/>
              </a:rPr>
              <a:t>- shows </a:t>
            </a:r>
            <a:r>
              <a:rPr lang="en-US" altLang="en-US" sz="3600" b="1" dirty="0">
                <a:solidFill>
                  <a:schemeClr val="tx2"/>
                </a:solidFill>
                <a:latin typeface="Comic Sans MS" panose="030F0702030302020204" pitchFamily="66" charset="0"/>
              </a:rPr>
              <a:t>all</a:t>
            </a:r>
            <a:r>
              <a:rPr lang="en-US" altLang="en-US" sz="3600" b="1" dirty="0">
                <a:solidFill>
                  <a:schemeClr val="bg1"/>
                </a:solidFill>
                <a:latin typeface="Comic Sans MS" panose="030F0702030302020204" pitchFamily="66" charset="0"/>
              </a:rPr>
              <a:t> possible feeding </a:t>
            </a:r>
            <a:r>
              <a:rPr lang="en-US" altLang="en-US" sz="3600" b="1" dirty="0">
                <a:solidFill>
                  <a:schemeClr val="tx2"/>
                </a:solidFill>
                <a:latin typeface="Comic Sans MS" panose="030F0702030302020204" pitchFamily="66" charset="0"/>
              </a:rPr>
              <a:t>relationships</a:t>
            </a:r>
            <a:r>
              <a:rPr lang="en-US" altLang="en-US" sz="3600" b="1" dirty="0">
                <a:solidFill>
                  <a:schemeClr val="bg1"/>
                </a:solidFill>
                <a:latin typeface="Comic Sans MS" panose="030F0702030302020204" pitchFamily="66" charset="0"/>
              </a:rPr>
              <a:t> in a community at each </a:t>
            </a:r>
            <a:r>
              <a:rPr lang="en-US" altLang="en-US" sz="3600" b="1" dirty="0">
                <a:solidFill>
                  <a:schemeClr val="tx2"/>
                </a:solidFill>
                <a:latin typeface="Comic Sans MS" panose="030F0702030302020204" pitchFamily="66" charset="0"/>
              </a:rPr>
              <a:t>trophic </a:t>
            </a:r>
            <a:r>
              <a:rPr lang="en-US" altLang="en-US" sz="3600" b="1" dirty="0">
                <a:solidFill>
                  <a:schemeClr val="bg1"/>
                </a:solidFill>
                <a:latin typeface="Comic Sans MS" panose="030F0702030302020204" pitchFamily="66" charset="0"/>
              </a:rPr>
              <a:t>level</a:t>
            </a:r>
          </a:p>
          <a:p>
            <a:pPr eaLnBrk="1" hangingPunct="1">
              <a:buFontTx/>
              <a:buNone/>
            </a:pPr>
            <a:endParaRPr lang="en-US" altLang="en-US" sz="3600" b="1" dirty="0">
              <a:solidFill>
                <a:schemeClr val="bg1"/>
              </a:solidFill>
              <a:latin typeface="Comic Sans MS" panose="030F0702030302020204" pitchFamily="66" charset="0"/>
            </a:endParaRPr>
          </a:p>
          <a:p>
            <a:pPr eaLnBrk="1" hangingPunct="1"/>
            <a:r>
              <a:rPr lang="en-US" altLang="en-US" sz="3600" b="1" dirty="0">
                <a:solidFill>
                  <a:schemeClr val="bg1"/>
                </a:solidFill>
                <a:latin typeface="Comic Sans MS" panose="030F0702030302020204" pitchFamily="66" charset="0"/>
              </a:rPr>
              <a:t>Represents a network of interconnected food chains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7301004-2F98-7A82-8005-216AAF470B6F}"/>
              </a:ext>
            </a:extLst>
          </p:cNvPr>
          <p:cNvSpPr>
            <a:spLocks noGrp="1" noChangeArrowheads="1"/>
          </p:cNvSpPr>
          <p:nvPr>
            <p:ph type="body" idx="1"/>
          </p:nvPr>
        </p:nvSpPr>
        <p:spPr>
          <a:xfrm>
            <a:off x="304800" y="228600"/>
            <a:ext cx="8610600" cy="1295400"/>
          </a:xfrm>
        </p:spPr>
        <p:txBody>
          <a:bodyPr/>
          <a:lstStyle/>
          <a:p>
            <a:pPr eaLnBrk="1" hangingPunct="1">
              <a:lnSpc>
                <a:spcPct val="90000"/>
              </a:lnSpc>
              <a:buFontTx/>
              <a:buNone/>
            </a:pPr>
            <a:r>
              <a:rPr lang="en-US" altLang="en-US" sz="2800" b="1">
                <a:solidFill>
                  <a:schemeClr val="accent1"/>
                </a:solidFill>
                <a:latin typeface="Comic Sans MS" panose="030F0702030302020204" pitchFamily="66" charset="0"/>
              </a:rPr>
              <a:t>Food chain				Food web</a:t>
            </a:r>
          </a:p>
          <a:p>
            <a:pPr eaLnBrk="1" hangingPunct="1">
              <a:lnSpc>
                <a:spcPct val="90000"/>
              </a:lnSpc>
              <a:buFontTx/>
              <a:buNone/>
            </a:pPr>
            <a:r>
              <a:rPr lang="en-US" altLang="en-US" sz="2400" b="1">
                <a:solidFill>
                  <a:schemeClr val="bg1"/>
                </a:solidFill>
                <a:latin typeface="Comic Sans MS" panose="030F0702030302020204" pitchFamily="66" charset="0"/>
              </a:rPr>
              <a:t>(just 1 path of energy)	    (all possible energy paths)</a:t>
            </a:r>
          </a:p>
        </p:txBody>
      </p:sp>
      <p:pic>
        <p:nvPicPr>
          <p:cNvPr id="78851" name="Picture 3" descr="food_chain">
            <a:extLst>
              <a:ext uri="{FF2B5EF4-FFF2-40B4-BE49-F238E27FC236}">
                <a16:creationId xmlns:a16="http://schemas.microsoft.com/office/drawing/2014/main" id="{CDF02C60-5A34-87F0-667F-7C8F89238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2743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4" descr="food_web">
            <a:extLst>
              <a:ext uri="{FF2B5EF4-FFF2-40B4-BE49-F238E27FC236}">
                <a16:creationId xmlns:a16="http://schemas.microsoft.com/office/drawing/2014/main" id="{8C40A825-21E8-BBC8-530E-B8B0B89F5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54102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9" descr="desert_chain">
            <a:extLst>
              <a:ext uri="{FF2B5EF4-FFF2-40B4-BE49-F238E27FC236}">
                <a16:creationId xmlns:a16="http://schemas.microsoft.com/office/drawing/2014/main" id="{373BC7B7-F07A-E288-CE64-36E607F2C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B31CD7A-7EF0-E104-D27B-8FA2D941C9BA}"/>
              </a:ext>
            </a:extLst>
          </p:cNvPr>
          <p:cNvSpPr>
            <a:spLocks noGrp="1" noChangeArrowheads="1"/>
          </p:cNvSpPr>
          <p:nvPr>
            <p:ph type="title"/>
          </p:nvPr>
        </p:nvSpPr>
        <p:spPr>
          <a:xfrm>
            <a:off x="457200" y="304800"/>
            <a:ext cx="8229600" cy="685800"/>
          </a:xfrm>
        </p:spPr>
        <p:txBody>
          <a:bodyPr/>
          <a:lstStyle/>
          <a:p>
            <a:pPr eaLnBrk="1" hangingPunct="1"/>
            <a:r>
              <a:rPr lang="en-US" altLang="en-US" sz="2800" b="1">
                <a:solidFill>
                  <a:srgbClr val="FFFF00"/>
                </a:solidFill>
                <a:latin typeface="Comic Sans MS" panose="030F0702030302020204" pitchFamily="66" charset="0"/>
              </a:rPr>
              <a:t>WHAT DO YOU MEAN BY ENVIRONMENT?</a:t>
            </a:r>
          </a:p>
        </p:txBody>
      </p:sp>
      <p:sp>
        <p:nvSpPr>
          <p:cNvPr id="19459" name="Rectangle 3">
            <a:extLst>
              <a:ext uri="{FF2B5EF4-FFF2-40B4-BE49-F238E27FC236}">
                <a16:creationId xmlns:a16="http://schemas.microsoft.com/office/drawing/2014/main" id="{382CEB74-BFF2-B915-FACE-A561043C9314}"/>
              </a:ext>
            </a:extLst>
          </p:cNvPr>
          <p:cNvSpPr>
            <a:spLocks noGrp="1" noChangeArrowheads="1"/>
          </p:cNvSpPr>
          <p:nvPr>
            <p:ph type="body" idx="1"/>
          </p:nvPr>
        </p:nvSpPr>
        <p:spPr>
          <a:xfrm>
            <a:off x="304800" y="1295400"/>
            <a:ext cx="5334000" cy="4876800"/>
          </a:xfrm>
        </p:spPr>
        <p:txBody>
          <a:bodyPr/>
          <a:lstStyle/>
          <a:p>
            <a:pPr eaLnBrk="1" hangingPunct="1">
              <a:buFontTx/>
              <a:buNone/>
            </a:pPr>
            <a:r>
              <a:rPr lang="en-US" altLang="en-US" b="1" dirty="0">
                <a:solidFill>
                  <a:schemeClr val="bg1"/>
                </a:solidFill>
                <a:latin typeface="Comic Sans MS" panose="030F0702030302020204" pitchFamily="66" charset="0"/>
              </a:rPr>
              <a:t>The environment is made up of </a:t>
            </a:r>
            <a:r>
              <a:rPr lang="en-US" altLang="en-US" b="1" dirty="0">
                <a:solidFill>
                  <a:schemeClr val="tx2"/>
                </a:solidFill>
                <a:latin typeface="Comic Sans MS" panose="030F0702030302020204" pitchFamily="66" charset="0"/>
              </a:rPr>
              <a:t>two</a:t>
            </a:r>
            <a:r>
              <a:rPr lang="en-US" altLang="en-US" b="1" dirty="0">
                <a:solidFill>
                  <a:schemeClr val="bg1"/>
                </a:solidFill>
                <a:latin typeface="Comic Sans MS" panose="030F0702030302020204" pitchFamily="66" charset="0"/>
              </a:rPr>
              <a:t> factors:</a:t>
            </a:r>
          </a:p>
          <a:p>
            <a:pPr eaLnBrk="1" hangingPunct="1"/>
            <a:r>
              <a:rPr lang="en-US" altLang="en-US" sz="2800" b="1" dirty="0">
                <a:solidFill>
                  <a:schemeClr val="bg1"/>
                </a:solidFill>
                <a:latin typeface="Comic Sans MS" panose="030F0702030302020204" pitchFamily="66" charset="0"/>
              </a:rPr>
              <a:t> </a:t>
            </a:r>
            <a:r>
              <a:rPr lang="en-US" altLang="en-US" sz="2800" b="1" dirty="0">
                <a:solidFill>
                  <a:srgbClr val="FFFF00"/>
                </a:solidFill>
                <a:latin typeface="Comic Sans MS" panose="030F0702030302020204" pitchFamily="66" charset="0"/>
              </a:rPr>
              <a:t>Biotic </a:t>
            </a:r>
            <a:r>
              <a:rPr lang="en-US" altLang="en-US" sz="2800" b="1" dirty="0">
                <a:solidFill>
                  <a:schemeClr val="bg1"/>
                </a:solidFill>
                <a:latin typeface="Comic Sans MS" panose="030F0702030302020204" pitchFamily="66" charset="0"/>
              </a:rPr>
              <a:t>factors- all </a:t>
            </a:r>
            <a:r>
              <a:rPr lang="en-US" altLang="en-US" sz="2800" b="1" dirty="0">
                <a:solidFill>
                  <a:schemeClr val="tx2"/>
                </a:solidFill>
                <a:latin typeface="Comic Sans MS" panose="030F0702030302020204" pitchFamily="66" charset="0"/>
              </a:rPr>
              <a:t>living </a:t>
            </a:r>
            <a:r>
              <a:rPr lang="en-US" altLang="en-US" sz="2800" b="1" dirty="0">
                <a:solidFill>
                  <a:schemeClr val="bg1"/>
                </a:solidFill>
                <a:latin typeface="Comic Sans MS" panose="030F0702030302020204" pitchFamily="66" charset="0"/>
              </a:rPr>
              <a:t>organisms inhabiting the Earth</a:t>
            </a:r>
          </a:p>
          <a:p>
            <a:pPr eaLnBrk="1" hangingPunct="1"/>
            <a:r>
              <a:rPr lang="en-US" altLang="en-US" sz="2800" b="1" dirty="0">
                <a:solidFill>
                  <a:srgbClr val="FFFF00"/>
                </a:solidFill>
                <a:latin typeface="Comic Sans MS" panose="030F0702030302020204" pitchFamily="66" charset="0"/>
              </a:rPr>
              <a:t>Abiotic </a:t>
            </a:r>
            <a:r>
              <a:rPr lang="en-US" altLang="en-US" sz="2800" b="1" dirty="0">
                <a:solidFill>
                  <a:schemeClr val="bg1"/>
                </a:solidFill>
                <a:latin typeface="Comic Sans MS" panose="030F0702030302020204" pitchFamily="66" charset="0"/>
              </a:rPr>
              <a:t>factors- </a:t>
            </a:r>
            <a:r>
              <a:rPr lang="en-US" altLang="en-US" sz="2800" b="1" dirty="0">
                <a:solidFill>
                  <a:schemeClr val="tx2"/>
                </a:solidFill>
                <a:latin typeface="Comic Sans MS" panose="030F0702030302020204" pitchFamily="66" charset="0"/>
              </a:rPr>
              <a:t>nonliving</a:t>
            </a:r>
            <a:r>
              <a:rPr lang="en-US" altLang="en-US" sz="2800" b="1" dirty="0">
                <a:solidFill>
                  <a:schemeClr val="bg1"/>
                </a:solidFill>
                <a:latin typeface="Comic Sans MS" panose="030F0702030302020204" pitchFamily="66" charset="0"/>
              </a:rPr>
              <a:t> parts of the environment (i.e. </a:t>
            </a:r>
            <a:r>
              <a:rPr lang="en-US" altLang="en-US" sz="2800" b="1" dirty="0">
                <a:solidFill>
                  <a:schemeClr val="tx2"/>
                </a:solidFill>
                <a:latin typeface="Comic Sans MS" panose="030F0702030302020204" pitchFamily="66" charset="0"/>
              </a:rPr>
              <a:t>temperature</a:t>
            </a:r>
            <a:r>
              <a:rPr lang="en-US" altLang="en-US" sz="2800" b="1" dirty="0">
                <a:solidFill>
                  <a:schemeClr val="bg1"/>
                </a:solidFill>
                <a:latin typeface="Comic Sans MS" panose="030F0702030302020204" pitchFamily="66" charset="0"/>
              </a:rPr>
              <a:t>, soil, </a:t>
            </a:r>
            <a:r>
              <a:rPr lang="en-US" altLang="en-US" sz="2800" b="1" dirty="0">
                <a:solidFill>
                  <a:schemeClr val="tx2"/>
                </a:solidFill>
                <a:latin typeface="Comic Sans MS" panose="030F0702030302020204" pitchFamily="66" charset="0"/>
              </a:rPr>
              <a:t>light</a:t>
            </a:r>
            <a:r>
              <a:rPr lang="en-US" altLang="en-US" sz="2800" b="1" dirty="0">
                <a:solidFill>
                  <a:schemeClr val="bg1"/>
                </a:solidFill>
                <a:latin typeface="Comic Sans MS" panose="030F0702030302020204" pitchFamily="66" charset="0"/>
              </a:rPr>
              <a:t>, moisture</a:t>
            </a:r>
            <a:r>
              <a:rPr lang="en-US" altLang="en-US" sz="2800" b="1" dirty="0">
                <a:solidFill>
                  <a:schemeClr val="tx2"/>
                </a:solidFill>
                <a:latin typeface="Comic Sans MS" panose="030F0702030302020204" pitchFamily="66" charset="0"/>
              </a:rPr>
              <a:t>, air </a:t>
            </a:r>
            <a:r>
              <a:rPr lang="en-US" altLang="en-US" sz="2800" b="1" dirty="0">
                <a:solidFill>
                  <a:schemeClr val="bg1"/>
                </a:solidFill>
                <a:latin typeface="Comic Sans MS" panose="030F0702030302020204" pitchFamily="66" charset="0"/>
              </a:rPr>
              <a:t>currents)</a:t>
            </a:r>
          </a:p>
        </p:txBody>
      </p:sp>
      <p:pic>
        <p:nvPicPr>
          <p:cNvPr id="7172" name="Picture 7" descr="http://www.saburchill.com/images04/020907003.jpg">
            <a:extLst>
              <a:ext uri="{FF2B5EF4-FFF2-40B4-BE49-F238E27FC236}">
                <a16:creationId xmlns:a16="http://schemas.microsoft.com/office/drawing/2014/main" id="{C782869F-AA0F-1F00-33D2-AFE851C1A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33432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ox(in)">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7" descr="tempweb">
            <a:extLst>
              <a:ext uri="{FF2B5EF4-FFF2-40B4-BE49-F238E27FC236}">
                <a16:creationId xmlns:a16="http://schemas.microsoft.com/office/drawing/2014/main" id="{37CF561E-1556-F423-C043-D4D02CEE8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foodweb">
            <a:extLst>
              <a:ext uri="{FF2B5EF4-FFF2-40B4-BE49-F238E27FC236}">
                <a16:creationId xmlns:a16="http://schemas.microsoft.com/office/drawing/2014/main" id="{3106989E-B15E-9795-64A6-D2CFD792A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9slfdwb">
            <a:extLst>
              <a:ext uri="{FF2B5EF4-FFF2-40B4-BE49-F238E27FC236}">
                <a16:creationId xmlns:a16="http://schemas.microsoft.com/office/drawing/2014/main" id="{7A375A1B-1223-179F-435E-DFFD5D8DD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a:extLst>
              <a:ext uri="{FF2B5EF4-FFF2-40B4-BE49-F238E27FC236}">
                <a16:creationId xmlns:a16="http://schemas.microsoft.com/office/drawing/2014/main" id="{42FFAED1-ADDD-344D-B920-C5003E8142D0}"/>
              </a:ext>
            </a:extLst>
          </p:cNvPr>
          <p:cNvSpPr txBox="1">
            <a:spLocks noChangeArrowheads="1"/>
          </p:cNvSpPr>
          <p:nvPr/>
        </p:nvSpPr>
        <p:spPr bwMode="auto">
          <a:xfrm>
            <a:off x="1600200" y="228600"/>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3600" b="1">
                <a:solidFill>
                  <a:schemeClr val="accent1"/>
                </a:solidFill>
                <a:latin typeface="Comic Sans MS" panose="030F0702030302020204" pitchFamily="66" charset="0"/>
              </a:rPr>
              <a:t>Nutrient Cycles</a:t>
            </a:r>
          </a:p>
        </p:txBody>
      </p:sp>
      <p:sp>
        <p:nvSpPr>
          <p:cNvPr id="89091" name="Text Box 3">
            <a:extLst>
              <a:ext uri="{FF2B5EF4-FFF2-40B4-BE49-F238E27FC236}">
                <a16:creationId xmlns:a16="http://schemas.microsoft.com/office/drawing/2014/main" id="{53B9F41D-1410-62F2-EBE7-A4D4CB086942}"/>
              </a:ext>
            </a:extLst>
          </p:cNvPr>
          <p:cNvSpPr txBox="1">
            <a:spLocks noChangeArrowheads="1"/>
          </p:cNvSpPr>
          <p:nvPr/>
        </p:nvSpPr>
        <p:spPr bwMode="auto">
          <a:xfrm>
            <a:off x="304800" y="1219200"/>
            <a:ext cx="8610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eaLnBrk="0" fontAlgn="base" hangingPunct="0">
              <a:spcBef>
                <a:spcPct val="20000"/>
              </a:spcBef>
              <a:spcAft>
                <a:spcPct val="0"/>
              </a:spcAft>
              <a:buChar char="»"/>
              <a:defRPr sz="2000">
                <a:solidFill>
                  <a:schemeClr val="tx1"/>
                </a:solidFill>
                <a:latin typeface="Times New Roman" panose="02020603050405020304" pitchFamily="18" charset="0"/>
              </a:defRPr>
            </a:lvl6pPr>
            <a:lvl7pPr eaLnBrk="0" fontAlgn="base" hangingPunct="0">
              <a:spcBef>
                <a:spcPct val="20000"/>
              </a:spcBef>
              <a:spcAft>
                <a:spcPct val="0"/>
              </a:spcAft>
              <a:buChar char="»"/>
              <a:defRPr sz="2000">
                <a:solidFill>
                  <a:schemeClr val="tx1"/>
                </a:solidFill>
                <a:latin typeface="Times New Roman" panose="02020603050405020304" pitchFamily="18" charset="0"/>
              </a:defRPr>
            </a:lvl7pPr>
            <a:lvl8pPr eaLnBrk="0" fontAlgn="base" hangingPunct="0">
              <a:spcBef>
                <a:spcPct val="20000"/>
              </a:spcBef>
              <a:spcAft>
                <a:spcPct val="0"/>
              </a:spcAft>
              <a:buChar char="»"/>
              <a:defRPr sz="2000">
                <a:solidFill>
                  <a:schemeClr val="tx1"/>
                </a:solidFill>
                <a:latin typeface="Times New Roman" panose="02020603050405020304" pitchFamily="18" charset="0"/>
              </a:defRPr>
            </a:lvl8pPr>
            <a:lvl9pPr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3600" b="1">
                <a:solidFill>
                  <a:schemeClr val="bg1"/>
                </a:solidFill>
                <a:latin typeface="Comic Sans MS" panose="030F0702030302020204" pitchFamily="66" charset="0"/>
              </a:rPr>
              <a:t>Cycling maintains homeostasis (balance) in the environment.</a:t>
            </a:r>
          </a:p>
          <a:p>
            <a:pPr algn="ctr" eaLnBrk="1" hangingPunct="1">
              <a:spcBef>
                <a:spcPct val="50000"/>
              </a:spcBef>
            </a:pPr>
            <a:r>
              <a:rPr lang="en-US" altLang="en-US" sz="3600" b="1">
                <a:solidFill>
                  <a:schemeClr val="accent1"/>
                </a:solidFill>
                <a:latin typeface="Comic Sans MS" panose="030F0702030302020204" pitchFamily="66" charset="0"/>
              </a:rPr>
              <a:t>3 cycles to investigate:</a:t>
            </a:r>
          </a:p>
          <a:p>
            <a:pPr lvl="4" eaLnBrk="1" hangingPunct="1">
              <a:spcBef>
                <a:spcPct val="50000"/>
              </a:spcBef>
              <a:buFontTx/>
              <a:buNone/>
            </a:pPr>
            <a:r>
              <a:rPr lang="en-US" altLang="en-US" sz="3600" b="1">
                <a:solidFill>
                  <a:schemeClr val="bg1"/>
                </a:solidFill>
                <a:latin typeface="Comic Sans MS" panose="030F0702030302020204" pitchFamily="66" charset="0"/>
              </a:rPr>
              <a:t>1. Water cycle</a:t>
            </a:r>
          </a:p>
          <a:p>
            <a:pPr lvl="4" eaLnBrk="1" hangingPunct="1">
              <a:spcBef>
                <a:spcPct val="50000"/>
              </a:spcBef>
              <a:buFontTx/>
              <a:buNone/>
            </a:pPr>
            <a:r>
              <a:rPr lang="en-US" altLang="en-US" sz="3600" b="1">
                <a:solidFill>
                  <a:schemeClr val="bg1"/>
                </a:solidFill>
                <a:latin typeface="Comic Sans MS" panose="030F0702030302020204" pitchFamily="66" charset="0"/>
              </a:rPr>
              <a:t>2. Carbon cycle</a:t>
            </a:r>
          </a:p>
          <a:p>
            <a:pPr lvl="4" eaLnBrk="1" hangingPunct="1">
              <a:spcBef>
                <a:spcPct val="50000"/>
              </a:spcBef>
              <a:buFontTx/>
              <a:buNone/>
            </a:pPr>
            <a:r>
              <a:rPr lang="en-US" altLang="en-US" sz="3600" b="1">
                <a:solidFill>
                  <a:schemeClr val="bg1"/>
                </a:solidFill>
                <a:latin typeface="Comic Sans MS" panose="030F0702030302020204" pitchFamily="66" charset="0"/>
              </a:rPr>
              <a:t>3. Nitrogen cycle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026">
            <a:extLst>
              <a:ext uri="{FF2B5EF4-FFF2-40B4-BE49-F238E27FC236}">
                <a16:creationId xmlns:a16="http://schemas.microsoft.com/office/drawing/2014/main" id="{5FBF52A3-5D1E-AF6C-6B04-DCF67A31C800}"/>
              </a:ext>
            </a:extLst>
          </p:cNvPr>
          <p:cNvSpPr txBox="1">
            <a:spLocks noChangeArrowheads="1"/>
          </p:cNvSpPr>
          <p:nvPr/>
        </p:nvSpPr>
        <p:spPr bwMode="auto">
          <a:xfrm>
            <a:off x="228600" y="609600"/>
            <a:ext cx="8610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accent1"/>
                </a:solidFill>
                <a:latin typeface="Comic Sans MS" panose="030F0702030302020204" pitchFamily="66" charset="0"/>
              </a:rPr>
              <a:t>Water cycle-</a:t>
            </a:r>
          </a:p>
          <a:p>
            <a:pPr eaLnBrk="1" hangingPunct="1">
              <a:spcBef>
                <a:spcPct val="50000"/>
              </a:spcBef>
              <a:buFontTx/>
              <a:buNone/>
            </a:pPr>
            <a:endParaRPr lang="en-US" altLang="en-US" sz="3600" b="1">
              <a:solidFill>
                <a:schemeClr val="accent1"/>
              </a:solidFill>
              <a:latin typeface="Comic Sans MS" panose="030F0702030302020204" pitchFamily="66" charset="0"/>
            </a:endParaRPr>
          </a:p>
          <a:p>
            <a:pPr algn="ctr" eaLnBrk="1" hangingPunct="1">
              <a:spcBef>
                <a:spcPct val="50000"/>
              </a:spcBef>
            </a:pPr>
            <a:r>
              <a:rPr lang="en-US" altLang="en-US" sz="3600" b="1">
                <a:solidFill>
                  <a:schemeClr val="bg1"/>
                </a:solidFill>
                <a:latin typeface="Comic Sans MS" panose="030F0702030302020204" pitchFamily="66" charset="0"/>
              </a:rPr>
              <a:t>Evaporation, transpiration, condensation, precipitation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a:extLst>
              <a:ext uri="{FF2B5EF4-FFF2-40B4-BE49-F238E27FC236}">
                <a16:creationId xmlns:a16="http://schemas.microsoft.com/office/drawing/2014/main" id="{2169F56D-8164-4A31-2DD6-BAC945988CA8}"/>
              </a:ext>
            </a:extLst>
          </p:cNvPr>
          <p:cNvSpPr txBox="1">
            <a:spLocks noChangeArrowheads="1"/>
          </p:cNvSpPr>
          <p:nvPr/>
        </p:nvSpPr>
        <p:spPr bwMode="auto">
          <a:xfrm>
            <a:off x="228600" y="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accent1"/>
                </a:solidFill>
                <a:latin typeface="Comic Sans MS" panose="030F0702030302020204" pitchFamily="66" charset="0"/>
              </a:rPr>
              <a:t>Water cycle-</a:t>
            </a:r>
          </a:p>
        </p:txBody>
      </p:sp>
      <p:pic>
        <p:nvPicPr>
          <p:cNvPr id="93187" name="Picture 5" descr="Water%20Cycle">
            <a:extLst>
              <a:ext uri="{FF2B5EF4-FFF2-40B4-BE49-F238E27FC236}">
                <a16:creationId xmlns:a16="http://schemas.microsoft.com/office/drawing/2014/main" id="{6FE55DA2-D8F9-9DE6-72C7-7143F24A9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026">
            <a:extLst>
              <a:ext uri="{FF2B5EF4-FFF2-40B4-BE49-F238E27FC236}">
                <a16:creationId xmlns:a16="http://schemas.microsoft.com/office/drawing/2014/main" id="{9985EBA5-B479-E513-42B3-8A9DB6304941}"/>
              </a:ext>
            </a:extLst>
          </p:cNvPr>
          <p:cNvSpPr txBox="1">
            <a:spLocks noChangeArrowheads="1"/>
          </p:cNvSpPr>
          <p:nvPr/>
        </p:nvSpPr>
        <p:spPr bwMode="auto">
          <a:xfrm>
            <a:off x="304800" y="838200"/>
            <a:ext cx="8001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accent1"/>
                </a:solidFill>
                <a:latin typeface="Comic Sans MS" panose="030F0702030302020204" pitchFamily="66" charset="0"/>
              </a:rPr>
              <a:t>Carbon cycle-</a:t>
            </a:r>
          </a:p>
          <a:p>
            <a:pPr eaLnBrk="1" hangingPunct="1">
              <a:spcBef>
                <a:spcPct val="50000"/>
              </a:spcBef>
              <a:buFontTx/>
              <a:buNone/>
            </a:pPr>
            <a:endParaRPr lang="en-US" altLang="en-US" sz="3600" b="1">
              <a:solidFill>
                <a:schemeClr val="accent1"/>
              </a:solidFill>
              <a:latin typeface="Comic Sans MS" panose="030F0702030302020204" pitchFamily="66" charset="0"/>
            </a:endParaRPr>
          </a:p>
          <a:p>
            <a:pPr algn="ctr" eaLnBrk="1" hangingPunct="1">
              <a:spcBef>
                <a:spcPct val="50000"/>
              </a:spcBef>
            </a:pPr>
            <a:r>
              <a:rPr lang="en-US" altLang="en-US" sz="3600" b="1">
                <a:solidFill>
                  <a:schemeClr val="bg1"/>
                </a:solidFill>
                <a:latin typeface="Comic Sans MS" panose="030F0702030302020204" pitchFamily="66" charset="0"/>
              </a:rPr>
              <a:t>Photosynthesis and respiration cycle carbon and oxygen through the environment.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a:extLst>
              <a:ext uri="{FF2B5EF4-FFF2-40B4-BE49-F238E27FC236}">
                <a16:creationId xmlns:a16="http://schemas.microsoft.com/office/drawing/2014/main" id="{45A1E66E-566B-AEB1-1987-467B02AE4A00}"/>
              </a:ext>
            </a:extLst>
          </p:cNvPr>
          <p:cNvSpPr txBox="1">
            <a:spLocks noChangeArrowheads="1"/>
          </p:cNvSpPr>
          <p:nvPr/>
        </p:nvSpPr>
        <p:spPr bwMode="auto">
          <a:xfrm>
            <a:off x="304800" y="0"/>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accent1"/>
                </a:solidFill>
                <a:latin typeface="Comic Sans MS" panose="030F0702030302020204" pitchFamily="66" charset="0"/>
              </a:rPr>
              <a:t>Carbon cycle-</a:t>
            </a:r>
          </a:p>
        </p:txBody>
      </p:sp>
      <p:pic>
        <p:nvPicPr>
          <p:cNvPr id="97283" name="Picture 5" descr="Carbon%20Cycle">
            <a:extLst>
              <a:ext uri="{FF2B5EF4-FFF2-40B4-BE49-F238E27FC236}">
                <a16:creationId xmlns:a16="http://schemas.microsoft.com/office/drawing/2014/main" id="{FEFFEA58-4757-BFE4-19F1-861BC5443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3913"/>
            <a:ext cx="9144000" cy="603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id="{CEEF5271-5680-897D-F9DF-D164E019DA68}"/>
              </a:ext>
            </a:extLst>
          </p:cNvPr>
          <p:cNvSpPr txBox="1">
            <a:spLocks noChangeArrowheads="1"/>
          </p:cNvSpPr>
          <p:nvPr/>
        </p:nvSpPr>
        <p:spPr bwMode="auto">
          <a:xfrm>
            <a:off x="228600" y="152400"/>
            <a:ext cx="89154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accent1"/>
                </a:solidFill>
                <a:latin typeface="Comic Sans MS" panose="030F0702030302020204" pitchFamily="66" charset="0"/>
              </a:rPr>
              <a:t>Nitrogen cycle-</a:t>
            </a:r>
            <a:r>
              <a:rPr lang="en-US" altLang="en-US" sz="3600" b="1">
                <a:solidFill>
                  <a:schemeClr val="bg1"/>
                </a:solidFill>
                <a:latin typeface="Comic Sans MS" panose="030F0702030302020204" pitchFamily="66" charset="0"/>
              </a:rPr>
              <a:t> </a:t>
            </a:r>
          </a:p>
          <a:p>
            <a:pPr eaLnBrk="1" hangingPunct="1">
              <a:spcBef>
                <a:spcPct val="50000"/>
              </a:spcBef>
              <a:buFontTx/>
              <a:buNone/>
            </a:pPr>
            <a:r>
              <a:rPr lang="en-US" altLang="en-US" b="1">
                <a:solidFill>
                  <a:schemeClr val="bg1"/>
                </a:solidFill>
                <a:latin typeface="Comic Sans MS" panose="030F0702030302020204" pitchFamily="66" charset="0"/>
              </a:rPr>
              <a:t>Atmospheric nitrogen (N</a:t>
            </a:r>
            <a:r>
              <a:rPr lang="en-US" altLang="en-US" b="1" baseline="-25000">
                <a:solidFill>
                  <a:schemeClr val="bg1"/>
                </a:solidFill>
                <a:latin typeface="Comic Sans MS" panose="030F0702030302020204" pitchFamily="66" charset="0"/>
              </a:rPr>
              <a:t>2</a:t>
            </a:r>
            <a:r>
              <a:rPr lang="en-US" altLang="en-US" b="1">
                <a:solidFill>
                  <a:schemeClr val="bg1"/>
                </a:solidFill>
                <a:latin typeface="Comic Sans MS" panose="030F0702030302020204" pitchFamily="66" charset="0"/>
              </a:rPr>
              <a:t>) makes up nearly 78%-80% of air. </a:t>
            </a:r>
          </a:p>
          <a:p>
            <a:pPr eaLnBrk="1" hangingPunct="1">
              <a:spcBef>
                <a:spcPct val="50000"/>
              </a:spcBef>
              <a:buFontTx/>
              <a:buNone/>
            </a:pPr>
            <a:r>
              <a:rPr lang="en-US" altLang="en-US" b="1">
                <a:solidFill>
                  <a:schemeClr val="bg1"/>
                </a:solidFill>
                <a:latin typeface="Comic Sans MS" panose="030F0702030302020204" pitchFamily="66" charset="0"/>
              </a:rPr>
              <a:t>Organisms can not use it in that form.</a:t>
            </a:r>
          </a:p>
          <a:p>
            <a:pPr eaLnBrk="1" hangingPunct="1">
              <a:spcBef>
                <a:spcPct val="50000"/>
              </a:spcBef>
              <a:buFontTx/>
              <a:buNone/>
            </a:pPr>
            <a:r>
              <a:rPr lang="en-US" altLang="en-US" b="1">
                <a:solidFill>
                  <a:schemeClr val="bg1"/>
                </a:solidFill>
                <a:latin typeface="Comic Sans MS" panose="030F0702030302020204" pitchFamily="66" charset="0"/>
              </a:rPr>
              <a:t>Lightning and bacteria convert nitrogen into usable forms.</a:t>
            </a:r>
          </a:p>
        </p:txBody>
      </p:sp>
      <p:pic>
        <p:nvPicPr>
          <p:cNvPr id="99331" name="Picture 5" descr="Lightening-640">
            <a:hlinkClick r:id="rId3"/>
            <a:extLst>
              <a:ext uri="{FF2B5EF4-FFF2-40B4-BE49-F238E27FC236}">
                <a16:creationId xmlns:a16="http://schemas.microsoft.com/office/drawing/2014/main" id="{ACDECF1A-0D15-BA31-3198-E1B4128C7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57600"/>
            <a:ext cx="51323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2EC4B832-E56F-91C7-B970-DBD177876CAB}"/>
              </a:ext>
            </a:extLst>
          </p:cNvPr>
          <p:cNvSpPr txBox="1">
            <a:spLocks noChangeArrowheads="1"/>
          </p:cNvSpPr>
          <p:nvPr/>
        </p:nvSpPr>
        <p:spPr bwMode="auto">
          <a:xfrm>
            <a:off x="228600" y="152400"/>
            <a:ext cx="89154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accent1"/>
                </a:solidFill>
                <a:latin typeface="Comic Sans MS" panose="030F0702030302020204" pitchFamily="66" charset="0"/>
              </a:rPr>
              <a:t>Nitrogen cycle- </a:t>
            </a:r>
          </a:p>
          <a:p>
            <a:pPr eaLnBrk="1" hangingPunct="1">
              <a:spcBef>
                <a:spcPct val="50000"/>
              </a:spcBef>
              <a:buFontTx/>
              <a:buNone/>
            </a:pPr>
            <a:r>
              <a:rPr lang="en-US" altLang="en-US" sz="3600" b="1">
                <a:solidFill>
                  <a:schemeClr val="bg1"/>
                </a:solidFill>
                <a:latin typeface="Comic Sans MS" panose="030F0702030302020204" pitchFamily="66" charset="0"/>
              </a:rPr>
              <a:t>Only in certain bacteria and industrial technologies can fix nitrogen.</a:t>
            </a:r>
          </a:p>
          <a:p>
            <a:pPr eaLnBrk="1" hangingPunct="1">
              <a:spcBef>
                <a:spcPct val="50000"/>
              </a:spcBef>
              <a:buFontTx/>
              <a:buNone/>
            </a:pPr>
            <a:r>
              <a:rPr lang="en-US" altLang="en-US" sz="3600" b="1">
                <a:solidFill>
                  <a:schemeClr val="accent1"/>
                </a:solidFill>
                <a:latin typeface="Comic Sans MS" panose="030F0702030302020204" pitchFamily="66" charset="0"/>
              </a:rPr>
              <a:t>Nitrogen fixation</a:t>
            </a:r>
            <a:r>
              <a:rPr lang="en-US" altLang="en-US" sz="3600" b="1">
                <a:solidFill>
                  <a:schemeClr val="bg1"/>
                </a:solidFill>
                <a:latin typeface="Comic Sans MS" panose="030F0702030302020204" pitchFamily="66" charset="0"/>
              </a:rPr>
              <a:t>-convert atmospheric nitrogen (N</a:t>
            </a:r>
            <a:r>
              <a:rPr lang="en-US" altLang="en-US" sz="3600" b="1" baseline="-25000">
                <a:solidFill>
                  <a:schemeClr val="bg1"/>
                </a:solidFill>
                <a:latin typeface="Comic Sans MS" panose="030F0702030302020204" pitchFamily="66" charset="0"/>
              </a:rPr>
              <a:t>2</a:t>
            </a:r>
            <a:r>
              <a:rPr lang="en-US" altLang="en-US" sz="3600" b="1">
                <a:solidFill>
                  <a:schemeClr val="bg1"/>
                </a:solidFill>
                <a:latin typeface="Comic Sans MS" panose="030F0702030302020204" pitchFamily="66" charset="0"/>
              </a:rPr>
              <a:t>) into ammonium (NH</a:t>
            </a:r>
            <a:r>
              <a:rPr lang="en-US" altLang="en-US" sz="3600" b="1" baseline="-25000">
                <a:solidFill>
                  <a:schemeClr val="bg1"/>
                </a:solidFill>
                <a:latin typeface="Comic Sans MS" panose="030F0702030302020204" pitchFamily="66" charset="0"/>
              </a:rPr>
              <a:t>4</a:t>
            </a:r>
            <a:r>
              <a:rPr lang="en-US" altLang="en-US" sz="3600" b="1" baseline="30000">
                <a:solidFill>
                  <a:schemeClr val="bg1"/>
                </a:solidFill>
                <a:latin typeface="Comic Sans MS" panose="030F0702030302020204" pitchFamily="66" charset="0"/>
              </a:rPr>
              <a:t>+</a:t>
            </a:r>
            <a:r>
              <a:rPr lang="en-US" altLang="en-US" sz="3600" b="1">
                <a:solidFill>
                  <a:schemeClr val="bg1"/>
                </a:solidFill>
                <a:latin typeface="Comic Sans MS" panose="030F0702030302020204" pitchFamily="66" charset="0"/>
              </a:rPr>
              <a:t>) which can be used to make organic compounds like amino acids.</a:t>
            </a:r>
          </a:p>
          <a:p>
            <a:pPr eaLnBrk="1" hangingPunct="1">
              <a:spcBef>
                <a:spcPct val="50000"/>
              </a:spcBef>
              <a:buFontTx/>
              <a:buNone/>
            </a:pPr>
            <a:r>
              <a:rPr lang="en-US" altLang="en-US" sz="3600" b="1">
                <a:solidFill>
                  <a:schemeClr val="bg1"/>
                </a:solidFill>
                <a:latin typeface="Comic Sans MS" panose="030F0702030302020204" pitchFamily="66" charset="0"/>
              </a:rPr>
              <a:t>		N</a:t>
            </a:r>
            <a:r>
              <a:rPr lang="en-US" altLang="en-US" sz="3600" b="1" baseline="-25000">
                <a:solidFill>
                  <a:schemeClr val="bg1"/>
                </a:solidFill>
                <a:latin typeface="Comic Sans MS" panose="030F0702030302020204" pitchFamily="66" charset="0"/>
              </a:rPr>
              <a:t>2 			 </a:t>
            </a:r>
            <a:r>
              <a:rPr lang="en-US" altLang="en-US" sz="3600" b="1">
                <a:solidFill>
                  <a:schemeClr val="bg1"/>
                </a:solidFill>
                <a:latin typeface="Comic Sans MS" panose="030F0702030302020204" pitchFamily="66" charset="0"/>
              </a:rPr>
              <a:t>NH</a:t>
            </a:r>
            <a:r>
              <a:rPr lang="en-US" altLang="en-US" sz="3600" b="1" baseline="-25000">
                <a:solidFill>
                  <a:schemeClr val="bg1"/>
                </a:solidFill>
                <a:latin typeface="Comic Sans MS" panose="030F0702030302020204" pitchFamily="66" charset="0"/>
              </a:rPr>
              <a:t>4</a:t>
            </a:r>
            <a:r>
              <a:rPr lang="en-US" altLang="en-US" sz="3600" b="1" baseline="30000">
                <a:solidFill>
                  <a:schemeClr val="bg1"/>
                </a:solidFill>
                <a:latin typeface="Comic Sans MS" panose="030F0702030302020204" pitchFamily="66" charset="0"/>
              </a:rPr>
              <a:t>+</a:t>
            </a:r>
            <a:endParaRPr lang="en-US" altLang="en-US" sz="3600" b="1">
              <a:solidFill>
                <a:schemeClr val="bg1"/>
              </a:solidFill>
              <a:latin typeface="Comic Sans MS" panose="030F0702030302020204" pitchFamily="66" charset="0"/>
            </a:endParaRPr>
          </a:p>
          <a:p>
            <a:pPr eaLnBrk="1" hangingPunct="1">
              <a:spcBef>
                <a:spcPct val="50000"/>
              </a:spcBef>
              <a:buFontTx/>
              <a:buNone/>
            </a:pPr>
            <a:endParaRPr lang="en-US" altLang="en-US" sz="3600" b="1">
              <a:solidFill>
                <a:schemeClr val="bg1"/>
              </a:solidFill>
              <a:latin typeface="Comic Sans MS" panose="030F0702030302020204" pitchFamily="66" charset="0"/>
            </a:endParaRPr>
          </a:p>
        </p:txBody>
      </p:sp>
      <p:sp>
        <p:nvSpPr>
          <p:cNvPr id="101379" name="Line 5">
            <a:extLst>
              <a:ext uri="{FF2B5EF4-FFF2-40B4-BE49-F238E27FC236}">
                <a16:creationId xmlns:a16="http://schemas.microsoft.com/office/drawing/2014/main" id="{6F5BD796-1F83-29A1-DA4D-7F9C1508FFBF}"/>
              </a:ext>
            </a:extLst>
          </p:cNvPr>
          <p:cNvSpPr>
            <a:spLocks noChangeShapeType="1"/>
          </p:cNvSpPr>
          <p:nvPr/>
        </p:nvSpPr>
        <p:spPr bwMode="auto">
          <a:xfrm>
            <a:off x="2971800" y="5105400"/>
            <a:ext cx="18288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a:extLst>
              <a:ext uri="{FF2B5EF4-FFF2-40B4-BE49-F238E27FC236}">
                <a16:creationId xmlns:a16="http://schemas.microsoft.com/office/drawing/2014/main" id="{AE9CAD1F-40F1-42EA-7157-F87C439593FB}"/>
              </a:ext>
            </a:extLst>
          </p:cNvPr>
          <p:cNvSpPr>
            <a:spLocks noChangeArrowheads="1"/>
          </p:cNvSpPr>
          <p:nvPr/>
        </p:nvSpPr>
        <p:spPr bwMode="auto">
          <a:xfrm>
            <a:off x="3886200" y="6019800"/>
            <a:ext cx="2057400" cy="8382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9219" name="Text Box 3">
            <a:extLst>
              <a:ext uri="{FF2B5EF4-FFF2-40B4-BE49-F238E27FC236}">
                <a16:creationId xmlns:a16="http://schemas.microsoft.com/office/drawing/2014/main" id="{60506ABC-8D81-2204-74EE-104FA8D5C9EC}"/>
              </a:ext>
            </a:extLst>
          </p:cNvPr>
          <p:cNvSpPr txBox="1">
            <a:spLocks noChangeArrowheads="1"/>
          </p:cNvSpPr>
          <p:nvPr/>
        </p:nvSpPr>
        <p:spPr bwMode="auto">
          <a:xfrm>
            <a:off x="4038600" y="6096000"/>
            <a:ext cx="182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dirty="0">
                <a:solidFill>
                  <a:schemeClr val="accent1"/>
                </a:solidFill>
                <a:latin typeface="Comic Sans MS" panose="030F0702030302020204" pitchFamily="66" charset="0"/>
              </a:rPr>
              <a:t>Species</a:t>
            </a:r>
          </a:p>
        </p:txBody>
      </p:sp>
      <p:sp>
        <p:nvSpPr>
          <p:cNvPr id="9220" name="Line 4">
            <a:extLst>
              <a:ext uri="{FF2B5EF4-FFF2-40B4-BE49-F238E27FC236}">
                <a16:creationId xmlns:a16="http://schemas.microsoft.com/office/drawing/2014/main" id="{D7232CA0-649E-508E-8D6D-47B6115862BD}"/>
              </a:ext>
            </a:extLst>
          </p:cNvPr>
          <p:cNvSpPr>
            <a:spLocks noChangeShapeType="1"/>
          </p:cNvSpPr>
          <p:nvPr/>
        </p:nvSpPr>
        <p:spPr bwMode="auto">
          <a:xfrm rot="10591249" flipV="1">
            <a:off x="4876800" y="5638800"/>
            <a:ext cx="0" cy="381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1" name="Oval 5">
            <a:extLst>
              <a:ext uri="{FF2B5EF4-FFF2-40B4-BE49-F238E27FC236}">
                <a16:creationId xmlns:a16="http://schemas.microsoft.com/office/drawing/2014/main" id="{916E6B57-FB26-0C65-A577-3C6628527C94}"/>
              </a:ext>
            </a:extLst>
          </p:cNvPr>
          <p:cNvSpPr>
            <a:spLocks noChangeArrowheads="1"/>
          </p:cNvSpPr>
          <p:nvPr/>
        </p:nvSpPr>
        <p:spPr bwMode="auto">
          <a:xfrm flipV="1">
            <a:off x="3124200" y="4800600"/>
            <a:ext cx="3505200" cy="8382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9222" name="Text Box 6">
            <a:extLst>
              <a:ext uri="{FF2B5EF4-FFF2-40B4-BE49-F238E27FC236}">
                <a16:creationId xmlns:a16="http://schemas.microsoft.com/office/drawing/2014/main" id="{75E9EE45-E9FE-CE61-2CEF-81965D301E6D}"/>
              </a:ext>
            </a:extLst>
          </p:cNvPr>
          <p:cNvSpPr txBox="1">
            <a:spLocks noChangeArrowheads="1"/>
          </p:cNvSpPr>
          <p:nvPr/>
        </p:nvSpPr>
        <p:spPr bwMode="auto">
          <a:xfrm>
            <a:off x="3810000" y="49530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a:solidFill>
                  <a:schemeClr val="accent1"/>
                </a:solidFill>
                <a:latin typeface="Comic Sans MS" panose="030F0702030302020204" pitchFamily="66" charset="0"/>
              </a:rPr>
              <a:t>Population</a:t>
            </a:r>
          </a:p>
        </p:txBody>
      </p:sp>
      <p:sp>
        <p:nvSpPr>
          <p:cNvPr id="9223" name="Line 9">
            <a:extLst>
              <a:ext uri="{FF2B5EF4-FFF2-40B4-BE49-F238E27FC236}">
                <a16:creationId xmlns:a16="http://schemas.microsoft.com/office/drawing/2014/main" id="{82F4F983-D577-D938-0D4A-645FD2201947}"/>
              </a:ext>
            </a:extLst>
          </p:cNvPr>
          <p:cNvSpPr>
            <a:spLocks noChangeShapeType="1"/>
          </p:cNvSpPr>
          <p:nvPr/>
        </p:nvSpPr>
        <p:spPr bwMode="auto">
          <a:xfrm rot="10851328" flipV="1">
            <a:off x="4875213" y="4341813"/>
            <a:ext cx="1587" cy="381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Line 10">
            <a:extLst>
              <a:ext uri="{FF2B5EF4-FFF2-40B4-BE49-F238E27FC236}">
                <a16:creationId xmlns:a16="http://schemas.microsoft.com/office/drawing/2014/main" id="{4F369D0A-04CD-250F-A625-A151E5B489E5}"/>
              </a:ext>
            </a:extLst>
          </p:cNvPr>
          <p:cNvSpPr>
            <a:spLocks noChangeShapeType="1"/>
          </p:cNvSpPr>
          <p:nvPr/>
        </p:nvSpPr>
        <p:spPr bwMode="auto">
          <a:xfrm rot="10800000" flipV="1">
            <a:off x="4800600" y="2971800"/>
            <a:ext cx="1588" cy="381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Oval 12">
            <a:extLst>
              <a:ext uri="{FF2B5EF4-FFF2-40B4-BE49-F238E27FC236}">
                <a16:creationId xmlns:a16="http://schemas.microsoft.com/office/drawing/2014/main" id="{0728F5EA-C20B-9723-30FD-C2C3AE2CBF82}"/>
              </a:ext>
            </a:extLst>
          </p:cNvPr>
          <p:cNvSpPr>
            <a:spLocks noChangeArrowheads="1"/>
          </p:cNvSpPr>
          <p:nvPr/>
        </p:nvSpPr>
        <p:spPr bwMode="auto">
          <a:xfrm flipV="1">
            <a:off x="2438400" y="3352800"/>
            <a:ext cx="4572000" cy="9906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9226" name="Oval 13">
            <a:extLst>
              <a:ext uri="{FF2B5EF4-FFF2-40B4-BE49-F238E27FC236}">
                <a16:creationId xmlns:a16="http://schemas.microsoft.com/office/drawing/2014/main" id="{25FD5C21-FC0E-D58A-8EB2-E7D261CF6BF8}"/>
              </a:ext>
            </a:extLst>
          </p:cNvPr>
          <p:cNvSpPr>
            <a:spLocks noChangeArrowheads="1"/>
          </p:cNvSpPr>
          <p:nvPr/>
        </p:nvSpPr>
        <p:spPr bwMode="auto">
          <a:xfrm flipV="1">
            <a:off x="1828800" y="1905000"/>
            <a:ext cx="5867400" cy="9906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9227" name="Oval 14">
            <a:extLst>
              <a:ext uri="{FF2B5EF4-FFF2-40B4-BE49-F238E27FC236}">
                <a16:creationId xmlns:a16="http://schemas.microsoft.com/office/drawing/2014/main" id="{E342D86D-3AAC-DBF8-27E9-117356453BA2}"/>
              </a:ext>
            </a:extLst>
          </p:cNvPr>
          <p:cNvSpPr>
            <a:spLocks noChangeArrowheads="1"/>
          </p:cNvSpPr>
          <p:nvPr/>
        </p:nvSpPr>
        <p:spPr bwMode="auto">
          <a:xfrm flipV="1">
            <a:off x="762000" y="0"/>
            <a:ext cx="8077200" cy="13716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9228" name="Line 15">
            <a:extLst>
              <a:ext uri="{FF2B5EF4-FFF2-40B4-BE49-F238E27FC236}">
                <a16:creationId xmlns:a16="http://schemas.microsoft.com/office/drawing/2014/main" id="{9067ABE4-35A4-5306-F954-388959F85AFF}"/>
              </a:ext>
            </a:extLst>
          </p:cNvPr>
          <p:cNvSpPr>
            <a:spLocks noChangeShapeType="1"/>
          </p:cNvSpPr>
          <p:nvPr/>
        </p:nvSpPr>
        <p:spPr bwMode="auto">
          <a:xfrm rot="-10188460" flipH="1" flipV="1">
            <a:off x="4870450" y="1452563"/>
            <a:ext cx="74613" cy="4572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9" name="Text Box 16">
            <a:extLst>
              <a:ext uri="{FF2B5EF4-FFF2-40B4-BE49-F238E27FC236}">
                <a16:creationId xmlns:a16="http://schemas.microsoft.com/office/drawing/2014/main" id="{CF718D20-21CC-C59D-4DB0-635ED36391A3}"/>
              </a:ext>
            </a:extLst>
          </p:cNvPr>
          <p:cNvSpPr txBox="1">
            <a:spLocks noChangeArrowheads="1"/>
          </p:cNvSpPr>
          <p:nvPr/>
        </p:nvSpPr>
        <p:spPr bwMode="auto">
          <a:xfrm>
            <a:off x="3429000" y="35814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4000">
                <a:solidFill>
                  <a:schemeClr val="accent1"/>
                </a:solidFill>
                <a:latin typeface="Comic Sans MS" panose="030F0702030302020204" pitchFamily="66" charset="0"/>
              </a:rPr>
              <a:t>Community</a:t>
            </a:r>
          </a:p>
        </p:txBody>
      </p:sp>
      <p:sp>
        <p:nvSpPr>
          <p:cNvPr id="9230" name="Text Box 18">
            <a:extLst>
              <a:ext uri="{FF2B5EF4-FFF2-40B4-BE49-F238E27FC236}">
                <a16:creationId xmlns:a16="http://schemas.microsoft.com/office/drawing/2014/main" id="{592EF30B-1A8A-D260-B4EF-FFF6F3EAADE4}"/>
              </a:ext>
            </a:extLst>
          </p:cNvPr>
          <p:cNvSpPr txBox="1">
            <a:spLocks noChangeArrowheads="1"/>
          </p:cNvSpPr>
          <p:nvPr/>
        </p:nvSpPr>
        <p:spPr bwMode="auto">
          <a:xfrm>
            <a:off x="3048000" y="228600"/>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5400">
                <a:solidFill>
                  <a:schemeClr val="accent1"/>
                </a:solidFill>
                <a:latin typeface="Comic Sans MS" panose="030F0702030302020204" pitchFamily="66" charset="0"/>
              </a:rPr>
              <a:t>Biosphere</a:t>
            </a:r>
          </a:p>
        </p:txBody>
      </p:sp>
      <p:sp>
        <p:nvSpPr>
          <p:cNvPr id="9231" name="Text Box 19">
            <a:extLst>
              <a:ext uri="{FF2B5EF4-FFF2-40B4-BE49-F238E27FC236}">
                <a16:creationId xmlns:a16="http://schemas.microsoft.com/office/drawing/2014/main" id="{A62A8896-0322-F72C-57E9-EC587957EAC9}"/>
              </a:ext>
            </a:extLst>
          </p:cNvPr>
          <p:cNvSpPr txBox="1">
            <a:spLocks noChangeArrowheads="1"/>
          </p:cNvSpPr>
          <p:nvPr/>
        </p:nvSpPr>
        <p:spPr bwMode="auto">
          <a:xfrm>
            <a:off x="3276600" y="20574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4400">
                <a:solidFill>
                  <a:schemeClr val="accent1"/>
                </a:solidFill>
                <a:latin typeface="Comic Sans MS" panose="030F0702030302020204" pitchFamily="66" charset="0"/>
              </a:rPr>
              <a:t>Ecosystem</a:t>
            </a:r>
          </a:p>
        </p:txBody>
      </p:sp>
      <p:sp>
        <p:nvSpPr>
          <p:cNvPr id="9232" name="Oval 21">
            <a:hlinkClick r:id="rId3" action="ppaction://hlinksldjump"/>
            <a:extLst>
              <a:ext uri="{FF2B5EF4-FFF2-40B4-BE49-F238E27FC236}">
                <a16:creationId xmlns:a16="http://schemas.microsoft.com/office/drawing/2014/main" id="{4C1AB36B-F52E-731A-08B6-F5133B2F94B5}"/>
              </a:ext>
            </a:extLst>
          </p:cNvPr>
          <p:cNvSpPr>
            <a:spLocks noChangeArrowheads="1"/>
          </p:cNvSpPr>
          <p:nvPr/>
        </p:nvSpPr>
        <p:spPr bwMode="auto">
          <a:xfrm>
            <a:off x="7620000" y="5486400"/>
            <a:ext cx="838200" cy="914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BD1FEFCA-0667-15F2-3520-41C1F6A449FF}"/>
              </a:ext>
            </a:extLst>
          </p:cNvPr>
          <p:cNvSpPr txBox="1">
            <a:spLocks noChangeArrowheads="1"/>
          </p:cNvSpPr>
          <p:nvPr/>
        </p:nvSpPr>
        <p:spPr bwMode="auto">
          <a:xfrm>
            <a:off x="228600" y="152400"/>
            <a:ext cx="43434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accent1"/>
                </a:solidFill>
                <a:latin typeface="Comic Sans MS" panose="030F0702030302020204" pitchFamily="66" charset="0"/>
              </a:rPr>
              <a:t>Nitrogen cycle-</a:t>
            </a:r>
          </a:p>
          <a:p>
            <a:pPr eaLnBrk="1" hangingPunct="1">
              <a:spcBef>
                <a:spcPct val="50000"/>
              </a:spcBef>
              <a:buFontTx/>
              <a:buNone/>
            </a:pPr>
            <a:r>
              <a:rPr lang="en-US" altLang="en-US" sz="3600" b="1">
                <a:solidFill>
                  <a:schemeClr val="bg1"/>
                </a:solidFill>
                <a:latin typeface="Comic Sans MS" panose="030F0702030302020204" pitchFamily="66" charset="0"/>
              </a:rPr>
              <a:t>Nitrogen-fixing bacteria:</a:t>
            </a:r>
          </a:p>
          <a:p>
            <a:pPr eaLnBrk="1" hangingPunct="1">
              <a:spcBef>
                <a:spcPct val="50000"/>
              </a:spcBef>
              <a:buFontTx/>
              <a:buNone/>
            </a:pPr>
            <a:r>
              <a:rPr lang="en-US" altLang="en-US" b="1">
                <a:solidFill>
                  <a:schemeClr val="bg1"/>
                </a:solidFill>
                <a:latin typeface="Comic Sans MS" panose="030F0702030302020204" pitchFamily="66" charset="0"/>
              </a:rPr>
              <a:t>Some live in a symbiotic relationship with plants of the legume family (e.g., soybeans, clover, peanuts).</a:t>
            </a:r>
          </a:p>
        </p:txBody>
      </p:sp>
      <p:pic>
        <p:nvPicPr>
          <p:cNvPr id="103427" name="Picture 3" descr="Nodules">
            <a:extLst>
              <a:ext uri="{FF2B5EF4-FFF2-40B4-BE49-F238E27FC236}">
                <a16:creationId xmlns:a16="http://schemas.microsoft.com/office/drawing/2014/main" id="{0DE27B82-E45A-67CF-1184-84B1C41A8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85800"/>
            <a:ext cx="434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026">
            <a:extLst>
              <a:ext uri="{FF2B5EF4-FFF2-40B4-BE49-F238E27FC236}">
                <a16:creationId xmlns:a16="http://schemas.microsoft.com/office/drawing/2014/main" id="{6D5603AC-E9F6-6BD8-2297-8D0F725358FF}"/>
              </a:ext>
            </a:extLst>
          </p:cNvPr>
          <p:cNvSpPr txBox="1">
            <a:spLocks noChangeArrowheads="1"/>
          </p:cNvSpPr>
          <p:nvPr/>
        </p:nvSpPr>
        <p:spPr bwMode="auto">
          <a:xfrm>
            <a:off x="228600" y="533400"/>
            <a:ext cx="89154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accent1"/>
                </a:solidFill>
                <a:latin typeface="Comic Sans MS" panose="030F0702030302020204" pitchFamily="66" charset="0"/>
              </a:rPr>
              <a:t>Nitrogen cycle-</a:t>
            </a:r>
            <a:r>
              <a:rPr lang="en-US" altLang="en-US" sz="3600" b="1">
                <a:solidFill>
                  <a:schemeClr val="bg1"/>
                </a:solidFill>
                <a:latin typeface="Comic Sans MS" panose="030F0702030302020204" pitchFamily="66" charset="0"/>
              </a:rPr>
              <a:t> </a:t>
            </a:r>
          </a:p>
          <a:p>
            <a:pPr eaLnBrk="1" hangingPunct="1">
              <a:spcBef>
                <a:spcPct val="50000"/>
              </a:spcBef>
            </a:pPr>
            <a:r>
              <a:rPr lang="en-US" altLang="en-US" sz="3600" b="1">
                <a:solidFill>
                  <a:schemeClr val="bg1"/>
                </a:solidFill>
                <a:latin typeface="Comic Sans MS" panose="030F0702030302020204" pitchFamily="66" charset="0"/>
              </a:rPr>
              <a:t>Some nitrogen-fixing bacteria live free in the soil. </a:t>
            </a:r>
          </a:p>
          <a:p>
            <a:pPr eaLnBrk="1" hangingPunct="1">
              <a:spcBef>
                <a:spcPct val="50000"/>
              </a:spcBef>
            </a:pPr>
            <a:r>
              <a:rPr lang="en-US" altLang="en-US" sz="3600" b="1">
                <a:solidFill>
                  <a:schemeClr val="bg1"/>
                </a:solidFill>
                <a:latin typeface="Comic Sans MS" panose="030F0702030302020204" pitchFamily="66" charset="0"/>
              </a:rPr>
              <a:t>Nitrogen-fixing cyanobacteria are essential to maintaining the fertility of semi-aquatic environments like rice paddies.</a:t>
            </a:r>
          </a:p>
          <a:p>
            <a:pPr eaLnBrk="1" hangingPunct="1">
              <a:spcBef>
                <a:spcPct val="50000"/>
              </a:spcBef>
              <a:buFontTx/>
              <a:buNone/>
            </a:pPr>
            <a:endParaRPr lang="en-US" altLang="en-US" sz="3600" b="1">
              <a:solidFill>
                <a:schemeClr val="accent1"/>
              </a:solidFill>
              <a:latin typeface="Comic Sans MS" panose="030F0702030302020204" pitchFamily="66"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nitro">
            <a:extLst>
              <a:ext uri="{FF2B5EF4-FFF2-40B4-BE49-F238E27FC236}">
                <a16:creationId xmlns:a16="http://schemas.microsoft.com/office/drawing/2014/main" id="{CA96824A-AF7D-3466-04FD-6A55F2D8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Oval 3">
            <a:extLst>
              <a:ext uri="{FF2B5EF4-FFF2-40B4-BE49-F238E27FC236}">
                <a16:creationId xmlns:a16="http://schemas.microsoft.com/office/drawing/2014/main" id="{13F0162C-C153-89F8-CFF1-966980120732}"/>
              </a:ext>
            </a:extLst>
          </p:cNvPr>
          <p:cNvSpPr>
            <a:spLocks noChangeArrowheads="1"/>
          </p:cNvSpPr>
          <p:nvPr/>
        </p:nvSpPr>
        <p:spPr bwMode="auto">
          <a:xfrm>
            <a:off x="3200400" y="0"/>
            <a:ext cx="2743200" cy="1219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71" name="Text Box 4">
            <a:extLst>
              <a:ext uri="{FF2B5EF4-FFF2-40B4-BE49-F238E27FC236}">
                <a16:creationId xmlns:a16="http://schemas.microsoft.com/office/drawing/2014/main" id="{2931B0C2-92B8-9A63-040A-E42ADD920A49}"/>
              </a:ext>
            </a:extLst>
          </p:cNvPr>
          <p:cNvSpPr txBox="1">
            <a:spLocks noChangeArrowheads="1"/>
          </p:cNvSpPr>
          <p:nvPr/>
        </p:nvSpPr>
        <p:spPr bwMode="auto">
          <a:xfrm>
            <a:off x="3657600" y="22860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latin typeface="Comic Sans MS" panose="030F0702030302020204" pitchFamily="66" charset="0"/>
              </a:rPr>
              <a:t>Atmospheric nitrogen</a:t>
            </a:r>
          </a:p>
        </p:txBody>
      </p:sp>
      <p:sp>
        <p:nvSpPr>
          <p:cNvPr id="109572" name="Line 5">
            <a:extLst>
              <a:ext uri="{FF2B5EF4-FFF2-40B4-BE49-F238E27FC236}">
                <a16:creationId xmlns:a16="http://schemas.microsoft.com/office/drawing/2014/main" id="{F5DE0939-6370-3D48-4244-286F2D7D9713}"/>
              </a:ext>
            </a:extLst>
          </p:cNvPr>
          <p:cNvSpPr>
            <a:spLocks noChangeShapeType="1"/>
          </p:cNvSpPr>
          <p:nvPr/>
        </p:nvSpPr>
        <p:spPr bwMode="auto">
          <a:xfrm flipH="1">
            <a:off x="2057400" y="914400"/>
            <a:ext cx="1219200" cy="13716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3" name="Line 6">
            <a:extLst>
              <a:ext uri="{FF2B5EF4-FFF2-40B4-BE49-F238E27FC236}">
                <a16:creationId xmlns:a16="http://schemas.microsoft.com/office/drawing/2014/main" id="{2B825CC2-43A2-5270-D203-A00A0F18AF26}"/>
              </a:ext>
            </a:extLst>
          </p:cNvPr>
          <p:cNvSpPr>
            <a:spLocks noChangeShapeType="1"/>
          </p:cNvSpPr>
          <p:nvPr/>
        </p:nvSpPr>
        <p:spPr bwMode="auto">
          <a:xfrm flipH="1">
            <a:off x="2057400" y="685800"/>
            <a:ext cx="11430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4" name="Oval 7">
            <a:extLst>
              <a:ext uri="{FF2B5EF4-FFF2-40B4-BE49-F238E27FC236}">
                <a16:creationId xmlns:a16="http://schemas.microsoft.com/office/drawing/2014/main" id="{68C95701-3605-DB14-207D-D9867CC8347F}"/>
              </a:ext>
            </a:extLst>
          </p:cNvPr>
          <p:cNvSpPr>
            <a:spLocks noChangeArrowheads="1"/>
          </p:cNvSpPr>
          <p:nvPr/>
        </p:nvSpPr>
        <p:spPr bwMode="auto">
          <a:xfrm>
            <a:off x="0" y="228600"/>
            <a:ext cx="2057400" cy="10668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75" name="Text Box 8">
            <a:extLst>
              <a:ext uri="{FF2B5EF4-FFF2-40B4-BE49-F238E27FC236}">
                <a16:creationId xmlns:a16="http://schemas.microsoft.com/office/drawing/2014/main" id="{1769F179-3625-6338-E4F4-BEC3C6B2575B}"/>
              </a:ext>
            </a:extLst>
          </p:cNvPr>
          <p:cNvSpPr txBox="1">
            <a:spLocks noChangeArrowheads="1"/>
          </p:cNvSpPr>
          <p:nvPr/>
        </p:nvSpPr>
        <p:spPr bwMode="auto">
          <a:xfrm>
            <a:off x="152400" y="457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Comic Sans MS" panose="030F0702030302020204" pitchFamily="66" charset="0"/>
              </a:rPr>
              <a:t>Lightning</a:t>
            </a:r>
          </a:p>
        </p:txBody>
      </p:sp>
      <p:sp>
        <p:nvSpPr>
          <p:cNvPr id="109576" name="Oval 9">
            <a:extLst>
              <a:ext uri="{FF2B5EF4-FFF2-40B4-BE49-F238E27FC236}">
                <a16:creationId xmlns:a16="http://schemas.microsoft.com/office/drawing/2014/main" id="{D3060698-DA8D-6860-D3C9-E8E057931A12}"/>
              </a:ext>
            </a:extLst>
          </p:cNvPr>
          <p:cNvSpPr>
            <a:spLocks noChangeArrowheads="1"/>
          </p:cNvSpPr>
          <p:nvPr/>
        </p:nvSpPr>
        <p:spPr bwMode="auto">
          <a:xfrm>
            <a:off x="0" y="2209800"/>
            <a:ext cx="2514600" cy="1219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77" name="Text Box 10">
            <a:extLst>
              <a:ext uri="{FF2B5EF4-FFF2-40B4-BE49-F238E27FC236}">
                <a16:creationId xmlns:a16="http://schemas.microsoft.com/office/drawing/2014/main" id="{96B6CE96-FB7B-1F41-99CB-67D8589F0D8B}"/>
              </a:ext>
            </a:extLst>
          </p:cNvPr>
          <p:cNvSpPr txBox="1">
            <a:spLocks noChangeArrowheads="1"/>
          </p:cNvSpPr>
          <p:nvPr/>
        </p:nvSpPr>
        <p:spPr bwMode="auto">
          <a:xfrm>
            <a:off x="152400" y="2362200"/>
            <a:ext cx="236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latin typeface="Comic Sans MS" panose="030F0702030302020204" pitchFamily="66" charset="0"/>
              </a:rPr>
              <a:t>Nitrogen fixing bacteria</a:t>
            </a:r>
          </a:p>
        </p:txBody>
      </p:sp>
      <p:sp>
        <p:nvSpPr>
          <p:cNvPr id="109578" name="Line 11">
            <a:extLst>
              <a:ext uri="{FF2B5EF4-FFF2-40B4-BE49-F238E27FC236}">
                <a16:creationId xmlns:a16="http://schemas.microsoft.com/office/drawing/2014/main" id="{233616B9-DE98-1698-B5CE-7087B432C9B4}"/>
              </a:ext>
            </a:extLst>
          </p:cNvPr>
          <p:cNvSpPr>
            <a:spLocks noChangeShapeType="1"/>
          </p:cNvSpPr>
          <p:nvPr/>
        </p:nvSpPr>
        <p:spPr bwMode="auto">
          <a:xfrm rot="18186852" flipH="1">
            <a:off x="-117475" y="3654425"/>
            <a:ext cx="1346200" cy="10668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9" name="Oval 12">
            <a:extLst>
              <a:ext uri="{FF2B5EF4-FFF2-40B4-BE49-F238E27FC236}">
                <a16:creationId xmlns:a16="http://schemas.microsoft.com/office/drawing/2014/main" id="{9909A2CC-9749-7B00-5A8A-05B27C6BD2B5}"/>
              </a:ext>
            </a:extLst>
          </p:cNvPr>
          <p:cNvSpPr>
            <a:spLocks noChangeArrowheads="1"/>
          </p:cNvSpPr>
          <p:nvPr/>
        </p:nvSpPr>
        <p:spPr bwMode="auto">
          <a:xfrm>
            <a:off x="0" y="4953000"/>
            <a:ext cx="1676400" cy="1219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80" name="Text Box 13">
            <a:extLst>
              <a:ext uri="{FF2B5EF4-FFF2-40B4-BE49-F238E27FC236}">
                <a16:creationId xmlns:a16="http://schemas.microsoft.com/office/drawing/2014/main" id="{67CC3D8B-3FEB-1BA1-0CA0-9572D5743C62}"/>
              </a:ext>
            </a:extLst>
          </p:cNvPr>
          <p:cNvSpPr txBox="1">
            <a:spLocks noChangeArrowheads="1"/>
          </p:cNvSpPr>
          <p:nvPr/>
        </p:nvSpPr>
        <p:spPr bwMode="auto">
          <a:xfrm>
            <a:off x="0" y="5334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Comic Sans MS" panose="030F0702030302020204" pitchFamily="66" charset="0"/>
              </a:rPr>
              <a:t>Ammonium</a:t>
            </a:r>
          </a:p>
        </p:txBody>
      </p:sp>
      <p:sp>
        <p:nvSpPr>
          <p:cNvPr id="109581" name="Line 14">
            <a:extLst>
              <a:ext uri="{FF2B5EF4-FFF2-40B4-BE49-F238E27FC236}">
                <a16:creationId xmlns:a16="http://schemas.microsoft.com/office/drawing/2014/main" id="{E4B1C1D3-D232-1E0C-B08D-136A121A6EAF}"/>
              </a:ext>
            </a:extLst>
          </p:cNvPr>
          <p:cNvSpPr>
            <a:spLocks noChangeShapeType="1"/>
          </p:cNvSpPr>
          <p:nvPr/>
        </p:nvSpPr>
        <p:spPr bwMode="auto">
          <a:xfrm rot="12786852" flipH="1">
            <a:off x="1676400" y="5257800"/>
            <a:ext cx="685800" cy="4445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2" name="Oval 15">
            <a:extLst>
              <a:ext uri="{FF2B5EF4-FFF2-40B4-BE49-F238E27FC236}">
                <a16:creationId xmlns:a16="http://schemas.microsoft.com/office/drawing/2014/main" id="{D298DA97-4D35-9BE3-E911-F9421521F27A}"/>
              </a:ext>
            </a:extLst>
          </p:cNvPr>
          <p:cNvSpPr>
            <a:spLocks noChangeArrowheads="1"/>
          </p:cNvSpPr>
          <p:nvPr/>
        </p:nvSpPr>
        <p:spPr bwMode="auto">
          <a:xfrm>
            <a:off x="2438400" y="4953000"/>
            <a:ext cx="2133600" cy="1219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83" name="Text Box 17">
            <a:extLst>
              <a:ext uri="{FF2B5EF4-FFF2-40B4-BE49-F238E27FC236}">
                <a16:creationId xmlns:a16="http://schemas.microsoft.com/office/drawing/2014/main" id="{F27E9174-73E8-BF3F-C2D6-EF2B3460F6AE}"/>
              </a:ext>
            </a:extLst>
          </p:cNvPr>
          <p:cNvSpPr txBox="1">
            <a:spLocks noChangeArrowheads="1"/>
          </p:cNvSpPr>
          <p:nvPr/>
        </p:nvSpPr>
        <p:spPr bwMode="auto">
          <a:xfrm>
            <a:off x="2286000" y="5181600"/>
            <a:ext cx="236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latin typeface="Comic Sans MS" panose="030F0702030302020204" pitchFamily="66" charset="0"/>
              </a:rPr>
              <a:t>Nitrification by bacteria</a:t>
            </a:r>
          </a:p>
        </p:txBody>
      </p:sp>
      <p:sp>
        <p:nvSpPr>
          <p:cNvPr id="109584" name="Line 18">
            <a:extLst>
              <a:ext uri="{FF2B5EF4-FFF2-40B4-BE49-F238E27FC236}">
                <a16:creationId xmlns:a16="http://schemas.microsoft.com/office/drawing/2014/main" id="{D59E2361-67A8-56ED-E9EF-95038E225496}"/>
              </a:ext>
            </a:extLst>
          </p:cNvPr>
          <p:cNvSpPr>
            <a:spLocks noChangeShapeType="1"/>
          </p:cNvSpPr>
          <p:nvPr/>
        </p:nvSpPr>
        <p:spPr bwMode="auto">
          <a:xfrm rot="12786852" flipH="1">
            <a:off x="4572000" y="5181600"/>
            <a:ext cx="820738" cy="585788"/>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5" name="Oval 19">
            <a:extLst>
              <a:ext uri="{FF2B5EF4-FFF2-40B4-BE49-F238E27FC236}">
                <a16:creationId xmlns:a16="http://schemas.microsoft.com/office/drawing/2014/main" id="{6494701C-1D87-72F3-2C04-AC0BA2364D84}"/>
              </a:ext>
            </a:extLst>
          </p:cNvPr>
          <p:cNvSpPr>
            <a:spLocks noChangeArrowheads="1"/>
          </p:cNvSpPr>
          <p:nvPr/>
        </p:nvSpPr>
        <p:spPr bwMode="auto">
          <a:xfrm>
            <a:off x="5410200" y="4876800"/>
            <a:ext cx="1676400" cy="1219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86" name="Text Box 20">
            <a:extLst>
              <a:ext uri="{FF2B5EF4-FFF2-40B4-BE49-F238E27FC236}">
                <a16:creationId xmlns:a16="http://schemas.microsoft.com/office/drawing/2014/main" id="{5AEFEB5F-DD44-B602-5B2D-A06D9E72151A}"/>
              </a:ext>
            </a:extLst>
          </p:cNvPr>
          <p:cNvSpPr txBox="1">
            <a:spLocks noChangeArrowheads="1"/>
          </p:cNvSpPr>
          <p:nvPr/>
        </p:nvSpPr>
        <p:spPr bwMode="auto">
          <a:xfrm>
            <a:off x="5638800" y="5257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Comic Sans MS" panose="030F0702030302020204" pitchFamily="66" charset="0"/>
              </a:rPr>
              <a:t>Nitrites</a:t>
            </a:r>
          </a:p>
        </p:txBody>
      </p:sp>
      <p:sp>
        <p:nvSpPr>
          <p:cNvPr id="109587" name="Line 21">
            <a:extLst>
              <a:ext uri="{FF2B5EF4-FFF2-40B4-BE49-F238E27FC236}">
                <a16:creationId xmlns:a16="http://schemas.microsoft.com/office/drawing/2014/main" id="{21EA3798-40AF-A342-BCAC-2B0F3DBEA2BD}"/>
              </a:ext>
            </a:extLst>
          </p:cNvPr>
          <p:cNvSpPr>
            <a:spLocks noChangeShapeType="1"/>
          </p:cNvSpPr>
          <p:nvPr/>
        </p:nvSpPr>
        <p:spPr bwMode="auto">
          <a:xfrm rot="12786852" flipH="1">
            <a:off x="7086600" y="5334000"/>
            <a:ext cx="522288" cy="346075"/>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8" name="Oval 22">
            <a:extLst>
              <a:ext uri="{FF2B5EF4-FFF2-40B4-BE49-F238E27FC236}">
                <a16:creationId xmlns:a16="http://schemas.microsoft.com/office/drawing/2014/main" id="{EA340B14-A474-12A6-AF85-7166127A09D3}"/>
              </a:ext>
            </a:extLst>
          </p:cNvPr>
          <p:cNvSpPr>
            <a:spLocks noChangeArrowheads="1"/>
          </p:cNvSpPr>
          <p:nvPr/>
        </p:nvSpPr>
        <p:spPr bwMode="auto">
          <a:xfrm>
            <a:off x="7696200" y="4876800"/>
            <a:ext cx="1447800" cy="1219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89" name="Text Box 23">
            <a:extLst>
              <a:ext uri="{FF2B5EF4-FFF2-40B4-BE49-F238E27FC236}">
                <a16:creationId xmlns:a16="http://schemas.microsoft.com/office/drawing/2014/main" id="{B2EC5349-9CE6-1E4D-661D-C6FC596172A3}"/>
              </a:ext>
            </a:extLst>
          </p:cNvPr>
          <p:cNvSpPr txBox="1">
            <a:spLocks noChangeArrowheads="1"/>
          </p:cNvSpPr>
          <p:nvPr/>
        </p:nvSpPr>
        <p:spPr bwMode="auto">
          <a:xfrm>
            <a:off x="7620000" y="5257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Comic Sans MS" panose="030F0702030302020204" pitchFamily="66" charset="0"/>
              </a:rPr>
              <a:t>Nitrates</a:t>
            </a:r>
          </a:p>
        </p:txBody>
      </p:sp>
      <p:sp>
        <p:nvSpPr>
          <p:cNvPr id="109590" name="Line 24">
            <a:extLst>
              <a:ext uri="{FF2B5EF4-FFF2-40B4-BE49-F238E27FC236}">
                <a16:creationId xmlns:a16="http://schemas.microsoft.com/office/drawing/2014/main" id="{3A44C24B-8607-A26C-7425-8BA263955294}"/>
              </a:ext>
            </a:extLst>
          </p:cNvPr>
          <p:cNvSpPr>
            <a:spLocks noChangeShapeType="1"/>
          </p:cNvSpPr>
          <p:nvPr/>
        </p:nvSpPr>
        <p:spPr bwMode="auto">
          <a:xfrm rot="6004666" flipH="1">
            <a:off x="7118350" y="3854450"/>
            <a:ext cx="1295400" cy="9017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1" name="Line 25">
            <a:extLst>
              <a:ext uri="{FF2B5EF4-FFF2-40B4-BE49-F238E27FC236}">
                <a16:creationId xmlns:a16="http://schemas.microsoft.com/office/drawing/2014/main" id="{19016564-7A1F-F638-9977-683E1E73B731}"/>
              </a:ext>
            </a:extLst>
          </p:cNvPr>
          <p:cNvSpPr>
            <a:spLocks noChangeShapeType="1"/>
          </p:cNvSpPr>
          <p:nvPr/>
        </p:nvSpPr>
        <p:spPr bwMode="auto">
          <a:xfrm rot="7398083" flipH="1">
            <a:off x="7474744" y="2664619"/>
            <a:ext cx="2365375" cy="1858963"/>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2" name="Oval 26">
            <a:extLst>
              <a:ext uri="{FF2B5EF4-FFF2-40B4-BE49-F238E27FC236}">
                <a16:creationId xmlns:a16="http://schemas.microsoft.com/office/drawing/2014/main" id="{478AEBD4-4E71-DA6D-617B-35B70FE7D968}"/>
              </a:ext>
            </a:extLst>
          </p:cNvPr>
          <p:cNvSpPr>
            <a:spLocks noChangeArrowheads="1"/>
          </p:cNvSpPr>
          <p:nvPr/>
        </p:nvSpPr>
        <p:spPr bwMode="auto">
          <a:xfrm>
            <a:off x="6629400" y="914400"/>
            <a:ext cx="2514600" cy="1219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93" name="Text Box 27">
            <a:extLst>
              <a:ext uri="{FF2B5EF4-FFF2-40B4-BE49-F238E27FC236}">
                <a16:creationId xmlns:a16="http://schemas.microsoft.com/office/drawing/2014/main" id="{47359B69-F32B-D094-3FEF-5A10F23E7C5D}"/>
              </a:ext>
            </a:extLst>
          </p:cNvPr>
          <p:cNvSpPr txBox="1">
            <a:spLocks noChangeArrowheads="1"/>
          </p:cNvSpPr>
          <p:nvPr/>
        </p:nvSpPr>
        <p:spPr bwMode="auto">
          <a:xfrm>
            <a:off x="6781800" y="1143000"/>
            <a:ext cx="236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latin typeface="Comic Sans MS" panose="030F0702030302020204" pitchFamily="66" charset="0"/>
              </a:rPr>
              <a:t>Denitrification by bacteria</a:t>
            </a:r>
          </a:p>
        </p:txBody>
      </p:sp>
      <p:sp>
        <p:nvSpPr>
          <p:cNvPr id="109594" name="Line 28">
            <a:extLst>
              <a:ext uri="{FF2B5EF4-FFF2-40B4-BE49-F238E27FC236}">
                <a16:creationId xmlns:a16="http://schemas.microsoft.com/office/drawing/2014/main" id="{B310CF5B-96B2-28A5-E7F0-DC6E4B08354E}"/>
              </a:ext>
            </a:extLst>
          </p:cNvPr>
          <p:cNvSpPr>
            <a:spLocks noChangeShapeType="1"/>
          </p:cNvSpPr>
          <p:nvPr/>
        </p:nvSpPr>
        <p:spPr bwMode="auto">
          <a:xfrm rot="2547377" flipH="1">
            <a:off x="5867400" y="990600"/>
            <a:ext cx="1066800" cy="762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5" name="Oval 29">
            <a:extLst>
              <a:ext uri="{FF2B5EF4-FFF2-40B4-BE49-F238E27FC236}">
                <a16:creationId xmlns:a16="http://schemas.microsoft.com/office/drawing/2014/main" id="{4D9E7786-4CB2-7113-F310-336153DB3292}"/>
              </a:ext>
            </a:extLst>
          </p:cNvPr>
          <p:cNvSpPr>
            <a:spLocks noChangeArrowheads="1"/>
          </p:cNvSpPr>
          <p:nvPr/>
        </p:nvSpPr>
        <p:spPr bwMode="auto">
          <a:xfrm>
            <a:off x="6324600" y="2667000"/>
            <a:ext cx="1676400" cy="914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96" name="Text Box 31">
            <a:extLst>
              <a:ext uri="{FF2B5EF4-FFF2-40B4-BE49-F238E27FC236}">
                <a16:creationId xmlns:a16="http://schemas.microsoft.com/office/drawing/2014/main" id="{D5F767C2-AF07-AA76-D1A3-DC21C564249B}"/>
              </a:ext>
            </a:extLst>
          </p:cNvPr>
          <p:cNvSpPr txBox="1">
            <a:spLocks noChangeArrowheads="1"/>
          </p:cNvSpPr>
          <p:nvPr/>
        </p:nvSpPr>
        <p:spPr bwMode="auto">
          <a:xfrm>
            <a:off x="6477000" y="2895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Comic Sans MS" panose="030F0702030302020204" pitchFamily="66" charset="0"/>
              </a:rPr>
              <a:t>Plants</a:t>
            </a:r>
          </a:p>
        </p:txBody>
      </p:sp>
      <p:sp>
        <p:nvSpPr>
          <p:cNvPr id="109597" name="Line 32">
            <a:extLst>
              <a:ext uri="{FF2B5EF4-FFF2-40B4-BE49-F238E27FC236}">
                <a16:creationId xmlns:a16="http://schemas.microsoft.com/office/drawing/2014/main" id="{7CA1F7AD-FD51-0483-1D75-66403CAC8073}"/>
              </a:ext>
            </a:extLst>
          </p:cNvPr>
          <p:cNvSpPr>
            <a:spLocks noChangeShapeType="1"/>
          </p:cNvSpPr>
          <p:nvPr/>
        </p:nvSpPr>
        <p:spPr bwMode="auto">
          <a:xfrm rot="4401264" flipH="1">
            <a:off x="5983288" y="2393950"/>
            <a:ext cx="609600" cy="3683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8" name="Oval 33">
            <a:extLst>
              <a:ext uri="{FF2B5EF4-FFF2-40B4-BE49-F238E27FC236}">
                <a16:creationId xmlns:a16="http://schemas.microsoft.com/office/drawing/2014/main" id="{9B71480B-5444-EFAC-E305-3B4ECE5F8A00}"/>
              </a:ext>
            </a:extLst>
          </p:cNvPr>
          <p:cNvSpPr>
            <a:spLocks noChangeArrowheads="1"/>
          </p:cNvSpPr>
          <p:nvPr/>
        </p:nvSpPr>
        <p:spPr bwMode="auto">
          <a:xfrm>
            <a:off x="4419600" y="1676400"/>
            <a:ext cx="1676400" cy="9906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599" name="Text Box 34">
            <a:extLst>
              <a:ext uri="{FF2B5EF4-FFF2-40B4-BE49-F238E27FC236}">
                <a16:creationId xmlns:a16="http://schemas.microsoft.com/office/drawing/2014/main" id="{6C3E739A-4FC6-DB69-1392-848928E242DE}"/>
              </a:ext>
            </a:extLst>
          </p:cNvPr>
          <p:cNvSpPr txBox="1">
            <a:spLocks noChangeArrowheads="1"/>
          </p:cNvSpPr>
          <p:nvPr/>
        </p:nvSpPr>
        <p:spPr bwMode="auto">
          <a:xfrm>
            <a:off x="4419600" y="1905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Comic Sans MS" panose="030F0702030302020204" pitchFamily="66" charset="0"/>
              </a:rPr>
              <a:t>Animals</a:t>
            </a:r>
          </a:p>
        </p:txBody>
      </p:sp>
      <p:sp>
        <p:nvSpPr>
          <p:cNvPr id="109600" name="Line 35">
            <a:extLst>
              <a:ext uri="{FF2B5EF4-FFF2-40B4-BE49-F238E27FC236}">
                <a16:creationId xmlns:a16="http://schemas.microsoft.com/office/drawing/2014/main" id="{35982F9A-1855-B65A-6CF4-13BEAA320CEF}"/>
              </a:ext>
            </a:extLst>
          </p:cNvPr>
          <p:cNvSpPr>
            <a:spLocks noChangeShapeType="1"/>
          </p:cNvSpPr>
          <p:nvPr/>
        </p:nvSpPr>
        <p:spPr bwMode="auto">
          <a:xfrm rot="21061889" flipH="1">
            <a:off x="3810000" y="2362200"/>
            <a:ext cx="685800" cy="4445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601" name="Oval 36">
            <a:extLst>
              <a:ext uri="{FF2B5EF4-FFF2-40B4-BE49-F238E27FC236}">
                <a16:creationId xmlns:a16="http://schemas.microsoft.com/office/drawing/2014/main" id="{E67062F0-5836-73C1-BD97-B5E471703ECE}"/>
              </a:ext>
            </a:extLst>
          </p:cNvPr>
          <p:cNvSpPr>
            <a:spLocks noChangeArrowheads="1"/>
          </p:cNvSpPr>
          <p:nvPr/>
        </p:nvSpPr>
        <p:spPr bwMode="auto">
          <a:xfrm>
            <a:off x="2667000" y="2819400"/>
            <a:ext cx="2057400" cy="1219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09602" name="Text Box 38">
            <a:extLst>
              <a:ext uri="{FF2B5EF4-FFF2-40B4-BE49-F238E27FC236}">
                <a16:creationId xmlns:a16="http://schemas.microsoft.com/office/drawing/2014/main" id="{EFABC003-1BF1-A7D7-308C-25F1DF45C773}"/>
              </a:ext>
            </a:extLst>
          </p:cNvPr>
          <p:cNvSpPr txBox="1">
            <a:spLocks noChangeArrowheads="1"/>
          </p:cNvSpPr>
          <p:nvPr/>
        </p:nvSpPr>
        <p:spPr bwMode="auto">
          <a:xfrm>
            <a:off x="2590800" y="3200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Comic Sans MS" panose="030F0702030302020204" pitchFamily="66" charset="0"/>
              </a:rPr>
              <a:t>Decomposers</a:t>
            </a:r>
          </a:p>
        </p:txBody>
      </p:sp>
      <p:sp>
        <p:nvSpPr>
          <p:cNvPr id="109603" name="Line 39">
            <a:extLst>
              <a:ext uri="{FF2B5EF4-FFF2-40B4-BE49-F238E27FC236}">
                <a16:creationId xmlns:a16="http://schemas.microsoft.com/office/drawing/2014/main" id="{3F69FD40-F519-7172-581C-ADE8C0F40987}"/>
              </a:ext>
            </a:extLst>
          </p:cNvPr>
          <p:cNvSpPr>
            <a:spLocks noChangeShapeType="1"/>
          </p:cNvSpPr>
          <p:nvPr/>
        </p:nvSpPr>
        <p:spPr bwMode="auto">
          <a:xfrm rot="21061889" flipH="1">
            <a:off x="1039813" y="3819525"/>
            <a:ext cx="1828800" cy="9906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604" name="Text Box 40">
            <a:extLst>
              <a:ext uri="{FF2B5EF4-FFF2-40B4-BE49-F238E27FC236}">
                <a16:creationId xmlns:a16="http://schemas.microsoft.com/office/drawing/2014/main" id="{7C29ACC2-98E1-A425-0C6B-FA1A199E2ED9}"/>
              </a:ext>
            </a:extLst>
          </p:cNvPr>
          <p:cNvSpPr txBox="1">
            <a:spLocks noChangeArrowheads="1"/>
          </p:cNvSpPr>
          <p:nvPr/>
        </p:nvSpPr>
        <p:spPr bwMode="auto">
          <a:xfrm>
            <a:off x="5943600" y="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rgbClr val="FF3300"/>
                </a:solidFill>
                <a:latin typeface="Comic Sans MS" panose="030F0702030302020204" pitchFamily="66" charset="0"/>
              </a:rPr>
              <a:t>Nitrogen Cycle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18D0ACE7-4D77-911D-88DD-24377CA4A00C}"/>
              </a:ext>
            </a:extLst>
          </p:cNvPr>
          <p:cNvSpPr txBox="1">
            <a:spLocks noChangeArrowheads="1"/>
          </p:cNvSpPr>
          <p:nvPr/>
        </p:nvSpPr>
        <p:spPr bwMode="auto">
          <a:xfrm>
            <a:off x="228600" y="152400"/>
            <a:ext cx="89154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accent1"/>
                </a:solidFill>
                <a:latin typeface="Comic Sans MS" panose="030F0702030302020204" pitchFamily="66" charset="0"/>
              </a:rPr>
              <a:t>Toxins in food chains-</a:t>
            </a:r>
            <a:r>
              <a:rPr lang="en-US" altLang="en-US" sz="3600" b="1">
                <a:solidFill>
                  <a:schemeClr val="bg1"/>
                </a:solidFill>
                <a:latin typeface="Comic Sans MS" panose="030F0702030302020204" pitchFamily="66" charset="0"/>
              </a:rPr>
              <a:t> </a:t>
            </a:r>
          </a:p>
          <a:p>
            <a:pPr eaLnBrk="1" hangingPunct="1">
              <a:spcBef>
                <a:spcPct val="50000"/>
              </a:spcBef>
              <a:buFontTx/>
              <a:buNone/>
            </a:pPr>
            <a:r>
              <a:rPr lang="en-US" altLang="en-US" sz="3600" b="1">
                <a:solidFill>
                  <a:schemeClr val="bg1"/>
                </a:solidFill>
                <a:latin typeface="Comic Sans MS" panose="030F0702030302020204" pitchFamily="66" charset="0"/>
              </a:rPr>
              <a:t>While energy decreases as it moves up the food chain, toxins increase in potency.  </a:t>
            </a:r>
          </a:p>
          <a:p>
            <a:pPr eaLnBrk="1" hangingPunct="1">
              <a:spcBef>
                <a:spcPct val="50000"/>
              </a:spcBef>
            </a:pPr>
            <a:r>
              <a:rPr lang="en-US" altLang="en-US" sz="3600" b="1">
                <a:solidFill>
                  <a:schemeClr val="bg1"/>
                </a:solidFill>
                <a:latin typeface="Comic Sans MS" panose="030F0702030302020204" pitchFamily="66" charset="0"/>
              </a:rPr>
              <a:t>This is called biological magnification</a:t>
            </a:r>
          </a:p>
          <a:p>
            <a:pPr eaLnBrk="1" hangingPunct="1">
              <a:spcBef>
                <a:spcPct val="50000"/>
              </a:spcBef>
              <a:buFontTx/>
              <a:buNone/>
            </a:pPr>
            <a:endParaRPr lang="en-US" altLang="en-US" sz="3600" b="1">
              <a:solidFill>
                <a:schemeClr val="accent1"/>
              </a:solidFill>
              <a:latin typeface="Comic Sans MS" panose="030F0702030302020204" pitchFamily="66" charset="0"/>
            </a:endParaRPr>
          </a:p>
        </p:txBody>
      </p:sp>
      <p:sp>
        <p:nvSpPr>
          <p:cNvPr id="111619" name="Text Box 3">
            <a:extLst>
              <a:ext uri="{FF2B5EF4-FFF2-40B4-BE49-F238E27FC236}">
                <a16:creationId xmlns:a16="http://schemas.microsoft.com/office/drawing/2014/main" id="{55383300-81AA-7021-B14D-94F15F80CC95}"/>
              </a:ext>
            </a:extLst>
          </p:cNvPr>
          <p:cNvSpPr txBox="1">
            <a:spLocks noChangeArrowheads="1"/>
          </p:cNvSpPr>
          <p:nvPr/>
        </p:nvSpPr>
        <p:spPr bwMode="auto">
          <a:xfrm>
            <a:off x="304800" y="457200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olidFill>
                  <a:schemeClr val="bg1"/>
                </a:solidFill>
                <a:latin typeface="Comic Sans MS" panose="030F0702030302020204" pitchFamily="66" charset="0"/>
              </a:rPr>
              <a:t>Ex: DDT &amp; Bald Eagles</a:t>
            </a:r>
          </a:p>
        </p:txBody>
      </p:sp>
      <p:pic>
        <p:nvPicPr>
          <p:cNvPr id="111620" name="Picture 4" descr="j0227657">
            <a:extLst>
              <a:ext uri="{FF2B5EF4-FFF2-40B4-BE49-F238E27FC236}">
                <a16:creationId xmlns:a16="http://schemas.microsoft.com/office/drawing/2014/main" id="{6EF4C784-44A4-486A-E5FC-257217576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33800"/>
            <a:ext cx="403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23C5E659-5FC0-5919-4410-87AA84B2506A}"/>
              </a:ext>
            </a:extLst>
          </p:cNvPr>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3600">
              <a:solidFill>
                <a:schemeClr val="bg1"/>
              </a:solidFill>
              <a:latin typeface="Comic Sans MS" panose="030F0702030302020204" pitchFamily="66" charset="0"/>
            </a:endParaRPr>
          </a:p>
        </p:txBody>
      </p:sp>
      <p:sp>
        <p:nvSpPr>
          <p:cNvPr id="11267" name="Text Box 3">
            <a:extLst>
              <a:ext uri="{FF2B5EF4-FFF2-40B4-BE49-F238E27FC236}">
                <a16:creationId xmlns:a16="http://schemas.microsoft.com/office/drawing/2014/main" id="{4133830A-ABD1-8B68-3C0F-83AB67A010CE}"/>
              </a:ext>
            </a:extLst>
          </p:cNvPr>
          <p:cNvSpPr txBox="1">
            <a:spLocks noChangeArrowheads="1"/>
          </p:cNvSpPr>
          <p:nvPr/>
        </p:nvSpPr>
        <p:spPr bwMode="auto">
          <a:xfrm>
            <a:off x="304800" y="304800"/>
            <a:ext cx="8458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dirty="0">
                <a:solidFill>
                  <a:schemeClr val="bg1"/>
                </a:solidFill>
                <a:latin typeface="Comic Sans MS" panose="030F0702030302020204" pitchFamily="66" charset="0"/>
              </a:rPr>
              <a:t>Species -</a:t>
            </a:r>
            <a:r>
              <a:rPr lang="en-US" altLang="en-US" sz="3600" b="1" dirty="0">
                <a:solidFill>
                  <a:schemeClr val="accent1"/>
                </a:solidFill>
                <a:latin typeface="Comic Sans MS" panose="030F0702030302020204" pitchFamily="66" charset="0"/>
              </a:rPr>
              <a:t> </a:t>
            </a:r>
            <a:r>
              <a:rPr lang="en-US" altLang="en-US" sz="3600" dirty="0">
                <a:solidFill>
                  <a:schemeClr val="bg1"/>
                </a:solidFill>
                <a:latin typeface="Comic Sans MS" panose="030F0702030302020204" pitchFamily="66" charset="0"/>
              </a:rPr>
              <a:t>any unicellular or multicellular form exhibiting all of the characteristics of life, an individual.</a:t>
            </a:r>
          </a:p>
          <a:p>
            <a:pPr eaLnBrk="1" hangingPunct="1">
              <a:spcBef>
                <a:spcPct val="50000"/>
              </a:spcBef>
            </a:pPr>
            <a:r>
              <a:rPr lang="en-US" altLang="en-US" sz="3600" dirty="0">
                <a:solidFill>
                  <a:schemeClr val="bg1"/>
                </a:solidFill>
                <a:latin typeface="Comic Sans MS" panose="030F0702030302020204" pitchFamily="66" charset="0"/>
              </a:rPr>
              <a:t>The lowest level of organization</a:t>
            </a:r>
          </a:p>
        </p:txBody>
      </p:sp>
      <p:pic>
        <p:nvPicPr>
          <p:cNvPr id="11268" name="Picture 4" descr="10615219_red_male">
            <a:extLst>
              <a:ext uri="{FF2B5EF4-FFF2-40B4-BE49-F238E27FC236}">
                <a16:creationId xmlns:a16="http://schemas.microsoft.com/office/drawing/2014/main" id="{859ACC65-9AEB-7ECD-03B0-60D4C4896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4318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10000661">
            <a:extLst>
              <a:ext uri="{FF2B5EF4-FFF2-40B4-BE49-F238E27FC236}">
                <a16:creationId xmlns:a16="http://schemas.microsoft.com/office/drawing/2014/main" id="{BF5728F0-B999-CD52-9ECB-238E51525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00400"/>
            <a:ext cx="3679825"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1E2E8CA7-8702-A9DC-2BEA-551492FC750B}"/>
              </a:ext>
            </a:extLst>
          </p:cNvPr>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3600">
              <a:solidFill>
                <a:schemeClr val="bg1"/>
              </a:solidFill>
              <a:latin typeface="Comic Sans MS" panose="030F0702030302020204" pitchFamily="66" charset="0"/>
            </a:endParaRPr>
          </a:p>
        </p:txBody>
      </p:sp>
      <p:sp>
        <p:nvSpPr>
          <p:cNvPr id="13315" name="Text Box 3">
            <a:extLst>
              <a:ext uri="{FF2B5EF4-FFF2-40B4-BE49-F238E27FC236}">
                <a16:creationId xmlns:a16="http://schemas.microsoft.com/office/drawing/2014/main" id="{E84BA917-97A2-0027-59D8-83A585B20786}"/>
              </a:ext>
            </a:extLst>
          </p:cNvPr>
          <p:cNvSpPr txBox="1">
            <a:spLocks noChangeArrowheads="1"/>
          </p:cNvSpPr>
          <p:nvPr/>
        </p:nvSpPr>
        <p:spPr bwMode="auto">
          <a:xfrm>
            <a:off x="228600" y="609600"/>
            <a:ext cx="5638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3400" b="1" dirty="0">
                <a:solidFill>
                  <a:schemeClr val="bg1"/>
                </a:solidFill>
                <a:latin typeface="Comic Sans MS" panose="030F0702030302020204" pitchFamily="66" charset="0"/>
              </a:rPr>
              <a:t>POPULATION</a:t>
            </a:r>
          </a:p>
          <a:p>
            <a:pPr eaLnBrk="1" hangingPunct="1">
              <a:spcBef>
                <a:spcPct val="50000"/>
              </a:spcBef>
              <a:buFont typeface="Wingdings" panose="05000000000000000000" pitchFamily="2" charset="2"/>
              <a:buChar char="ü"/>
            </a:pPr>
            <a:r>
              <a:rPr lang="en-US" altLang="en-US" sz="3400" b="1" dirty="0">
                <a:solidFill>
                  <a:schemeClr val="bg1"/>
                </a:solidFill>
                <a:latin typeface="Comic Sans MS" panose="030F0702030302020204" pitchFamily="66" charset="0"/>
              </a:rPr>
              <a:t> </a:t>
            </a:r>
            <a:r>
              <a:rPr lang="en-US" altLang="en-US" b="1" dirty="0">
                <a:solidFill>
                  <a:schemeClr val="bg1"/>
                </a:solidFill>
                <a:latin typeface="Comic Sans MS" panose="030F0702030302020204" pitchFamily="66" charset="0"/>
              </a:rPr>
              <a:t>a group of organisms of one species living in the same place at the same time that interbreed</a:t>
            </a:r>
          </a:p>
          <a:p>
            <a:pPr eaLnBrk="1" hangingPunct="1">
              <a:spcBef>
                <a:spcPct val="50000"/>
              </a:spcBef>
              <a:buFont typeface="Wingdings" panose="05000000000000000000" pitchFamily="2" charset="2"/>
              <a:buChar char="ü"/>
            </a:pPr>
            <a:r>
              <a:rPr lang="en-US" altLang="en-US" b="1" dirty="0">
                <a:solidFill>
                  <a:schemeClr val="bg1"/>
                </a:solidFill>
                <a:latin typeface="Comic Sans MS" panose="030F0702030302020204" pitchFamily="66" charset="0"/>
              </a:rPr>
              <a:t>Produce fertile offspring</a:t>
            </a:r>
          </a:p>
          <a:p>
            <a:pPr eaLnBrk="1" hangingPunct="1">
              <a:spcBef>
                <a:spcPct val="50000"/>
              </a:spcBef>
              <a:buFont typeface="Wingdings" panose="05000000000000000000" pitchFamily="2" charset="2"/>
              <a:buChar char="ü"/>
            </a:pPr>
            <a:r>
              <a:rPr lang="en-US" altLang="en-US" b="1" dirty="0">
                <a:solidFill>
                  <a:schemeClr val="bg1"/>
                </a:solidFill>
                <a:latin typeface="Comic Sans MS" panose="030F0702030302020204" pitchFamily="66" charset="0"/>
              </a:rPr>
              <a:t>Compete with each other for resources (food, mates, shelter, etc.)</a:t>
            </a:r>
          </a:p>
        </p:txBody>
      </p:sp>
      <p:pic>
        <p:nvPicPr>
          <p:cNvPr id="13316" name="Picture 6" descr="http://images.afximages.com/Travel/Tanzania-2007/Selous-2007-10-21-105-wm/216623390_TaC4e-S.jpg">
            <a:extLst>
              <a:ext uri="{FF2B5EF4-FFF2-40B4-BE49-F238E27FC236}">
                <a16:creationId xmlns:a16="http://schemas.microsoft.com/office/drawing/2014/main" id="{FCA63830-045E-F08A-A763-2C21DEF91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85800"/>
            <a:ext cx="29892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http://www.game-reserve.com/images/wildlife/lion/lion_pride_da.jpg">
            <a:extLst>
              <a:ext uri="{FF2B5EF4-FFF2-40B4-BE49-F238E27FC236}">
                <a16:creationId xmlns:a16="http://schemas.microsoft.com/office/drawing/2014/main" id="{46B49E1A-6012-25B5-A1C0-E5929B544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505200"/>
            <a:ext cx="32766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26">
            <a:extLst>
              <a:ext uri="{FF2B5EF4-FFF2-40B4-BE49-F238E27FC236}">
                <a16:creationId xmlns:a16="http://schemas.microsoft.com/office/drawing/2014/main" id="{6DA336A2-212A-0428-20EF-06CA976F00AC}"/>
              </a:ext>
            </a:extLst>
          </p:cNvPr>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3600">
              <a:solidFill>
                <a:schemeClr val="bg1"/>
              </a:solidFill>
              <a:latin typeface="Comic Sans MS" panose="030F0702030302020204" pitchFamily="66" charset="0"/>
            </a:endParaRPr>
          </a:p>
        </p:txBody>
      </p:sp>
      <p:sp>
        <p:nvSpPr>
          <p:cNvPr id="15363" name="Text Box 1027">
            <a:extLst>
              <a:ext uri="{FF2B5EF4-FFF2-40B4-BE49-F238E27FC236}">
                <a16:creationId xmlns:a16="http://schemas.microsoft.com/office/drawing/2014/main" id="{7C7AB854-ECC6-6C2C-2B42-0633C009689C}"/>
              </a:ext>
            </a:extLst>
          </p:cNvPr>
          <p:cNvSpPr txBox="1">
            <a:spLocks noChangeArrowheads="1"/>
          </p:cNvSpPr>
          <p:nvPr/>
        </p:nvSpPr>
        <p:spPr bwMode="auto">
          <a:xfrm>
            <a:off x="609600" y="212725"/>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bg1"/>
                </a:solidFill>
                <a:latin typeface="Comic Sans MS" panose="030F0702030302020204" pitchFamily="66" charset="0"/>
              </a:rPr>
              <a:t>Community - several interacting populations that inhabit a common environment and are interdependent.</a:t>
            </a:r>
            <a:r>
              <a:rPr lang="en-US" altLang="en-US" sz="3600">
                <a:solidFill>
                  <a:schemeClr val="bg1"/>
                </a:solidFill>
                <a:latin typeface="Comic Sans MS" panose="030F0702030302020204" pitchFamily="66" charset="0"/>
              </a:rPr>
              <a:t> </a:t>
            </a:r>
          </a:p>
        </p:txBody>
      </p:sp>
      <p:pic>
        <p:nvPicPr>
          <p:cNvPr id="15364" name="Picture 5" descr="http://www.globalchange.umich.edu/globalchange1/current/lectures/ecol_com/foodweb2.jpg">
            <a:extLst>
              <a:ext uri="{FF2B5EF4-FFF2-40B4-BE49-F238E27FC236}">
                <a16:creationId xmlns:a16="http://schemas.microsoft.com/office/drawing/2014/main" id="{037D6487-9C75-4049-49CB-D9AD8D9BC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20900"/>
            <a:ext cx="4354513"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1B4FC7EB-33A2-D1B1-253C-53921F459F03}"/>
              </a:ext>
            </a:extLst>
          </p:cNvPr>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3600">
              <a:solidFill>
                <a:schemeClr val="bg1"/>
              </a:solidFill>
              <a:latin typeface="Comic Sans MS" panose="030F0702030302020204" pitchFamily="66" charset="0"/>
            </a:endParaRPr>
          </a:p>
        </p:txBody>
      </p:sp>
      <p:sp>
        <p:nvSpPr>
          <p:cNvPr id="17411" name="Text Box 3">
            <a:extLst>
              <a:ext uri="{FF2B5EF4-FFF2-40B4-BE49-F238E27FC236}">
                <a16:creationId xmlns:a16="http://schemas.microsoft.com/office/drawing/2014/main" id="{C0F35C35-3024-3301-2BAF-242FC8EFBD4C}"/>
              </a:ext>
            </a:extLst>
          </p:cNvPr>
          <p:cNvSpPr txBox="1">
            <a:spLocks noChangeArrowheads="1"/>
          </p:cNvSpPr>
          <p:nvPr/>
        </p:nvSpPr>
        <p:spPr bwMode="auto">
          <a:xfrm>
            <a:off x="304800" y="0"/>
            <a:ext cx="8458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a:solidFill>
                  <a:schemeClr val="bg1"/>
                </a:solidFill>
                <a:latin typeface="Comic Sans MS" panose="030F0702030302020204" pitchFamily="66" charset="0"/>
              </a:rPr>
              <a:t>Ecosystem - populations in a community and the abiotic factors with which they interact (ex. marine, terrestrial)</a:t>
            </a:r>
          </a:p>
        </p:txBody>
      </p:sp>
      <p:pic>
        <p:nvPicPr>
          <p:cNvPr id="17412" name="Picture 4" descr="coral%20reef%20scene">
            <a:extLst>
              <a:ext uri="{FF2B5EF4-FFF2-40B4-BE49-F238E27FC236}">
                <a16:creationId xmlns:a16="http://schemas.microsoft.com/office/drawing/2014/main" id="{C0F16715-0CDC-8A08-9CE5-D67B7FB37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4376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forest">
            <a:extLst>
              <a:ext uri="{FF2B5EF4-FFF2-40B4-BE49-F238E27FC236}">
                <a16:creationId xmlns:a16="http://schemas.microsoft.com/office/drawing/2014/main" id="{5ACA18E4-81A9-77A9-A0BB-BB92B48A2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33600"/>
            <a:ext cx="36576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E870617-3390-0BB5-EE46-1A08D9877BA0}"/>
              </a:ext>
            </a:extLst>
          </p:cNvPr>
          <p:cNvSpPr txBox="1">
            <a:spLocks noChangeArrowheads="1"/>
          </p:cNvSpPr>
          <p:nvPr/>
        </p:nvSpPr>
        <p:spPr bwMode="auto">
          <a:xfrm>
            <a:off x="838200" y="762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3600">
              <a:solidFill>
                <a:schemeClr val="bg1"/>
              </a:solidFill>
              <a:latin typeface="Comic Sans MS" panose="030F0702030302020204" pitchFamily="66" charset="0"/>
            </a:endParaRPr>
          </a:p>
        </p:txBody>
      </p:sp>
      <p:sp>
        <p:nvSpPr>
          <p:cNvPr id="19459" name="Text Box 3">
            <a:extLst>
              <a:ext uri="{FF2B5EF4-FFF2-40B4-BE49-F238E27FC236}">
                <a16:creationId xmlns:a16="http://schemas.microsoft.com/office/drawing/2014/main" id="{1DA7137D-4738-CBD8-0B0C-52CF68E09D5B}"/>
              </a:ext>
            </a:extLst>
          </p:cNvPr>
          <p:cNvSpPr txBox="1">
            <a:spLocks noChangeArrowheads="1"/>
          </p:cNvSpPr>
          <p:nvPr/>
        </p:nvSpPr>
        <p:spPr bwMode="auto">
          <a:xfrm>
            <a:off x="304800" y="304800"/>
            <a:ext cx="8458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dirty="0">
                <a:solidFill>
                  <a:schemeClr val="bg1"/>
                </a:solidFill>
                <a:latin typeface="Comic Sans MS" panose="030F0702030302020204" pitchFamily="66" charset="0"/>
              </a:rPr>
              <a:t>Biosphere - life supporting portions of Earth composed of air, land, fresh water, and salt water.</a:t>
            </a:r>
          </a:p>
          <a:p>
            <a:pPr eaLnBrk="1" hangingPunct="1">
              <a:spcBef>
                <a:spcPct val="50000"/>
              </a:spcBef>
            </a:pPr>
            <a:r>
              <a:rPr lang="en-US" altLang="en-US" sz="3600" b="1" dirty="0">
                <a:solidFill>
                  <a:schemeClr val="bg1"/>
                </a:solidFill>
                <a:latin typeface="Comic Sans MS" panose="030F0702030302020204" pitchFamily="66" charset="0"/>
              </a:rPr>
              <a:t>The highest level of organization</a:t>
            </a:r>
          </a:p>
        </p:txBody>
      </p:sp>
      <p:pic>
        <p:nvPicPr>
          <p:cNvPr id="19460" name="Picture 4" descr="earth6">
            <a:extLst>
              <a:ext uri="{FF2B5EF4-FFF2-40B4-BE49-F238E27FC236}">
                <a16:creationId xmlns:a16="http://schemas.microsoft.com/office/drawing/2014/main" id="{C4B24A70-C7E4-1665-7316-90B4817C3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73425"/>
            <a:ext cx="51435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FFFF00"/>
      </a:dk2>
      <a:lt2>
        <a:srgbClr val="666633"/>
      </a:lt2>
      <a:accent1>
        <a:srgbClr val="FFFF00"/>
      </a:accent1>
      <a:accent2>
        <a:srgbClr val="800000"/>
      </a:accent2>
      <a:accent3>
        <a:srgbClr val="FFFFFF"/>
      </a:accent3>
      <a:accent4>
        <a:srgbClr val="000000"/>
      </a:accent4>
      <a:accent5>
        <a:srgbClr val="FFFFAA"/>
      </a:accent5>
      <a:accent6>
        <a:srgbClr val="730000"/>
      </a:accent6>
      <a:hlink>
        <a:srgbClr val="FFFF00"/>
      </a:hlink>
      <a:folHlink>
        <a:srgbClr val="FF66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TotalTime>
  <Words>1378</Words>
  <Application>Microsoft Office PowerPoint</Application>
  <PresentationFormat>On-screen Show (4:3)</PresentationFormat>
  <Paragraphs>215</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Times New Roman</vt:lpstr>
      <vt:lpstr>Arial</vt:lpstr>
      <vt:lpstr>Comic Sans MS</vt:lpstr>
      <vt:lpstr>Wingdings</vt:lpstr>
      <vt:lpstr>Default Design</vt:lpstr>
      <vt:lpstr>        Ecology</vt:lpstr>
      <vt:lpstr>WHAT IS ECOLOGY?</vt:lpstr>
      <vt:lpstr>WHAT DO YOU MEAN BY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Feeding Relationships</vt:lpstr>
      <vt:lpstr>Feeding Relationships</vt:lpstr>
      <vt:lpstr>Feeding Relationships</vt:lpstr>
      <vt:lpstr>Feeding Relationships</vt:lpstr>
      <vt:lpstr>Symbiotic Relationships</vt:lpstr>
      <vt:lpstr>Symbiotic Relationships</vt:lpstr>
      <vt:lpstr>Symbiotic Relationships</vt:lpstr>
      <vt:lpstr>Symbiotic Relationships</vt:lpstr>
      <vt:lpstr>PowerPoint Presentation</vt:lpstr>
      <vt:lpstr>Trophic Levels</vt:lpstr>
      <vt:lpstr>Trophic Levels</vt:lpstr>
      <vt:lpstr>PowerPoint Presentation</vt:lpstr>
      <vt:lpstr>Trophic Levels</vt:lpstr>
      <vt:lpstr>PowerPoint Presentation</vt:lpstr>
      <vt:lpstr>Trophic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Blockheads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Unit</dc:title>
  <dc:creator>Heather and Drew</dc:creator>
  <cp:lastModifiedBy>Kimberly Marshall</cp:lastModifiedBy>
  <cp:revision>84</cp:revision>
  <dcterms:created xsi:type="dcterms:W3CDTF">2003-02-09T01:35:47Z</dcterms:created>
  <dcterms:modified xsi:type="dcterms:W3CDTF">2023-09-01T17:44:09Z</dcterms:modified>
</cp:coreProperties>
</file>