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9D317-4683-4024-974B-DFE0389E43A7}" v="1" dt="2024-01-29T19:46:07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Marshall" userId="c27c75f2-0d24-4d11-aa32-3b3af7abd675" providerId="ADAL" clId="{9CF9D317-4683-4024-974B-DFE0389E43A7}"/>
    <pc:docChg chg="modSld sldOrd">
      <pc:chgData name="Kimberly Marshall" userId="c27c75f2-0d24-4d11-aa32-3b3af7abd675" providerId="ADAL" clId="{9CF9D317-4683-4024-974B-DFE0389E43A7}" dt="2024-01-29T19:47:28.216" v="46" actId="207"/>
      <pc:docMkLst>
        <pc:docMk/>
      </pc:docMkLst>
      <pc:sldChg chg="modSp mod ord">
        <pc:chgData name="Kimberly Marshall" userId="c27c75f2-0d24-4d11-aa32-3b3af7abd675" providerId="ADAL" clId="{9CF9D317-4683-4024-974B-DFE0389E43A7}" dt="2024-01-29T19:41:06.912" v="19" actId="207"/>
        <pc:sldMkLst>
          <pc:docMk/>
          <pc:sldMk cId="0" sldId="257"/>
        </pc:sldMkLst>
        <pc:spChg chg="mod">
          <ac:chgData name="Kimberly Marshall" userId="c27c75f2-0d24-4d11-aa32-3b3af7abd675" providerId="ADAL" clId="{9CF9D317-4683-4024-974B-DFE0389E43A7}" dt="2024-01-29T19:41:06.912" v="19" actId="207"/>
          <ac:spMkLst>
            <pc:docMk/>
            <pc:sldMk cId="0" sldId="257"/>
            <ac:spMk id="5123" creationId="{6C4F3114-48C8-508F-6248-F77401ADB1AC}"/>
          </ac:spMkLst>
        </pc:spChg>
      </pc:sldChg>
      <pc:sldChg chg="ord">
        <pc:chgData name="Kimberly Marshall" userId="c27c75f2-0d24-4d11-aa32-3b3af7abd675" providerId="ADAL" clId="{9CF9D317-4683-4024-974B-DFE0389E43A7}" dt="2024-01-29T19:44:13.732" v="24"/>
        <pc:sldMkLst>
          <pc:docMk/>
          <pc:sldMk cId="0" sldId="259"/>
        </pc:sldMkLst>
      </pc:sldChg>
      <pc:sldChg chg="modSp mod">
        <pc:chgData name="Kimberly Marshall" userId="c27c75f2-0d24-4d11-aa32-3b3af7abd675" providerId="ADAL" clId="{9CF9D317-4683-4024-974B-DFE0389E43A7}" dt="2024-01-29T19:42:38.427" v="22" actId="207"/>
        <pc:sldMkLst>
          <pc:docMk/>
          <pc:sldMk cId="0" sldId="260"/>
        </pc:sldMkLst>
        <pc:spChg chg="mod">
          <ac:chgData name="Kimberly Marshall" userId="c27c75f2-0d24-4d11-aa32-3b3af7abd675" providerId="ADAL" clId="{9CF9D317-4683-4024-974B-DFE0389E43A7}" dt="2024-01-29T19:42:38.427" v="22" actId="207"/>
          <ac:spMkLst>
            <pc:docMk/>
            <pc:sldMk cId="0" sldId="260"/>
            <ac:spMk id="9219" creationId="{B8E4CA3C-9C2A-9581-72C9-54F62968DA77}"/>
          </ac:spMkLst>
        </pc:spChg>
      </pc:sldChg>
      <pc:sldChg chg="modSp mod">
        <pc:chgData name="Kimberly Marshall" userId="c27c75f2-0d24-4d11-aa32-3b3af7abd675" providerId="ADAL" clId="{9CF9D317-4683-4024-974B-DFE0389E43A7}" dt="2024-01-29T19:45:41.329" v="28" actId="207"/>
        <pc:sldMkLst>
          <pc:docMk/>
          <pc:sldMk cId="0" sldId="261"/>
        </pc:sldMkLst>
        <pc:spChg chg="mod">
          <ac:chgData name="Kimberly Marshall" userId="c27c75f2-0d24-4d11-aa32-3b3af7abd675" providerId="ADAL" clId="{9CF9D317-4683-4024-974B-DFE0389E43A7}" dt="2024-01-29T19:45:41.329" v="28" actId="207"/>
          <ac:spMkLst>
            <pc:docMk/>
            <pc:sldMk cId="0" sldId="261"/>
            <ac:spMk id="12291" creationId="{F8B127F5-2F89-2D4E-7C17-0B3B2BA86279}"/>
          </ac:spMkLst>
        </pc:spChg>
      </pc:sldChg>
      <pc:sldChg chg="modSp mod">
        <pc:chgData name="Kimberly Marshall" userId="c27c75f2-0d24-4d11-aa32-3b3af7abd675" providerId="ADAL" clId="{9CF9D317-4683-4024-974B-DFE0389E43A7}" dt="2024-01-29T19:46:38.219" v="36" actId="207"/>
        <pc:sldMkLst>
          <pc:docMk/>
          <pc:sldMk cId="0" sldId="264"/>
        </pc:sldMkLst>
        <pc:spChg chg="mod">
          <ac:chgData name="Kimberly Marshall" userId="c27c75f2-0d24-4d11-aa32-3b3af7abd675" providerId="ADAL" clId="{9CF9D317-4683-4024-974B-DFE0389E43A7}" dt="2024-01-29T19:46:38.219" v="36" actId="207"/>
          <ac:spMkLst>
            <pc:docMk/>
            <pc:sldMk cId="0" sldId="264"/>
            <ac:spMk id="14339" creationId="{39920308-96BE-EBF7-A078-E372FEC6B93F}"/>
          </ac:spMkLst>
        </pc:spChg>
      </pc:sldChg>
      <pc:sldChg chg="modSp mod">
        <pc:chgData name="Kimberly Marshall" userId="c27c75f2-0d24-4d11-aa32-3b3af7abd675" providerId="ADAL" clId="{9CF9D317-4683-4024-974B-DFE0389E43A7}" dt="2024-01-29T19:47:28.216" v="46" actId="207"/>
        <pc:sldMkLst>
          <pc:docMk/>
          <pc:sldMk cId="0" sldId="265"/>
        </pc:sldMkLst>
        <pc:spChg chg="mod">
          <ac:chgData name="Kimberly Marshall" userId="c27c75f2-0d24-4d11-aa32-3b3af7abd675" providerId="ADAL" clId="{9CF9D317-4683-4024-974B-DFE0389E43A7}" dt="2024-01-29T19:47:28.216" v="46" actId="207"/>
          <ac:spMkLst>
            <pc:docMk/>
            <pc:sldMk cId="0" sldId="265"/>
            <ac:spMk id="15363" creationId="{24B57C5E-D7F4-1778-D945-0B6EDCC9878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A7DAA0-EECE-9F4C-F63B-57FB0BC692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CB51B-AB0C-F74F-27A8-0A9B214441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FC7517F-329B-473F-B636-5170B3EFDA1F}" type="datetimeFigureOut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E1473-05DB-190E-FED1-3203473174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88C9E-A3FD-5CFF-BF7B-CB3365380C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DCB5A6-971F-4100-AEBD-A79165777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3D7D31-A6B7-E6EB-DFB9-90A41EC600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994CB-B35A-FCD1-68F5-21B9D28368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7B66C48-8EE5-40A5-B309-0DAC054995CD}" type="datetimeFigureOut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2F532A-2539-0EC3-F0EA-A0A604863C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998C3DA-6242-795A-D3DC-6E1E73A19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8051B-4768-321B-5AEE-27626AEC45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4F98D-87B0-120C-FCAF-453B063E97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FCF8BC-0186-4A16-B829-133FF2DFB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F9AA749-41EF-2EF3-8FC3-87EF63206F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9CC52AD-7B7F-66FB-531D-C262BE3327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Deoxyribonucleic acid- stands for Dna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Phosphate molecule is the backbone, then a sugar (deoxyribose), then a base pair, either purine or pyrimidine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Base pairing rules state that adenine always pairs with thymine and cytosine with guanine. A-T  G-C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BEAA036-B63F-8824-24DA-31F9BC8CB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868B66-2BB6-40A3-9AD9-CF187AD1ABD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B2FF692-46A7-41B3-C0A8-25CD761101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AE0E327-11D9-382E-8064-0C2D4F79E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ADA03E0E-6421-735F-4432-46DE7CA124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27D9E0-26DA-4D11-9EC0-8A46451E244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2402B03-E895-2E06-40C9-FD3433978E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2302CCE-A7C1-81ED-060C-6D657720A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78CA528-E7C7-3911-7F5F-6695109D4C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85E1D-747F-44CE-8E1D-04D92290374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0D937-5FF8-A82D-E62E-4F40B69B9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323C4-A5CB-5881-A67D-D15A1E7A6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EE5782-4288-559B-4E12-FA7A1AD21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2CB2-F653-4E21-A21A-F11385A07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4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681937-3110-5987-CD51-3E391531C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DF7A1F-C1A2-2D75-D61D-DBDD93D87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3D994-64BC-06E2-0EE7-9623775BB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683-8E65-4BA4-AFA2-151EC0E94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4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4516E6-AC0A-A65A-04D3-061DBB1DB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890647-4EAF-2826-BA5D-11008B6E59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0C1883-6325-F3B1-C2BF-C85C8D3CE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86B4-F2B6-41BB-9514-E82541C58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84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467CB-B08B-1EE7-63A7-73F761D4B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30FB9-5015-B472-72D5-51D008B4F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D4E189-FA2A-89BF-1A1C-62623483D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B9353-0490-47DC-A372-79205F594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3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95F786-B065-E2A5-4D15-1F558257F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A68EF4-86D5-AD31-48C8-165B74DCE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DB8F6-7C58-8537-817A-BC7BF2DC0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A1C37-32B9-4A06-ADA1-7833F26FD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35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CECA2-65CB-A6ED-3ED2-77BBE8B10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D7C16F-6787-2994-A613-D89DF23051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C2A02-AFE4-C629-2E09-B97B43EE6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3CEAC-4BAE-47B3-840D-B3FDDAA4F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92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3F5F3-E20A-0E8F-1750-631470820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B9EE0-256C-E80F-8904-62F36FB68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8105AE-02AE-A19D-5671-FC86219980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292F0-F723-4008-8A14-BA9DE35FF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52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AD0391-189F-29DC-431E-F054E3EC7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1C7501-93C4-BEFF-9D44-36DF4BC75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2519CD-CE15-2484-5214-E57652B46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1D27D-3DD3-4295-B72E-B3AFA21AD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98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84A0B-B86F-18AA-CA65-9566B8463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8C1BA-D913-C2BE-0C2C-4021CD508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0AA298-6BC6-85F2-4724-7DF691347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5D3DD-72C1-4B7D-BFE1-F3010AFAA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74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EE48A1-CA02-AFED-B037-3AA506050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02DB90-E1E1-FA69-7B84-0FECBD2CB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8EB38D-FCDB-CC5D-29D4-892B52BFE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F9E1-7BD6-407E-96E8-7BBD3BC0E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04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357C14-033F-CFFE-4F61-39ED1C0FF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8EC187-FB65-38E4-D227-5B3A35CCD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B3FB2F-D7A2-B3C9-8D5F-695D78FA7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274C-F4CD-426E-B0F2-3E0073667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5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9C452D-EE11-5AB2-71EC-BCB708FD9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F3016C-9D78-4ECA-1D27-0E540ABE0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D7DA65-1D70-F498-6976-82409D8BE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D40E6-4D31-4000-8C47-D66B6286F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39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AC74E-0EC9-BA19-98DE-C301BC079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FF4C58-F765-C356-F898-890F6C1DA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3007A-3766-C062-1041-858D918AD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70A55-36C9-4E8B-8874-385335B32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56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CD4D35-1A29-29DC-EAFC-8C4E80510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3CCB01-4C1A-C152-2093-52F4E375D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BA7C4E-D761-E8C6-23F8-812022DEF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0BF6-E085-4FA4-A1F8-99643B7FC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5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AE0494-C3FC-E993-3C31-D2867634B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A9077B-E0BC-F3BD-7F17-C838E27B0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686C7F-11BB-4A66-6884-D77E3B7E91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FFDD7E-6881-BFDF-B201-5A50E43A3E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BA492B-160C-D437-1C3D-3E873851A0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39D9FD5-5EB6-4426-A5B3-DF646CBB6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Bradley Hand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E01B42-D8FB-F523-B564-73FD1BFDB02B}"/>
              </a:ext>
            </a:extLst>
          </p:cNvPr>
          <p:cNvSpPr txBox="1"/>
          <p:nvPr/>
        </p:nvSpPr>
        <p:spPr>
          <a:xfrm>
            <a:off x="304800" y="10668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Eras Demi ITC" panose="020B0805030504020804" pitchFamily="34" charset="0"/>
              </a:rPr>
              <a:t>DNA = Deoxyribonucleic Acid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08A210F-D8D2-CCC3-BD43-1367710C4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188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 Narrow" panose="020B0606020202030204" pitchFamily="34" charset="0"/>
              </a:rPr>
              <a:t>DNA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C4F3114-48C8-508F-6248-F77401ADB1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DNA’s </a:t>
            </a:r>
            <a:r>
              <a:rPr lang="en-US" alt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backbone</a:t>
            </a:r>
            <a:r>
              <a:rPr lang="en-US" altLang="en-US" sz="2800" dirty="0">
                <a:latin typeface="Arial Narrow" panose="020B0606020202030204" pitchFamily="34" charset="0"/>
              </a:rPr>
              <a:t> is made of a </a:t>
            </a:r>
            <a:r>
              <a:rPr lang="en-US" altLang="en-US" sz="28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sugar</a:t>
            </a:r>
            <a:r>
              <a:rPr lang="en-US" altLang="en-US" sz="2800" dirty="0">
                <a:latin typeface="Arial Narrow" panose="020B0606020202030204" pitchFamily="34" charset="0"/>
              </a:rPr>
              <a:t> (Deoxyribose) and a </a:t>
            </a:r>
            <a:r>
              <a:rPr lang="en-US" altLang="en-US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phosphate</a:t>
            </a: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The rungs of DNA are made of </a:t>
            </a:r>
            <a:r>
              <a:rPr lang="en-US" altLang="en-US" sz="2800" dirty="0">
                <a:solidFill>
                  <a:srgbClr val="92D050"/>
                </a:solidFill>
                <a:latin typeface="Arial Narrow" panose="020B0606020202030204" pitchFamily="34" charset="0"/>
              </a:rPr>
              <a:t>4 bases – </a:t>
            </a:r>
            <a:r>
              <a:rPr lang="en-US" alt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Adenine, Guanine, Thymine, Cytosine</a:t>
            </a: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The DNA “ladder” is held together by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hydrogen</a:t>
            </a:r>
            <a:r>
              <a:rPr lang="en-US" altLang="en-US" sz="2800" dirty="0">
                <a:latin typeface="Arial Narrow" panose="020B0606020202030204" pitchFamily="34" charset="0"/>
              </a:rPr>
              <a:t> bonds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8D2A6DB-5DEC-BBF5-AB71-FE765B9C3ED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5125" name="Picture 5" descr="dna-base-pairings">
            <a:extLst>
              <a:ext uri="{FF2B5EF4-FFF2-40B4-BE49-F238E27FC236}">
                <a16:creationId xmlns:a16="http://schemas.microsoft.com/office/drawing/2014/main" id="{AC7A8A79-4BFF-E136-997D-67E8E50C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14178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A647D-B873-435C-5BA0-7C358FC1E468}"/>
              </a:ext>
            </a:extLst>
          </p:cNvPr>
          <p:cNvSpPr/>
          <p:nvPr/>
        </p:nvSpPr>
        <p:spPr>
          <a:xfrm>
            <a:off x="4663720" y="1828800"/>
            <a:ext cx="1203680" cy="487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734320-ECF4-476C-C853-F3A83DF74E58}"/>
              </a:ext>
            </a:extLst>
          </p:cNvPr>
          <p:cNvSpPr/>
          <p:nvPr/>
        </p:nvSpPr>
        <p:spPr>
          <a:xfrm>
            <a:off x="7254520" y="1834055"/>
            <a:ext cx="1203680" cy="487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44CDAF-FF9C-E72F-DF11-1AA4BE5C8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Narrow" panose="020B0606020202030204" pitchFamily="34" charset="0"/>
              </a:rPr>
              <a:t>DNA Structure-Bases</a:t>
            </a:r>
          </a:p>
        </p:txBody>
      </p:sp>
      <p:pic>
        <p:nvPicPr>
          <p:cNvPr id="7171" name="Picture 6" descr="DNA Base Pairing">
            <a:extLst>
              <a:ext uri="{FF2B5EF4-FFF2-40B4-BE49-F238E27FC236}">
                <a16:creationId xmlns:a16="http://schemas.microsoft.com/office/drawing/2014/main" id="{B2B6618C-9E73-74C1-7A90-1D93AF6B5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6248400" cy="547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9C61C866-4C86-9ABC-5970-6BA908048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Narrow" panose="020B0606020202030204" pitchFamily="34" charset="0"/>
              </a:rPr>
              <a:t>DNA Structure-Chromosomes</a:t>
            </a:r>
          </a:p>
        </p:txBody>
      </p:sp>
      <p:sp>
        <p:nvSpPr>
          <p:cNvPr id="9219" name="Rectangle 9">
            <a:extLst>
              <a:ext uri="{FF2B5EF4-FFF2-40B4-BE49-F238E27FC236}">
                <a16:creationId xmlns:a16="http://schemas.microsoft.com/office/drawing/2014/main" id="{B8E4CA3C-9C2A-9581-72C9-54F62968DA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The DNA is coiled in the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nucleus</a:t>
            </a:r>
            <a:r>
              <a:rPr lang="en-US" altLang="en-US" sz="2800" dirty="0">
                <a:latin typeface="Arial Narrow" panose="020B0606020202030204" pitchFamily="34" charset="0"/>
              </a:rPr>
              <a:t> in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chromosomes</a:t>
            </a:r>
          </a:p>
          <a:p>
            <a:pPr eaLnBrk="1" hangingPunct="1"/>
            <a:endParaRPr lang="en-US" altLang="en-US" sz="28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Chromosomes carry the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genetics</a:t>
            </a:r>
            <a:r>
              <a:rPr lang="en-US" altLang="en-US" sz="2800" dirty="0">
                <a:latin typeface="Arial Narrow" panose="020B0606020202030204" pitchFamily="34" charset="0"/>
              </a:rPr>
              <a:t> of your ancestors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  <p:pic>
        <p:nvPicPr>
          <p:cNvPr id="9220" name="Picture 11" descr="DNA into Chromosome">
            <a:extLst>
              <a:ext uri="{FF2B5EF4-FFF2-40B4-BE49-F238E27FC236}">
                <a16:creationId xmlns:a16="http://schemas.microsoft.com/office/drawing/2014/main" id="{C8E4D8E1-0613-85FF-A085-A1379F0E08E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447800"/>
            <a:ext cx="4214813" cy="44196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510CDBF7-AE92-F62C-E431-15BA12D31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Narrow" panose="020B0606020202030204" pitchFamily="34" charset="0"/>
              </a:rPr>
              <a:t>Chromosome Structure</a:t>
            </a:r>
          </a:p>
        </p:txBody>
      </p:sp>
      <p:pic>
        <p:nvPicPr>
          <p:cNvPr id="11267" name="Picture 7" descr="chromatinstructurefigure1">
            <a:extLst>
              <a:ext uri="{FF2B5EF4-FFF2-40B4-BE49-F238E27FC236}">
                <a16:creationId xmlns:a16="http://schemas.microsoft.com/office/drawing/2014/main" id="{E589FA9F-FB3C-A726-8FAB-C86C7C976DE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8600" y="1127125"/>
            <a:ext cx="9448800" cy="4587875"/>
          </a:xfrm>
          <a:noFill/>
        </p:spPr>
      </p:pic>
      <p:sp>
        <p:nvSpPr>
          <p:cNvPr id="11268" name="Text Placeholder 4">
            <a:extLst>
              <a:ext uri="{FF2B5EF4-FFF2-40B4-BE49-F238E27FC236}">
                <a16:creationId xmlns:a16="http://schemas.microsoft.com/office/drawing/2014/main" id="{0BE61143-15F5-E35C-6CB2-956EB15402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25C5B561-C53A-D5BD-9AF4-79E05F812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Narrow" panose="020B0606020202030204" pitchFamily="34" charset="0"/>
              </a:rPr>
              <a:t>DNA Replication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F8B127F5-2F89-2D4E-7C17-0B3B2BA862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DNA must be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passed</a:t>
            </a:r>
            <a:r>
              <a:rPr lang="en-US" altLang="en-US" sz="2800" dirty="0">
                <a:latin typeface="Arial Narrow" panose="020B0606020202030204" pitchFamily="34" charset="0"/>
              </a:rPr>
              <a:t> from cell to cell. </a:t>
            </a: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The copying of DNA is called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replication</a:t>
            </a:r>
          </a:p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Once the entire process is complete two </a:t>
            </a:r>
            <a:r>
              <a:rPr lang="en-US" altLang="en-US" sz="2800" dirty="0">
                <a:solidFill>
                  <a:srgbClr val="FFFF00"/>
                </a:solidFill>
                <a:latin typeface="Arial Narrow" panose="020B0606020202030204" pitchFamily="34" charset="0"/>
              </a:rPr>
              <a:t>identical</a:t>
            </a:r>
            <a:r>
              <a:rPr lang="en-US" altLang="en-US" sz="2800" dirty="0">
                <a:latin typeface="Arial Narrow" panose="020B0606020202030204" pitchFamily="34" charset="0"/>
              </a:rPr>
              <a:t> strands of DNA are formed.</a:t>
            </a:r>
          </a:p>
        </p:txBody>
      </p:sp>
      <p:pic>
        <p:nvPicPr>
          <p:cNvPr id="12292" name="Picture 7" descr="DNA Replication1">
            <a:extLst>
              <a:ext uri="{FF2B5EF4-FFF2-40B4-BE49-F238E27FC236}">
                <a16:creationId xmlns:a16="http://schemas.microsoft.com/office/drawing/2014/main" id="{7CD3C485-9642-EE2E-078B-2EA194E3926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7725" y="1447800"/>
            <a:ext cx="4252913" cy="4876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0918556-D959-B0B5-8A28-5CFF3C2F6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Narrow" panose="020B0606020202030204" pitchFamily="34" charset="0"/>
              </a:rPr>
              <a:t>Steps of DNA Replication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39920308-96BE-EBF7-A078-E372FEC6B9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218598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STEP 1: 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DNA is </a:t>
            </a:r>
            <a:r>
              <a:rPr lang="en-US" alt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unwound</a:t>
            </a:r>
            <a:r>
              <a:rPr lang="en-US" altLang="en-US" dirty="0">
                <a:latin typeface="Arial Narrow" panose="020B0606020202030204" pitchFamily="34" charset="0"/>
              </a:rPr>
              <a:t> and </a:t>
            </a:r>
            <a:r>
              <a:rPr lang="en-US" alt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hydrogen</a:t>
            </a:r>
            <a:r>
              <a:rPr lang="en-US" altLang="en-US" dirty="0">
                <a:latin typeface="Arial Narrow" panose="020B0606020202030204" pitchFamily="34" charset="0"/>
              </a:rPr>
              <a:t> bonds are broken apart by the enzyme DNA </a:t>
            </a:r>
            <a:r>
              <a:rPr lang="en-US" alt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helicase</a:t>
            </a:r>
          </a:p>
          <a:p>
            <a:pPr marL="0" indent="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STEP 2: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Two strands are </a:t>
            </a:r>
            <a:r>
              <a:rPr lang="en-US" alt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separated</a:t>
            </a:r>
            <a:r>
              <a:rPr lang="en-US" altLang="en-US" dirty="0">
                <a:latin typeface="Arial Narrow" panose="020B0606020202030204" pitchFamily="34" charset="0"/>
              </a:rPr>
              <a:t> by the enzyme DNA </a:t>
            </a:r>
            <a:r>
              <a:rPr lang="en-US" alt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polymerase</a:t>
            </a:r>
            <a:r>
              <a:rPr lang="en-US" altLang="en-US" dirty="0"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6F83E48-907F-1DA8-9AB6-E0476F9C8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Narrow" panose="020B0606020202030204" pitchFamily="34" charset="0"/>
              </a:rPr>
              <a:t>Steps of DNA Replication</a:t>
            </a:r>
          </a:p>
        </p:txBody>
      </p:sp>
      <p:sp>
        <p:nvSpPr>
          <p:cNvPr id="15363" name="Text Placeholder 2">
            <a:extLst>
              <a:ext uri="{FF2B5EF4-FFF2-40B4-BE49-F238E27FC236}">
                <a16:creationId xmlns:a16="http://schemas.microsoft.com/office/drawing/2014/main" id="{24B57C5E-D7F4-1778-D945-0B6EDCC987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STEP 3:</a:t>
            </a:r>
          </a:p>
          <a:p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Complementary</a:t>
            </a:r>
            <a:r>
              <a:rPr lang="en-US" altLang="en-US" sz="3100" dirty="0">
                <a:latin typeface="Arial Narrow" panose="020B0606020202030204" pitchFamily="34" charset="0"/>
              </a:rPr>
              <a:t> base pairs are brought to the original strand  from the opposite end (</a:t>
            </a:r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antiparallel</a:t>
            </a:r>
            <a:r>
              <a:rPr lang="en-US" altLang="en-US" sz="3100" dirty="0">
                <a:latin typeface="Arial Narrow" panose="020B0606020202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en-US" sz="3100" dirty="0">
                <a:latin typeface="Arial Narrow" panose="020B0606020202030204" pitchFamily="34" charset="0"/>
              </a:rPr>
              <a:t>STEP 4:</a:t>
            </a:r>
          </a:p>
          <a:p>
            <a:r>
              <a:rPr lang="en-US" altLang="en-US" sz="3100" dirty="0">
                <a:latin typeface="Arial Narrow" panose="020B0606020202030204" pitchFamily="34" charset="0"/>
              </a:rPr>
              <a:t>DNA molecules are one part </a:t>
            </a:r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old</a:t>
            </a:r>
            <a:r>
              <a:rPr lang="en-US" altLang="en-US" sz="3100" dirty="0">
                <a:latin typeface="Arial Narrow" panose="020B0606020202030204" pitchFamily="34" charset="0"/>
              </a:rPr>
              <a:t> strand one part </a:t>
            </a:r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new</a:t>
            </a:r>
            <a:r>
              <a:rPr lang="en-US" altLang="en-US" sz="3100" dirty="0">
                <a:latin typeface="Arial Narrow" panose="020B0606020202030204" pitchFamily="34" charset="0"/>
              </a:rPr>
              <a:t> strand. (</a:t>
            </a:r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semi-conservative</a:t>
            </a:r>
            <a:r>
              <a:rPr lang="en-US" altLang="en-US" sz="3100" dirty="0">
                <a:latin typeface="Arial Narrow" panose="020B0606020202030204" pitchFamily="34" charset="0"/>
              </a:rPr>
              <a:t> replication)</a:t>
            </a:r>
          </a:p>
          <a:p>
            <a:pPr marL="0" indent="0">
              <a:buNone/>
            </a:pPr>
            <a:r>
              <a:rPr lang="en-US" altLang="en-US" sz="3100" dirty="0">
                <a:latin typeface="Arial Narrow" panose="020B0606020202030204" pitchFamily="34" charset="0"/>
              </a:rPr>
              <a:t>STEP 5:</a:t>
            </a:r>
          </a:p>
          <a:p>
            <a:r>
              <a:rPr lang="en-US" altLang="en-US" sz="3100" dirty="0">
                <a:latin typeface="Arial Narrow" panose="020B0606020202030204" pitchFamily="34" charset="0"/>
              </a:rPr>
              <a:t>Two </a:t>
            </a:r>
            <a:r>
              <a:rPr lang="en-US" altLang="en-US" sz="3100" dirty="0">
                <a:solidFill>
                  <a:srgbClr val="FFFF00"/>
                </a:solidFill>
                <a:latin typeface="Arial Narrow" panose="020B0606020202030204" pitchFamily="34" charset="0"/>
              </a:rPr>
              <a:t>identical</a:t>
            </a:r>
            <a:r>
              <a:rPr lang="en-US" altLang="en-US" sz="3100" dirty="0">
                <a:latin typeface="Arial Narrow" panose="020B0606020202030204" pitchFamily="34" charset="0"/>
              </a:rPr>
              <a:t> strands of DNA are produced.</a:t>
            </a:r>
          </a:p>
          <a:p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8">
      <a:dk1>
        <a:srgbClr val="FFFFFF"/>
      </a:dk1>
      <a:lt1>
        <a:srgbClr val="FFFFFF"/>
      </a:lt1>
      <a:dk2>
        <a:srgbClr val="CCCCCC"/>
      </a:dk2>
      <a:lt2>
        <a:srgbClr val="808080"/>
      </a:lt2>
      <a:accent1>
        <a:srgbClr val="7030A0"/>
      </a:accent1>
      <a:accent2>
        <a:srgbClr val="9900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radley Hand ITC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234</Words>
  <Application>Microsoft Office PowerPoint</Application>
  <PresentationFormat>On-screen Show (4:3)</PresentationFormat>
  <Paragraphs>33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Arial Narrow</vt:lpstr>
      <vt:lpstr>Default Design</vt:lpstr>
      <vt:lpstr>PowerPoint Presentation</vt:lpstr>
      <vt:lpstr>DNA Structure</vt:lpstr>
      <vt:lpstr>DNA Structure-Bases</vt:lpstr>
      <vt:lpstr>DNA Structure-Chromosomes</vt:lpstr>
      <vt:lpstr>Chromosome Structure</vt:lpstr>
      <vt:lpstr>DNA Replication</vt:lpstr>
      <vt:lpstr>Steps of DNA Replication</vt:lpstr>
      <vt:lpstr>Steps of DNA Replication</vt:lpstr>
    </vt:vector>
  </TitlesOfParts>
  <Company>IUSD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Structure and Function</dc:title>
  <dc:creator>MobileLab</dc:creator>
  <cp:lastModifiedBy>Kimberly Marshall</cp:lastModifiedBy>
  <cp:revision>21</cp:revision>
  <dcterms:created xsi:type="dcterms:W3CDTF">2008-10-16T18:49:11Z</dcterms:created>
  <dcterms:modified xsi:type="dcterms:W3CDTF">2024-01-29T19:47:29Z</dcterms:modified>
</cp:coreProperties>
</file>