
<file path=[Content_Types].xml><?xml version="1.0" encoding="utf-8"?>
<Types xmlns="http://schemas.openxmlformats.org/package/2006/content-types">
  <Default Extension="fntdata" ContentType="application/x-fontdata"/>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3" r:id="rId4"/>
  </p:sldMasterIdLst>
  <p:notesMasterIdLst>
    <p:notesMasterId r:id="rId16"/>
  </p:notesMasterIdLst>
  <p:sldIdLst>
    <p:sldId id="265" r:id="rId5"/>
    <p:sldId id="267" r:id="rId6"/>
    <p:sldId id="268" r:id="rId7"/>
    <p:sldId id="269" r:id="rId8"/>
    <p:sldId id="270" r:id="rId9"/>
    <p:sldId id="266" r:id="rId10"/>
    <p:sldId id="271" r:id="rId11"/>
    <p:sldId id="275" r:id="rId12"/>
    <p:sldId id="272" r:id="rId13"/>
    <p:sldId id="274" r:id="rId14"/>
    <p:sldId id="276" r:id="rId15"/>
  </p:sldIdLst>
  <p:sldSz cx="10160000" cy="7620000"/>
  <p:notesSz cx="7620000" cy="10160000"/>
  <p:embeddedFontLst>
    <p:embeddedFont>
      <p:font typeface="Arial Black" panose="020B0A04020102020204" pitchFamily="34" charset="0"/>
      <p:regular r:id="rId17"/>
      <p:bold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15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font" Target="fonts/font2.fntdata"/><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font" Target="fonts/font1.fntdata"/><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762000" y="4826000"/>
            <a:ext cx="6096000" cy="45720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marL="0" marR="0" lvl="0" indent="0" algn="l">
              <a:lnSpc>
                <a:spcPct val="112500"/>
              </a:lnSpc>
              <a:spcBef>
                <a:spcPts val="0"/>
              </a:spcBef>
              <a:spcAft>
                <a:spcPts val="333"/>
              </a:spcAft>
              <a:buNone/>
            </a:pPr>
            <a:r>
              <a:rPr lang="en-US" sz="1466" dirty="0">
                <a:solidFill>
                  <a:srgbClr val="333333"/>
                </a:solidFill>
                <a:latin typeface="Times New Roman"/>
                <a:ea typeface="Times New Roman"/>
                <a:cs typeface="Times New Roman"/>
                <a:sym typeface="Times New Roman"/>
              </a:rPr>
              <a:t>This is the exact version of the microscope used in class. Students will be identifying the parts on the microscopes at their desks as we go along and what their functions are.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9" name="Shape 149"/>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lvl="0">
              <a:spcBef>
                <a:spcPts val="0"/>
              </a:spcBef>
              <a:buNone/>
            </a:pPr>
            <a:endParaRPr sz="1466"/>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0" name="Shape 160"/>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lvl="0">
              <a:spcBef>
                <a:spcPts val="0"/>
              </a:spcBef>
              <a:buNone/>
            </a:pPr>
            <a:endParaRPr sz="1466"/>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marL="0" marR="0" lvl="0" indent="0" algn="l">
              <a:lnSpc>
                <a:spcPct val="112500"/>
              </a:lnSpc>
              <a:spcBef>
                <a:spcPts val="0"/>
              </a:spcBef>
              <a:spcAft>
                <a:spcPts val="333"/>
              </a:spcAft>
              <a:buNone/>
            </a:pPr>
            <a:r>
              <a:rPr lang="en-US" sz="1466">
                <a:solidFill>
                  <a:srgbClr val="333333"/>
                </a:solidFill>
                <a:latin typeface="Times New Roman"/>
                <a:ea typeface="Times New Roman"/>
                <a:cs typeface="Times New Roman"/>
                <a:sym typeface="Times New Roman"/>
              </a:rPr>
              <a:t>Give students a slide from the “common things” set, each student will practice focusing and changing objectives.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1" name="Shape 111"/>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marL="0" marR="0" lvl="0" indent="0" algn="l">
              <a:lnSpc>
                <a:spcPct val="112500"/>
              </a:lnSpc>
              <a:spcBef>
                <a:spcPts val="0"/>
              </a:spcBef>
              <a:spcAft>
                <a:spcPts val="333"/>
              </a:spcAft>
              <a:buNone/>
            </a:pPr>
            <a:r>
              <a:rPr lang="en-US" sz="1466">
                <a:solidFill>
                  <a:srgbClr val="333333"/>
                </a:solidFill>
                <a:latin typeface="Times New Roman"/>
                <a:ea typeface="Times New Roman"/>
                <a:cs typeface="Times New Roman"/>
                <a:sym typeface="Times New Roman"/>
              </a:rPr>
              <a:t>Give students a slide from the “common things” set, each student will practice focusing and changing objectives.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7" name="Shape 117"/>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lvl="0">
              <a:spcBef>
                <a:spcPts val="0"/>
              </a:spcBef>
              <a:buNone/>
            </a:pPr>
            <a:endParaRPr sz="1466"/>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marL="0" marR="0" lvl="0" indent="0" algn="l">
              <a:lnSpc>
                <a:spcPct val="112500"/>
              </a:lnSpc>
              <a:spcBef>
                <a:spcPts val="0"/>
              </a:spcBef>
              <a:spcAft>
                <a:spcPts val="333"/>
              </a:spcAft>
              <a:buNone/>
            </a:pPr>
            <a:r>
              <a:rPr lang="en-US" sz="1466">
                <a:solidFill>
                  <a:srgbClr val="333333"/>
                </a:solidFill>
                <a:latin typeface="Times New Roman"/>
                <a:ea typeface="Times New Roman"/>
                <a:cs typeface="Times New Roman"/>
                <a:sym typeface="Times New Roman"/>
              </a:rPr>
              <a:t>Have students exchange slides so they can look at different things, walk them through using the high power objective to focus slides. Emphasize not using the coarse objective during this process, as it will crack the slides.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lvl="0">
              <a:spcBef>
                <a:spcPts val="0"/>
              </a:spcBef>
              <a:buNone/>
            </a:pPr>
            <a:endParaRPr sz="1466"/>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lvl="0">
              <a:spcBef>
                <a:spcPts val="0"/>
              </a:spcBef>
              <a:buNone/>
            </a:pPr>
            <a:endParaRPr sz="1466"/>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4" name="Shape 154"/>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lvl="0">
              <a:spcBef>
                <a:spcPts val="0"/>
              </a:spcBef>
              <a:buNone/>
            </a:pPr>
            <a:endParaRPr sz="1466"/>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lvl="0">
              <a:spcBef>
                <a:spcPts val="0"/>
              </a:spcBef>
              <a:buNone/>
            </a:pPr>
            <a:endParaRPr sz="1466"/>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914400" y="3048000"/>
            <a:ext cx="8331200" cy="1219199"/>
          </a:xfrm>
          <a:prstGeom prst="rect">
            <a:avLst/>
          </a:prstGeom>
          <a:noFill/>
          <a:ln>
            <a:noFill/>
          </a:ln>
        </p:spPr>
        <p:txBody>
          <a:bodyPr lIns="91425" tIns="91425" rIns="91425" bIns="91425" anchor="t" anchorCtr="0"/>
          <a:lstStyle>
            <a:lvl1pPr lvl="0" algn="ctr">
              <a:spcBef>
                <a:spcPts val="0"/>
              </a:spcBef>
              <a:buClr>
                <a:srgbClr val="333333"/>
              </a:buClr>
              <a:buSzPct val="100000"/>
              <a:defRPr sz="4800">
                <a:solidFill>
                  <a:srgbClr val="333333"/>
                </a:solidFill>
              </a:defRPr>
            </a:lvl1pPr>
            <a:lvl2pPr lvl="1" algn="ctr">
              <a:spcBef>
                <a:spcPts val="0"/>
              </a:spcBef>
              <a:buClr>
                <a:srgbClr val="333333"/>
              </a:buClr>
              <a:buSzPct val="100000"/>
              <a:defRPr sz="4800">
                <a:solidFill>
                  <a:srgbClr val="333333"/>
                </a:solidFill>
              </a:defRPr>
            </a:lvl2pPr>
            <a:lvl3pPr lvl="2" algn="ctr">
              <a:spcBef>
                <a:spcPts val="0"/>
              </a:spcBef>
              <a:buClr>
                <a:srgbClr val="333333"/>
              </a:buClr>
              <a:buSzPct val="100000"/>
              <a:defRPr sz="4800">
                <a:solidFill>
                  <a:srgbClr val="333333"/>
                </a:solidFill>
              </a:defRPr>
            </a:lvl3pPr>
            <a:lvl4pPr lvl="3" algn="ctr">
              <a:spcBef>
                <a:spcPts val="0"/>
              </a:spcBef>
              <a:buClr>
                <a:srgbClr val="333333"/>
              </a:buClr>
              <a:buSzPct val="100000"/>
              <a:defRPr sz="4800">
                <a:solidFill>
                  <a:srgbClr val="333333"/>
                </a:solidFill>
              </a:defRPr>
            </a:lvl4pPr>
            <a:lvl5pPr lvl="4" algn="ctr">
              <a:spcBef>
                <a:spcPts val="0"/>
              </a:spcBef>
              <a:buClr>
                <a:srgbClr val="333333"/>
              </a:buClr>
              <a:buSzPct val="100000"/>
              <a:defRPr sz="4800">
                <a:solidFill>
                  <a:srgbClr val="333333"/>
                </a:solidFill>
              </a:defRPr>
            </a:lvl5pPr>
            <a:lvl6pPr lvl="5" algn="ctr">
              <a:spcBef>
                <a:spcPts val="0"/>
              </a:spcBef>
              <a:buClr>
                <a:srgbClr val="333333"/>
              </a:buClr>
              <a:buSzPct val="100000"/>
              <a:defRPr sz="4800">
                <a:solidFill>
                  <a:srgbClr val="333333"/>
                </a:solidFill>
              </a:defRPr>
            </a:lvl6pPr>
            <a:lvl7pPr lvl="6" algn="ctr">
              <a:spcBef>
                <a:spcPts val="0"/>
              </a:spcBef>
              <a:buClr>
                <a:srgbClr val="333333"/>
              </a:buClr>
              <a:buSzPct val="100000"/>
              <a:defRPr sz="4800">
                <a:solidFill>
                  <a:srgbClr val="333333"/>
                </a:solidFill>
              </a:defRPr>
            </a:lvl7pPr>
            <a:lvl8pPr lvl="7" algn="ctr">
              <a:spcBef>
                <a:spcPts val="0"/>
              </a:spcBef>
              <a:buClr>
                <a:srgbClr val="333333"/>
              </a:buClr>
              <a:buSzPct val="100000"/>
              <a:defRPr sz="4800">
                <a:solidFill>
                  <a:srgbClr val="333333"/>
                </a:solidFill>
              </a:defRPr>
            </a:lvl8pPr>
            <a:lvl9pPr lvl="8" algn="ctr">
              <a:spcBef>
                <a:spcPts val="0"/>
              </a:spcBef>
              <a:buClr>
                <a:srgbClr val="333333"/>
              </a:buClr>
              <a:buSzPct val="100000"/>
              <a:defRPr sz="4800">
                <a:solidFill>
                  <a:srgbClr val="333333"/>
                </a:solidFill>
              </a:defRPr>
            </a:lvl9pPr>
          </a:lstStyle>
          <a:p>
            <a:endParaRPr/>
          </a:p>
        </p:txBody>
      </p:sp>
      <p:sp>
        <p:nvSpPr>
          <p:cNvPr id="9" name="Shape 9"/>
          <p:cNvSpPr txBox="1">
            <a:spLocks noGrp="1"/>
          </p:cNvSpPr>
          <p:nvPr>
            <p:ph type="subTitle" idx="1"/>
          </p:nvPr>
        </p:nvSpPr>
        <p:spPr>
          <a:xfrm>
            <a:off x="1828800" y="4572000"/>
            <a:ext cx="6502399" cy="914400"/>
          </a:xfrm>
          <a:prstGeom prst="rect">
            <a:avLst/>
          </a:prstGeom>
          <a:noFill/>
          <a:ln>
            <a:noFill/>
          </a:ln>
        </p:spPr>
        <p:txBody>
          <a:bodyPr lIns="91425" tIns="91425" rIns="91425" bIns="91425" anchor="t" anchorCtr="0"/>
          <a:lstStyle>
            <a:lvl1pPr lvl="0" algn="ctr">
              <a:spcBef>
                <a:spcPts val="0"/>
              </a:spcBef>
              <a:buClr>
                <a:srgbClr val="999999"/>
              </a:buClr>
              <a:buSzPct val="100000"/>
              <a:defRPr sz="3200">
                <a:solidFill>
                  <a:srgbClr val="999999"/>
                </a:solidFill>
              </a:defRPr>
            </a:lvl1pPr>
            <a:lvl2pPr lvl="1" algn="ctr">
              <a:spcBef>
                <a:spcPts val="0"/>
              </a:spcBef>
              <a:buClr>
                <a:srgbClr val="999999"/>
              </a:buClr>
              <a:buSzPct val="100000"/>
              <a:defRPr sz="3200">
                <a:solidFill>
                  <a:srgbClr val="999999"/>
                </a:solidFill>
              </a:defRPr>
            </a:lvl2pPr>
            <a:lvl3pPr lvl="2" algn="ctr">
              <a:spcBef>
                <a:spcPts val="0"/>
              </a:spcBef>
              <a:buClr>
                <a:srgbClr val="999999"/>
              </a:buClr>
              <a:buSzPct val="100000"/>
              <a:defRPr sz="3200">
                <a:solidFill>
                  <a:srgbClr val="999999"/>
                </a:solidFill>
              </a:defRPr>
            </a:lvl3pPr>
            <a:lvl4pPr lvl="3" algn="ctr">
              <a:spcBef>
                <a:spcPts val="0"/>
              </a:spcBef>
              <a:buClr>
                <a:srgbClr val="999999"/>
              </a:buClr>
              <a:buSzPct val="100000"/>
              <a:defRPr sz="3200">
                <a:solidFill>
                  <a:srgbClr val="999999"/>
                </a:solidFill>
              </a:defRPr>
            </a:lvl4pPr>
            <a:lvl5pPr lvl="4" algn="ctr">
              <a:spcBef>
                <a:spcPts val="0"/>
              </a:spcBef>
              <a:buClr>
                <a:srgbClr val="999999"/>
              </a:buClr>
              <a:buSzPct val="100000"/>
              <a:defRPr sz="3200">
                <a:solidFill>
                  <a:srgbClr val="999999"/>
                </a:solidFill>
              </a:defRPr>
            </a:lvl5pPr>
            <a:lvl6pPr lvl="5" algn="ctr">
              <a:spcBef>
                <a:spcPts val="0"/>
              </a:spcBef>
              <a:buClr>
                <a:srgbClr val="999999"/>
              </a:buClr>
              <a:buSzPct val="100000"/>
              <a:defRPr sz="3200">
                <a:solidFill>
                  <a:srgbClr val="999999"/>
                </a:solidFill>
              </a:defRPr>
            </a:lvl6pPr>
            <a:lvl7pPr lvl="6" algn="ctr">
              <a:spcBef>
                <a:spcPts val="0"/>
              </a:spcBef>
              <a:buClr>
                <a:srgbClr val="999999"/>
              </a:buClr>
              <a:buSzPct val="100000"/>
              <a:defRPr sz="3200">
                <a:solidFill>
                  <a:srgbClr val="999999"/>
                </a:solidFill>
              </a:defRPr>
            </a:lvl7pPr>
            <a:lvl8pPr lvl="7" algn="ctr">
              <a:spcBef>
                <a:spcPts val="0"/>
              </a:spcBef>
              <a:buClr>
                <a:srgbClr val="999999"/>
              </a:buClr>
              <a:buSzPct val="100000"/>
              <a:defRPr sz="3200">
                <a:solidFill>
                  <a:srgbClr val="999999"/>
                </a:solidFill>
              </a:defRPr>
            </a:lvl8pPr>
            <a:lvl9pPr lvl="8" algn="ctr">
              <a:spcBef>
                <a:spcPts val="0"/>
              </a:spcBef>
              <a:buClr>
                <a:srgbClr val="999999"/>
              </a:buClr>
              <a:buSzPct val="100000"/>
              <a:defRPr sz="3200">
                <a:solidFill>
                  <a:srgbClr val="999999"/>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304800" y="304800"/>
            <a:ext cx="9550400" cy="914400"/>
          </a:xfrm>
          <a:prstGeom prst="rect">
            <a:avLst/>
          </a:prstGeom>
          <a:noFill/>
          <a:ln>
            <a:noFill/>
          </a:ln>
        </p:spPr>
        <p:txBody>
          <a:bodyPr lIns="91425" tIns="91425" rIns="91425" bIns="91425" anchor="t" anchorCtr="0"/>
          <a:lstStyle>
            <a:lvl1pPr lvl="0">
              <a:spcBef>
                <a:spcPts val="0"/>
              </a:spcBef>
              <a:buClr>
                <a:srgbClr val="333333"/>
              </a:buClr>
              <a:buSzPct val="99224"/>
              <a:defRPr sz="4266">
                <a:solidFill>
                  <a:srgbClr val="333333"/>
                </a:solidFill>
              </a:defRPr>
            </a:lvl1pPr>
            <a:lvl2pPr lvl="1">
              <a:spcBef>
                <a:spcPts val="0"/>
              </a:spcBef>
              <a:buClr>
                <a:srgbClr val="333333"/>
              </a:buClr>
              <a:buSzPct val="99224"/>
              <a:defRPr sz="4266">
                <a:solidFill>
                  <a:srgbClr val="333333"/>
                </a:solidFill>
              </a:defRPr>
            </a:lvl2pPr>
            <a:lvl3pPr lvl="2">
              <a:spcBef>
                <a:spcPts val="0"/>
              </a:spcBef>
              <a:buClr>
                <a:srgbClr val="333333"/>
              </a:buClr>
              <a:buSzPct val="99224"/>
              <a:defRPr sz="4266">
                <a:solidFill>
                  <a:srgbClr val="333333"/>
                </a:solidFill>
              </a:defRPr>
            </a:lvl3pPr>
            <a:lvl4pPr lvl="3">
              <a:spcBef>
                <a:spcPts val="0"/>
              </a:spcBef>
              <a:buClr>
                <a:srgbClr val="333333"/>
              </a:buClr>
              <a:buSzPct val="99224"/>
              <a:defRPr sz="4266">
                <a:solidFill>
                  <a:srgbClr val="333333"/>
                </a:solidFill>
              </a:defRPr>
            </a:lvl4pPr>
            <a:lvl5pPr lvl="4">
              <a:spcBef>
                <a:spcPts val="0"/>
              </a:spcBef>
              <a:buClr>
                <a:srgbClr val="333333"/>
              </a:buClr>
              <a:buSzPct val="99224"/>
              <a:defRPr sz="4266">
                <a:solidFill>
                  <a:srgbClr val="333333"/>
                </a:solidFill>
              </a:defRPr>
            </a:lvl5pPr>
            <a:lvl6pPr lvl="5">
              <a:spcBef>
                <a:spcPts val="0"/>
              </a:spcBef>
              <a:buClr>
                <a:srgbClr val="333333"/>
              </a:buClr>
              <a:buSzPct val="99224"/>
              <a:defRPr sz="4266">
                <a:solidFill>
                  <a:srgbClr val="333333"/>
                </a:solidFill>
              </a:defRPr>
            </a:lvl6pPr>
            <a:lvl7pPr lvl="6">
              <a:spcBef>
                <a:spcPts val="0"/>
              </a:spcBef>
              <a:buClr>
                <a:srgbClr val="333333"/>
              </a:buClr>
              <a:buSzPct val="99224"/>
              <a:defRPr sz="4266">
                <a:solidFill>
                  <a:srgbClr val="333333"/>
                </a:solidFill>
              </a:defRPr>
            </a:lvl7pPr>
            <a:lvl8pPr lvl="7">
              <a:spcBef>
                <a:spcPts val="0"/>
              </a:spcBef>
              <a:buClr>
                <a:srgbClr val="333333"/>
              </a:buClr>
              <a:buSzPct val="99224"/>
              <a:defRPr sz="4266">
                <a:solidFill>
                  <a:srgbClr val="333333"/>
                </a:solidFill>
              </a:defRPr>
            </a:lvl8pPr>
            <a:lvl9pPr lvl="8">
              <a:spcBef>
                <a:spcPts val="0"/>
              </a:spcBef>
              <a:buClr>
                <a:srgbClr val="333333"/>
              </a:buClr>
              <a:buSzPct val="99224"/>
              <a:defRPr sz="4266">
                <a:solidFill>
                  <a:srgbClr val="333333"/>
                </a:solidFill>
              </a:defRPr>
            </a:lvl9pPr>
          </a:lstStyle>
          <a:p>
            <a:endParaRPr/>
          </a:p>
        </p:txBody>
      </p:sp>
      <p:sp>
        <p:nvSpPr>
          <p:cNvPr id="12" name="Shape 12"/>
          <p:cNvSpPr txBox="1">
            <a:spLocks noGrp="1"/>
          </p:cNvSpPr>
          <p:nvPr>
            <p:ph type="body" idx="1"/>
          </p:nvPr>
        </p:nvSpPr>
        <p:spPr>
          <a:xfrm>
            <a:off x="304800" y="1828800"/>
            <a:ext cx="9550400" cy="5486399"/>
          </a:xfrm>
          <a:prstGeom prst="rect">
            <a:avLst/>
          </a:prstGeom>
          <a:noFill/>
          <a:ln>
            <a:noFill/>
          </a:ln>
        </p:spPr>
        <p:txBody>
          <a:bodyPr lIns="91425" tIns="91425" rIns="91425" bIns="91425" anchor="t" anchorCtr="0"/>
          <a:lstStyle>
            <a:lvl1pPr lvl="0">
              <a:spcBef>
                <a:spcPts val="0"/>
              </a:spcBef>
              <a:buClr>
                <a:srgbClr val="333333"/>
              </a:buClr>
              <a:buSzPct val="98765"/>
              <a:defRPr sz="2666">
                <a:solidFill>
                  <a:srgbClr val="333333"/>
                </a:solidFill>
              </a:defRPr>
            </a:lvl1pPr>
            <a:lvl2pPr lvl="1">
              <a:spcBef>
                <a:spcPts val="0"/>
              </a:spcBef>
              <a:buClr>
                <a:srgbClr val="333333"/>
              </a:buClr>
              <a:buSzPct val="98765"/>
              <a:defRPr sz="2666">
                <a:solidFill>
                  <a:srgbClr val="333333"/>
                </a:solidFill>
              </a:defRPr>
            </a:lvl2pPr>
            <a:lvl3pPr lvl="2">
              <a:spcBef>
                <a:spcPts val="0"/>
              </a:spcBef>
              <a:buClr>
                <a:srgbClr val="333333"/>
              </a:buClr>
              <a:buSzPct val="98765"/>
              <a:defRPr sz="2666">
                <a:solidFill>
                  <a:srgbClr val="333333"/>
                </a:solidFill>
              </a:defRPr>
            </a:lvl3pPr>
            <a:lvl4pPr lvl="3">
              <a:spcBef>
                <a:spcPts val="0"/>
              </a:spcBef>
              <a:buClr>
                <a:srgbClr val="333333"/>
              </a:buClr>
              <a:buSzPct val="98765"/>
              <a:defRPr sz="2666">
                <a:solidFill>
                  <a:srgbClr val="333333"/>
                </a:solidFill>
              </a:defRPr>
            </a:lvl4pPr>
            <a:lvl5pPr lvl="4">
              <a:spcBef>
                <a:spcPts val="0"/>
              </a:spcBef>
              <a:buClr>
                <a:srgbClr val="333333"/>
              </a:buClr>
              <a:buSzPct val="98765"/>
              <a:defRPr sz="2666">
                <a:solidFill>
                  <a:srgbClr val="333333"/>
                </a:solidFill>
              </a:defRPr>
            </a:lvl5pPr>
            <a:lvl6pPr lvl="5">
              <a:spcBef>
                <a:spcPts val="0"/>
              </a:spcBef>
              <a:buClr>
                <a:srgbClr val="333333"/>
              </a:buClr>
              <a:buSzPct val="98765"/>
              <a:defRPr sz="2666">
                <a:solidFill>
                  <a:srgbClr val="333333"/>
                </a:solidFill>
              </a:defRPr>
            </a:lvl6pPr>
            <a:lvl7pPr lvl="6">
              <a:spcBef>
                <a:spcPts val="0"/>
              </a:spcBef>
              <a:buClr>
                <a:srgbClr val="333333"/>
              </a:buClr>
              <a:buSzPct val="98765"/>
              <a:defRPr sz="2666">
                <a:solidFill>
                  <a:srgbClr val="333333"/>
                </a:solidFill>
              </a:defRPr>
            </a:lvl7pPr>
            <a:lvl8pPr lvl="7">
              <a:spcBef>
                <a:spcPts val="0"/>
              </a:spcBef>
              <a:buClr>
                <a:srgbClr val="333333"/>
              </a:buClr>
              <a:buSzPct val="98765"/>
              <a:defRPr sz="2666">
                <a:solidFill>
                  <a:srgbClr val="333333"/>
                </a:solidFill>
              </a:defRPr>
            </a:lvl8pPr>
            <a:lvl9pPr lvl="8">
              <a:spcBef>
                <a:spcPts val="0"/>
              </a:spcBef>
              <a:buClr>
                <a:srgbClr val="333333"/>
              </a:buClr>
              <a:buSzPct val="98765"/>
              <a:defRPr sz="2666">
                <a:solidFill>
                  <a:srgbClr val="333333"/>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04800" y="304800"/>
            <a:ext cx="9550400" cy="914400"/>
          </a:xfrm>
          <a:prstGeom prst="rect">
            <a:avLst/>
          </a:prstGeom>
          <a:noFill/>
          <a:ln>
            <a:noFill/>
          </a:ln>
        </p:spPr>
        <p:txBody>
          <a:bodyPr lIns="91425" tIns="91425" rIns="91425" bIns="91425" anchor="t" anchorCtr="0"/>
          <a:lstStyle>
            <a:lvl1pPr lvl="0">
              <a:spcBef>
                <a:spcPts val="0"/>
              </a:spcBef>
              <a:buClr>
                <a:srgbClr val="333333"/>
              </a:buClr>
              <a:buSzPct val="99224"/>
              <a:defRPr sz="4266">
                <a:solidFill>
                  <a:srgbClr val="333333"/>
                </a:solidFill>
              </a:defRPr>
            </a:lvl1pPr>
            <a:lvl2pPr lvl="1">
              <a:spcBef>
                <a:spcPts val="0"/>
              </a:spcBef>
              <a:buClr>
                <a:srgbClr val="333333"/>
              </a:buClr>
              <a:buSzPct val="99224"/>
              <a:defRPr sz="4266">
                <a:solidFill>
                  <a:srgbClr val="333333"/>
                </a:solidFill>
              </a:defRPr>
            </a:lvl2pPr>
            <a:lvl3pPr lvl="2">
              <a:spcBef>
                <a:spcPts val="0"/>
              </a:spcBef>
              <a:buClr>
                <a:srgbClr val="333333"/>
              </a:buClr>
              <a:buSzPct val="99224"/>
              <a:defRPr sz="4266">
                <a:solidFill>
                  <a:srgbClr val="333333"/>
                </a:solidFill>
              </a:defRPr>
            </a:lvl3pPr>
            <a:lvl4pPr lvl="3">
              <a:spcBef>
                <a:spcPts val="0"/>
              </a:spcBef>
              <a:buClr>
                <a:srgbClr val="333333"/>
              </a:buClr>
              <a:buSzPct val="99224"/>
              <a:defRPr sz="4266">
                <a:solidFill>
                  <a:srgbClr val="333333"/>
                </a:solidFill>
              </a:defRPr>
            </a:lvl4pPr>
            <a:lvl5pPr lvl="4">
              <a:spcBef>
                <a:spcPts val="0"/>
              </a:spcBef>
              <a:buClr>
                <a:srgbClr val="333333"/>
              </a:buClr>
              <a:buSzPct val="99224"/>
              <a:defRPr sz="4266">
                <a:solidFill>
                  <a:srgbClr val="333333"/>
                </a:solidFill>
              </a:defRPr>
            </a:lvl5pPr>
            <a:lvl6pPr lvl="5">
              <a:spcBef>
                <a:spcPts val="0"/>
              </a:spcBef>
              <a:buClr>
                <a:srgbClr val="333333"/>
              </a:buClr>
              <a:buSzPct val="99224"/>
              <a:defRPr sz="4266">
                <a:solidFill>
                  <a:srgbClr val="333333"/>
                </a:solidFill>
              </a:defRPr>
            </a:lvl6pPr>
            <a:lvl7pPr lvl="6">
              <a:spcBef>
                <a:spcPts val="0"/>
              </a:spcBef>
              <a:buClr>
                <a:srgbClr val="333333"/>
              </a:buClr>
              <a:buSzPct val="99224"/>
              <a:defRPr sz="4266">
                <a:solidFill>
                  <a:srgbClr val="333333"/>
                </a:solidFill>
              </a:defRPr>
            </a:lvl7pPr>
            <a:lvl8pPr lvl="7">
              <a:spcBef>
                <a:spcPts val="0"/>
              </a:spcBef>
              <a:buClr>
                <a:srgbClr val="333333"/>
              </a:buClr>
              <a:buSzPct val="99224"/>
              <a:defRPr sz="4266">
                <a:solidFill>
                  <a:srgbClr val="333333"/>
                </a:solidFill>
              </a:defRPr>
            </a:lvl8pPr>
            <a:lvl9pPr lvl="8">
              <a:spcBef>
                <a:spcPts val="0"/>
              </a:spcBef>
              <a:buClr>
                <a:srgbClr val="333333"/>
              </a:buClr>
              <a:buSzPct val="99224"/>
              <a:defRPr sz="4266">
                <a:solidFill>
                  <a:srgbClr val="333333"/>
                </a:solidFill>
              </a:defRPr>
            </a:lvl9pPr>
          </a:lstStyle>
          <a:p>
            <a:endParaRPr/>
          </a:p>
        </p:txBody>
      </p:sp>
      <p:sp>
        <p:nvSpPr>
          <p:cNvPr id="15" name="Shape 15"/>
          <p:cNvSpPr txBox="1">
            <a:spLocks noGrp="1"/>
          </p:cNvSpPr>
          <p:nvPr>
            <p:ph type="body" idx="1"/>
          </p:nvPr>
        </p:nvSpPr>
        <p:spPr>
          <a:xfrm>
            <a:off x="304800" y="1828800"/>
            <a:ext cx="4470399" cy="5486399"/>
          </a:xfrm>
          <a:prstGeom prst="rect">
            <a:avLst/>
          </a:prstGeom>
          <a:noFill/>
          <a:ln>
            <a:noFill/>
          </a:ln>
        </p:spPr>
        <p:txBody>
          <a:bodyPr lIns="91425" tIns="91425" rIns="91425" bIns="91425" anchor="t" anchorCtr="0"/>
          <a:lstStyle>
            <a:lvl1pPr lvl="0">
              <a:spcBef>
                <a:spcPts val="0"/>
              </a:spcBef>
              <a:buClr>
                <a:srgbClr val="333333"/>
              </a:buClr>
              <a:buSzPct val="98765"/>
              <a:defRPr sz="2666">
                <a:solidFill>
                  <a:srgbClr val="333333"/>
                </a:solidFill>
              </a:defRPr>
            </a:lvl1pPr>
            <a:lvl2pPr lvl="1">
              <a:spcBef>
                <a:spcPts val="0"/>
              </a:spcBef>
              <a:buClr>
                <a:srgbClr val="333333"/>
              </a:buClr>
              <a:buSzPct val="98765"/>
              <a:defRPr sz="2666">
                <a:solidFill>
                  <a:srgbClr val="333333"/>
                </a:solidFill>
              </a:defRPr>
            </a:lvl2pPr>
            <a:lvl3pPr lvl="2">
              <a:spcBef>
                <a:spcPts val="0"/>
              </a:spcBef>
              <a:buClr>
                <a:srgbClr val="333333"/>
              </a:buClr>
              <a:buSzPct val="98765"/>
              <a:defRPr sz="2666">
                <a:solidFill>
                  <a:srgbClr val="333333"/>
                </a:solidFill>
              </a:defRPr>
            </a:lvl3pPr>
            <a:lvl4pPr lvl="3">
              <a:spcBef>
                <a:spcPts val="0"/>
              </a:spcBef>
              <a:buClr>
                <a:srgbClr val="333333"/>
              </a:buClr>
              <a:buSzPct val="98765"/>
              <a:defRPr sz="2666">
                <a:solidFill>
                  <a:srgbClr val="333333"/>
                </a:solidFill>
              </a:defRPr>
            </a:lvl4pPr>
            <a:lvl5pPr lvl="4">
              <a:spcBef>
                <a:spcPts val="0"/>
              </a:spcBef>
              <a:buClr>
                <a:srgbClr val="333333"/>
              </a:buClr>
              <a:buSzPct val="98765"/>
              <a:defRPr sz="2666">
                <a:solidFill>
                  <a:srgbClr val="333333"/>
                </a:solidFill>
              </a:defRPr>
            </a:lvl5pPr>
            <a:lvl6pPr lvl="5">
              <a:spcBef>
                <a:spcPts val="0"/>
              </a:spcBef>
              <a:buClr>
                <a:srgbClr val="333333"/>
              </a:buClr>
              <a:buSzPct val="98765"/>
              <a:defRPr sz="2666">
                <a:solidFill>
                  <a:srgbClr val="333333"/>
                </a:solidFill>
              </a:defRPr>
            </a:lvl6pPr>
            <a:lvl7pPr lvl="6">
              <a:spcBef>
                <a:spcPts val="0"/>
              </a:spcBef>
              <a:buClr>
                <a:srgbClr val="333333"/>
              </a:buClr>
              <a:buSzPct val="98765"/>
              <a:defRPr sz="2666">
                <a:solidFill>
                  <a:srgbClr val="333333"/>
                </a:solidFill>
              </a:defRPr>
            </a:lvl7pPr>
            <a:lvl8pPr lvl="7">
              <a:spcBef>
                <a:spcPts val="0"/>
              </a:spcBef>
              <a:buClr>
                <a:srgbClr val="333333"/>
              </a:buClr>
              <a:buSzPct val="98765"/>
              <a:defRPr sz="2666">
                <a:solidFill>
                  <a:srgbClr val="333333"/>
                </a:solidFill>
              </a:defRPr>
            </a:lvl8pPr>
            <a:lvl9pPr lvl="8">
              <a:spcBef>
                <a:spcPts val="0"/>
              </a:spcBef>
              <a:buClr>
                <a:srgbClr val="333333"/>
              </a:buClr>
              <a:buSzPct val="98765"/>
              <a:defRPr sz="2666">
                <a:solidFill>
                  <a:srgbClr val="333333"/>
                </a:solidFill>
              </a:defRPr>
            </a:lvl9pPr>
          </a:lstStyle>
          <a:p>
            <a:endParaRPr/>
          </a:p>
        </p:txBody>
      </p:sp>
      <p:sp>
        <p:nvSpPr>
          <p:cNvPr id="16" name="Shape 16"/>
          <p:cNvSpPr txBox="1">
            <a:spLocks noGrp="1"/>
          </p:cNvSpPr>
          <p:nvPr>
            <p:ph type="body" idx="2"/>
          </p:nvPr>
        </p:nvSpPr>
        <p:spPr>
          <a:xfrm>
            <a:off x="5384800" y="1828800"/>
            <a:ext cx="4470399" cy="5486399"/>
          </a:xfrm>
          <a:prstGeom prst="rect">
            <a:avLst/>
          </a:prstGeom>
          <a:noFill/>
          <a:ln>
            <a:noFill/>
          </a:ln>
        </p:spPr>
        <p:txBody>
          <a:bodyPr lIns="91425" tIns="91425" rIns="91425" bIns="91425" anchor="t" anchorCtr="0"/>
          <a:lstStyle>
            <a:lvl1pPr lvl="0">
              <a:spcBef>
                <a:spcPts val="0"/>
              </a:spcBef>
              <a:buClr>
                <a:srgbClr val="333333"/>
              </a:buClr>
              <a:buSzPct val="98765"/>
              <a:defRPr sz="2666">
                <a:solidFill>
                  <a:srgbClr val="333333"/>
                </a:solidFill>
              </a:defRPr>
            </a:lvl1pPr>
            <a:lvl2pPr lvl="1">
              <a:spcBef>
                <a:spcPts val="0"/>
              </a:spcBef>
              <a:buClr>
                <a:srgbClr val="333333"/>
              </a:buClr>
              <a:buSzPct val="98765"/>
              <a:defRPr sz="2666">
                <a:solidFill>
                  <a:srgbClr val="333333"/>
                </a:solidFill>
              </a:defRPr>
            </a:lvl2pPr>
            <a:lvl3pPr lvl="2">
              <a:spcBef>
                <a:spcPts val="0"/>
              </a:spcBef>
              <a:buClr>
                <a:srgbClr val="333333"/>
              </a:buClr>
              <a:buSzPct val="98765"/>
              <a:defRPr sz="2666">
                <a:solidFill>
                  <a:srgbClr val="333333"/>
                </a:solidFill>
              </a:defRPr>
            </a:lvl3pPr>
            <a:lvl4pPr lvl="3">
              <a:spcBef>
                <a:spcPts val="0"/>
              </a:spcBef>
              <a:buClr>
                <a:srgbClr val="333333"/>
              </a:buClr>
              <a:buSzPct val="98765"/>
              <a:defRPr sz="2666">
                <a:solidFill>
                  <a:srgbClr val="333333"/>
                </a:solidFill>
              </a:defRPr>
            </a:lvl4pPr>
            <a:lvl5pPr lvl="4">
              <a:spcBef>
                <a:spcPts val="0"/>
              </a:spcBef>
              <a:buClr>
                <a:srgbClr val="333333"/>
              </a:buClr>
              <a:buSzPct val="98765"/>
              <a:defRPr sz="2666">
                <a:solidFill>
                  <a:srgbClr val="333333"/>
                </a:solidFill>
              </a:defRPr>
            </a:lvl5pPr>
            <a:lvl6pPr lvl="5">
              <a:spcBef>
                <a:spcPts val="0"/>
              </a:spcBef>
              <a:buClr>
                <a:srgbClr val="333333"/>
              </a:buClr>
              <a:buSzPct val="98765"/>
              <a:defRPr sz="2666">
                <a:solidFill>
                  <a:srgbClr val="333333"/>
                </a:solidFill>
              </a:defRPr>
            </a:lvl6pPr>
            <a:lvl7pPr lvl="6">
              <a:spcBef>
                <a:spcPts val="0"/>
              </a:spcBef>
              <a:buClr>
                <a:srgbClr val="333333"/>
              </a:buClr>
              <a:buSzPct val="98765"/>
              <a:defRPr sz="2666">
                <a:solidFill>
                  <a:srgbClr val="333333"/>
                </a:solidFill>
              </a:defRPr>
            </a:lvl7pPr>
            <a:lvl8pPr lvl="7">
              <a:spcBef>
                <a:spcPts val="0"/>
              </a:spcBef>
              <a:buClr>
                <a:srgbClr val="333333"/>
              </a:buClr>
              <a:buSzPct val="98765"/>
              <a:defRPr sz="2666">
                <a:solidFill>
                  <a:srgbClr val="333333"/>
                </a:solidFill>
              </a:defRPr>
            </a:lvl8pPr>
            <a:lvl9pPr lvl="8">
              <a:spcBef>
                <a:spcPts val="0"/>
              </a:spcBef>
              <a:buClr>
                <a:srgbClr val="333333"/>
              </a:buClr>
              <a:buSzPct val="98765"/>
              <a:defRPr sz="2666">
                <a:solidFill>
                  <a:srgbClr val="333333"/>
                </a:solidFil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17"/>
        <p:cNvGrpSpPr/>
        <p:nvPr/>
      </p:nvGrpSpPr>
      <p:grpSpPr>
        <a:xfrm>
          <a:off x="0" y="0"/>
          <a:ext cx="0" cy="0"/>
          <a:chOff x="0" y="0"/>
          <a:chExt cx="0" cy="0"/>
        </a:xfrm>
      </p:grpSpPr>
      <p:sp>
        <p:nvSpPr>
          <p:cNvPr id="18" name="Shape 18"/>
          <p:cNvSpPr txBox="1">
            <a:spLocks noGrp="1"/>
          </p:cNvSpPr>
          <p:nvPr>
            <p:ph type="body" idx="1"/>
          </p:nvPr>
        </p:nvSpPr>
        <p:spPr>
          <a:xfrm>
            <a:off x="304800" y="6705600"/>
            <a:ext cx="9550400" cy="609599"/>
          </a:xfrm>
          <a:prstGeom prst="rect">
            <a:avLst/>
          </a:prstGeom>
          <a:noFill/>
          <a:ln>
            <a:noFill/>
          </a:ln>
        </p:spPr>
        <p:txBody>
          <a:bodyPr lIns="91425" tIns="91425" rIns="91425" bIns="91425" anchor="t" anchorCtr="0"/>
          <a:lstStyle>
            <a:lvl1pPr lvl="0" algn="ctr">
              <a:spcBef>
                <a:spcPts val="0"/>
              </a:spcBef>
              <a:buClr>
                <a:srgbClr val="999999"/>
              </a:buClr>
              <a:buSzPct val="100000"/>
              <a:defRPr sz="3200">
                <a:solidFill>
                  <a:srgbClr val="999999"/>
                </a:solidFill>
              </a:defRPr>
            </a:lvl1pPr>
            <a:lvl2pPr lvl="1" algn="ctr">
              <a:spcBef>
                <a:spcPts val="0"/>
              </a:spcBef>
              <a:buClr>
                <a:srgbClr val="999999"/>
              </a:buClr>
              <a:buSzPct val="100000"/>
              <a:defRPr sz="3200">
                <a:solidFill>
                  <a:srgbClr val="999999"/>
                </a:solidFill>
              </a:defRPr>
            </a:lvl2pPr>
            <a:lvl3pPr lvl="2" algn="ctr">
              <a:spcBef>
                <a:spcPts val="0"/>
              </a:spcBef>
              <a:buClr>
                <a:srgbClr val="999999"/>
              </a:buClr>
              <a:buSzPct val="100000"/>
              <a:defRPr sz="3200">
                <a:solidFill>
                  <a:srgbClr val="999999"/>
                </a:solidFill>
              </a:defRPr>
            </a:lvl3pPr>
            <a:lvl4pPr lvl="3" algn="ctr">
              <a:spcBef>
                <a:spcPts val="0"/>
              </a:spcBef>
              <a:buClr>
                <a:srgbClr val="999999"/>
              </a:buClr>
              <a:buSzPct val="100000"/>
              <a:defRPr sz="3200">
                <a:solidFill>
                  <a:srgbClr val="999999"/>
                </a:solidFill>
              </a:defRPr>
            </a:lvl4pPr>
            <a:lvl5pPr lvl="4" algn="ctr">
              <a:spcBef>
                <a:spcPts val="0"/>
              </a:spcBef>
              <a:buClr>
                <a:srgbClr val="999999"/>
              </a:buClr>
              <a:buSzPct val="100000"/>
              <a:defRPr sz="3200">
                <a:solidFill>
                  <a:srgbClr val="999999"/>
                </a:solidFill>
              </a:defRPr>
            </a:lvl5pPr>
            <a:lvl6pPr lvl="5" algn="ctr">
              <a:spcBef>
                <a:spcPts val="0"/>
              </a:spcBef>
              <a:buClr>
                <a:srgbClr val="999999"/>
              </a:buClr>
              <a:buSzPct val="100000"/>
              <a:defRPr sz="3200">
                <a:solidFill>
                  <a:srgbClr val="999999"/>
                </a:solidFill>
              </a:defRPr>
            </a:lvl6pPr>
            <a:lvl7pPr lvl="6" algn="ctr">
              <a:spcBef>
                <a:spcPts val="0"/>
              </a:spcBef>
              <a:buClr>
                <a:srgbClr val="999999"/>
              </a:buClr>
              <a:buSzPct val="100000"/>
              <a:defRPr sz="3200">
                <a:solidFill>
                  <a:srgbClr val="999999"/>
                </a:solidFill>
              </a:defRPr>
            </a:lvl7pPr>
            <a:lvl8pPr lvl="7" algn="ctr">
              <a:spcBef>
                <a:spcPts val="0"/>
              </a:spcBef>
              <a:buClr>
                <a:srgbClr val="999999"/>
              </a:buClr>
              <a:buSzPct val="100000"/>
              <a:defRPr sz="3200">
                <a:solidFill>
                  <a:srgbClr val="999999"/>
                </a:solidFill>
              </a:defRPr>
            </a:lvl8pPr>
            <a:lvl9pPr lvl="8" algn="ctr">
              <a:spcBef>
                <a:spcPts val="0"/>
              </a:spcBef>
              <a:buClr>
                <a:srgbClr val="999999"/>
              </a:buClr>
              <a:buSzPct val="100000"/>
              <a:defRPr sz="3200">
                <a:solidFill>
                  <a:srgbClr val="999999"/>
                </a:solidFil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7">
            <a:alphaModFix/>
          </a:blip>
          <a:stretch>
            <a:fillRect/>
          </a:stretch>
        </a:blip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pic>
        <p:nvPicPr>
          <p:cNvPr id="82" name="Shape 82"/>
          <p:cNvPicPr preferRelativeResize="0"/>
          <p:nvPr/>
        </p:nvPicPr>
        <p:blipFill>
          <a:blip r:embed="rId3">
            <a:alphaModFix/>
          </a:blip>
          <a:stretch>
            <a:fillRect/>
          </a:stretch>
        </p:blipFill>
        <p:spPr>
          <a:xfrm>
            <a:off x="3612774" y="2060125"/>
            <a:ext cx="3757075" cy="4825975"/>
          </a:xfrm>
          <a:prstGeom prst="rect">
            <a:avLst/>
          </a:prstGeom>
          <a:noFill/>
          <a:ln>
            <a:noFill/>
          </a:ln>
        </p:spPr>
      </p:pic>
      <p:sp>
        <p:nvSpPr>
          <p:cNvPr id="83" name="Shape 83"/>
          <p:cNvSpPr txBox="1"/>
          <p:nvPr/>
        </p:nvSpPr>
        <p:spPr>
          <a:xfrm>
            <a:off x="7470575" y="2060125"/>
            <a:ext cx="1360450" cy="427150"/>
          </a:xfrm>
          <a:prstGeom prst="rect">
            <a:avLst/>
          </a:prstGeom>
          <a:noFill/>
          <a:ln>
            <a:noFill/>
          </a:ln>
        </p:spPr>
        <p:txBody>
          <a:bodyPr lIns="38100" tIns="38100" rIns="38100" bIns="38100" anchor="t" anchorCtr="0">
            <a:noAutofit/>
          </a:bodyPr>
          <a:lstStyle/>
          <a:p>
            <a:pPr marL="0" marR="0" lvl="0" indent="0" algn="l" rtl="0">
              <a:lnSpc>
                <a:spcPct val="120312"/>
              </a:lnSpc>
              <a:spcBef>
                <a:spcPts val="0"/>
              </a:spcBef>
              <a:spcAft>
                <a:spcPts val="0"/>
              </a:spcAft>
              <a:buNone/>
            </a:pPr>
            <a:r>
              <a:rPr lang="en-US" sz="1777" dirty="0">
                <a:solidFill>
                  <a:srgbClr val="FF0000"/>
                </a:solidFill>
                <a:latin typeface="Arial Black"/>
                <a:ea typeface="Arial Black"/>
                <a:cs typeface="Arial Black"/>
                <a:sym typeface="Arial Black"/>
              </a:rPr>
              <a:t>Eyepiece</a:t>
            </a:r>
          </a:p>
        </p:txBody>
      </p:sp>
      <p:sp>
        <p:nvSpPr>
          <p:cNvPr id="84" name="Shape 84"/>
          <p:cNvSpPr txBox="1"/>
          <p:nvPr/>
        </p:nvSpPr>
        <p:spPr>
          <a:xfrm>
            <a:off x="2032000" y="2438400"/>
            <a:ext cx="1551474" cy="404524"/>
          </a:xfrm>
          <a:prstGeom prst="rect">
            <a:avLst/>
          </a:prstGeom>
          <a:noFill/>
          <a:ln>
            <a:noFill/>
          </a:ln>
        </p:spPr>
        <p:txBody>
          <a:bodyPr lIns="38100" tIns="38100" rIns="38100" bIns="38100" anchor="t" anchorCtr="0">
            <a:noAutofit/>
          </a:bodyPr>
          <a:lstStyle/>
          <a:p>
            <a:pPr marL="0" marR="0" lvl="0" indent="0" algn="l" rtl="0">
              <a:lnSpc>
                <a:spcPct val="120312"/>
              </a:lnSpc>
              <a:spcBef>
                <a:spcPts val="0"/>
              </a:spcBef>
              <a:spcAft>
                <a:spcPts val="0"/>
              </a:spcAft>
              <a:buNone/>
            </a:pPr>
            <a:r>
              <a:rPr lang="en-US" sz="1777">
                <a:solidFill>
                  <a:srgbClr val="FF0000"/>
                </a:solidFill>
                <a:latin typeface="Arial Black"/>
                <a:ea typeface="Arial Black"/>
                <a:cs typeface="Arial Black"/>
                <a:sym typeface="Arial Black"/>
              </a:rPr>
              <a:t>Body</a:t>
            </a:r>
            <a:r>
              <a:rPr lang="en-US" sz="1555">
                <a:solidFill>
                  <a:srgbClr val="FF0000"/>
                </a:solidFill>
                <a:latin typeface="Arial Black"/>
                <a:ea typeface="Arial Black"/>
                <a:cs typeface="Arial Black"/>
                <a:sym typeface="Arial Black"/>
              </a:rPr>
              <a:t> </a:t>
            </a:r>
            <a:r>
              <a:rPr lang="en-US" sz="1777">
                <a:solidFill>
                  <a:srgbClr val="FF0000"/>
                </a:solidFill>
                <a:latin typeface="Arial Black"/>
                <a:ea typeface="Arial Black"/>
                <a:cs typeface="Arial Black"/>
                <a:sym typeface="Arial Black"/>
              </a:rPr>
              <a:t>Tube</a:t>
            </a:r>
          </a:p>
        </p:txBody>
      </p:sp>
      <p:sp>
        <p:nvSpPr>
          <p:cNvPr id="85" name="Shape 85"/>
          <p:cNvSpPr txBox="1"/>
          <p:nvPr/>
        </p:nvSpPr>
        <p:spPr>
          <a:xfrm>
            <a:off x="2001690" y="3212721"/>
            <a:ext cx="1518834" cy="328882"/>
          </a:xfrm>
          <a:prstGeom prst="rect">
            <a:avLst/>
          </a:prstGeom>
          <a:noFill/>
          <a:ln>
            <a:noFill/>
          </a:ln>
        </p:spPr>
        <p:txBody>
          <a:bodyPr lIns="38100" tIns="38100" rIns="38100" bIns="38100" anchor="t" anchorCtr="0">
            <a:noAutofit/>
          </a:bodyPr>
          <a:lstStyle/>
          <a:p>
            <a:pPr marL="0" marR="0" lvl="0" indent="0" algn="l">
              <a:lnSpc>
                <a:spcPct val="120312"/>
              </a:lnSpc>
              <a:spcBef>
                <a:spcPts val="0"/>
              </a:spcBef>
              <a:spcAft>
                <a:spcPts val="0"/>
              </a:spcAft>
              <a:buNone/>
            </a:pPr>
            <a:r>
              <a:rPr lang="en-US" sz="1555" dirty="0">
                <a:solidFill>
                  <a:srgbClr val="FF0000"/>
                </a:solidFill>
                <a:latin typeface="Arial Black"/>
                <a:ea typeface="Arial Black"/>
                <a:cs typeface="Arial Black"/>
                <a:sym typeface="Arial Black"/>
              </a:rPr>
              <a:t> </a:t>
            </a:r>
            <a:r>
              <a:rPr lang="en-US" sz="1777" dirty="0">
                <a:solidFill>
                  <a:srgbClr val="FF0000"/>
                </a:solidFill>
                <a:latin typeface="Arial Black"/>
                <a:ea typeface="Arial Black"/>
                <a:cs typeface="Arial Black"/>
                <a:sym typeface="Arial Black"/>
              </a:rPr>
              <a:t>Nosepiece</a:t>
            </a:r>
          </a:p>
        </p:txBody>
      </p:sp>
      <p:sp>
        <p:nvSpPr>
          <p:cNvPr id="86" name="Shape 86"/>
          <p:cNvSpPr txBox="1"/>
          <p:nvPr/>
        </p:nvSpPr>
        <p:spPr>
          <a:xfrm>
            <a:off x="7416800" y="3501295"/>
            <a:ext cx="651225" cy="347824"/>
          </a:xfrm>
          <a:prstGeom prst="rect">
            <a:avLst/>
          </a:prstGeom>
          <a:noFill/>
          <a:ln>
            <a:noFill/>
          </a:ln>
        </p:spPr>
        <p:txBody>
          <a:bodyPr lIns="38100" tIns="38100" rIns="38100" bIns="38100" anchor="t" anchorCtr="0">
            <a:noAutofit/>
          </a:bodyPr>
          <a:lstStyle/>
          <a:p>
            <a:pPr marL="0" marR="0" lvl="0" indent="0" algn="l">
              <a:lnSpc>
                <a:spcPct val="120312"/>
              </a:lnSpc>
              <a:spcBef>
                <a:spcPts val="0"/>
              </a:spcBef>
              <a:spcAft>
                <a:spcPts val="0"/>
              </a:spcAft>
              <a:buNone/>
            </a:pPr>
            <a:r>
              <a:rPr lang="en-US" sz="1777" dirty="0">
                <a:solidFill>
                  <a:srgbClr val="FF0000"/>
                </a:solidFill>
                <a:latin typeface="Arial Black"/>
                <a:ea typeface="Arial Black"/>
                <a:cs typeface="Arial Black"/>
                <a:sym typeface="Arial Black"/>
              </a:rPr>
              <a:t>Arm</a:t>
            </a:r>
          </a:p>
        </p:txBody>
      </p:sp>
      <p:sp>
        <p:nvSpPr>
          <p:cNvPr id="87" name="Shape 87"/>
          <p:cNvSpPr txBox="1"/>
          <p:nvPr/>
        </p:nvSpPr>
        <p:spPr>
          <a:xfrm>
            <a:off x="1672350" y="3652529"/>
            <a:ext cx="2270774" cy="434874"/>
          </a:xfrm>
          <a:prstGeom prst="rect">
            <a:avLst/>
          </a:prstGeom>
          <a:noFill/>
          <a:ln>
            <a:noFill/>
          </a:ln>
        </p:spPr>
        <p:txBody>
          <a:bodyPr lIns="38100" tIns="38100" rIns="38100" bIns="38100" anchor="t" anchorCtr="0">
            <a:noAutofit/>
          </a:bodyPr>
          <a:lstStyle/>
          <a:p>
            <a:pPr marL="0" marR="0" lvl="0" indent="0" algn="l">
              <a:lnSpc>
                <a:spcPct val="120312"/>
              </a:lnSpc>
              <a:spcBef>
                <a:spcPts val="0"/>
              </a:spcBef>
              <a:spcAft>
                <a:spcPts val="0"/>
              </a:spcAft>
              <a:buNone/>
            </a:pPr>
            <a:r>
              <a:rPr lang="en-US" sz="1777" dirty="0">
                <a:solidFill>
                  <a:srgbClr val="FF0000"/>
                </a:solidFill>
                <a:latin typeface="Arial Black"/>
                <a:ea typeface="Arial Black"/>
                <a:cs typeface="Arial Black"/>
                <a:sym typeface="Arial Black"/>
              </a:rPr>
              <a:t>Objective</a:t>
            </a:r>
            <a:r>
              <a:rPr lang="en-US" sz="1555" dirty="0">
                <a:solidFill>
                  <a:srgbClr val="FF0000"/>
                </a:solidFill>
                <a:latin typeface="Arial Black"/>
                <a:ea typeface="Arial Black"/>
                <a:cs typeface="Arial Black"/>
                <a:sym typeface="Arial Black"/>
              </a:rPr>
              <a:t> </a:t>
            </a:r>
            <a:r>
              <a:rPr lang="en-US" sz="1777" dirty="0">
                <a:solidFill>
                  <a:srgbClr val="FF0000"/>
                </a:solidFill>
                <a:latin typeface="Arial Black"/>
                <a:ea typeface="Arial Black"/>
                <a:cs typeface="Arial Black"/>
                <a:sym typeface="Arial Black"/>
              </a:rPr>
              <a:t>Lens</a:t>
            </a:r>
          </a:p>
        </p:txBody>
      </p:sp>
      <p:sp>
        <p:nvSpPr>
          <p:cNvPr id="88" name="Shape 88"/>
          <p:cNvSpPr txBox="1"/>
          <p:nvPr/>
        </p:nvSpPr>
        <p:spPr>
          <a:xfrm>
            <a:off x="2201514" y="4502586"/>
            <a:ext cx="1558871" cy="381750"/>
          </a:xfrm>
          <a:prstGeom prst="rect">
            <a:avLst/>
          </a:prstGeom>
          <a:noFill/>
          <a:ln>
            <a:noFill/>
          </a:ln>
        </p:spPr>
        <p:txBody>
          <a:bodyPr lIns="38100" tIns="38100" rIns="38100" bIns="38100" anchor="t" anchorCtr="0">
            <a:noAutofit/>
          </a:bodyPr>
          <a:lstStyle/>
          <a:p>
            <a:pPr marL="0" marR="0" lvl="0" indent="0" algn="l">
              <a:lnSpc>
                <a:spcPct val="120312"/>
              </a:lnSpc>
              <a:spcBef>
                <a:spcPts val="0"/>
              </a:spcBef>
              <a:spcAft>
                <a:spcPts val="0"/>
              </a:spcAft>
              <a:buNone/>
            </a:pPr>
            <a:r>
              <a:rPr lang="en-US" sz="1777" dirty="0">
                <a:solidFill>
                  <a:srgbClr val="FF0000"/>
                </a:solidFill>
                <a:latin typeface="Arial Black"/>
                <a:ea typeface="Arial Black"/>
                <a:cs typeface="Arial Black"/>
                <a:sym typeface="Arial Black"/>
              </a:rPr>
              <a:t>Stage Clip</a:t>
            </a:r>
          </a:p>
        </p:txBody>
      </p:sp>
      <p:sp>
        <p:nvSpPr>
          <p:cNvPr id="90" name="Shape 90"/>
          <p:cNvSpPr txBox="1"/>
          <p:nvPr/>
        </p:nvSpPr>
        <p:spPr>
          <a:xfrm>
            <a:off x="7416800" y="4750525"/>
            <a:ext cx="2331634" cy="474099"/>
          </a:xfrm>
          <a:prstGeom prst="rect">
            <a:avLst/>
          </a:prstGeom>
          <a:noFill/>
          <a:ln>
            <a:noFill/>
          </a:ln>
        </p:spPr>
        <p:txBody>
          <a:bodyPr lIns="38100" tIns="38100" rIns="38100" bIns="38100" anchor="t" anchorCtr="0">
            <a:noAutofit/>
          </a:bodyPr>
          <a:lstStyle/>
          <a:p>
            <a:pPr marL="0" marR="0" lvl="0" indent="0" algn="l">
              <a:lnSpc>
                <a:spcPct val="120312"/>
              </a:lnSpc>
              <a:spcBef>
                <a:spcPts val="0"/>
              </a:spcBef>
              <a:spcAft>
                <a:spcPts val="0"/>
              </a:spcAft>
              <a:buNone/>
            </a:pPr>
            <a:r>
              <a:rPr lang="en-US" sz="1600" dirty="0">
                <a:solidFill>
                  <a:srgbClr val="FF0000"/>
                </a:solidFill>
                <a:latin typeface="Arial Black"/>
                <a:ea typeface="Arial Black"/>
                <a:cs typeface="Arial Black"/>
                <a:sym typeface="Arial Black"/>
              </a:rPr>
              <a:t>Coarse</a:t>
            </a:r>
            <a:r>
              <a:rPr lang="en-US" dirty="0">
                <a:solidFill>
                  <a:srgbClr val="FF0000"/>
                </a:solidFill>
                <a:latin typeface="Arial Black"/>
                <a:ea typeface="Arial Black"/>
                <a:cs typeface="Arial Black"/>
                <a:sym typeface="Arial Black"/>
              </a:rPr>
              <a:t> </a:t>
            </a:r>
            <a:r>
              <a:rPr lang="en-US" sz="1600" dirty="0">
                <a:solidFill>
                  <a:srgbClr val="FF0000"/>
                </a:solidFill>
                <a:latin typeface="Arial Black"/>
                <a:ea typeface="Arial Black"/>
                <a:cs typeface="Arial Black"/>
                <a:sym typeface="Arial Black"/>
              </a:rPr>
              <a:t>Adjustment</a:t>
            </a:r>
          </a:p>
        </p:txBody>
      </p:sp>
      <p:sp>
        <p:nvSpPr>
          <p:cNvPr id="91" name="Shape 91"/>
          <p:cNvSpPr txBox="1"/>
          <p:nvPr/>
        </p:nvSpPr>
        <p:spPr>
          <a:xfrm>
            <a:off x="7399149" y="5150242"/>
            <a:ext cx="1675425" cy="352900"/>
          </a:xfrm>
          <a:prstGeom prst="rect">
            <a:avLst/>
          </a:prstGeom>
          <a:noFill/>
          <a:ln>
            <a:noFill/>
          </a:ln>
        </p:spPr>
        <p:txBody>
          <a:bodyPr lIns="38100" tIns="38100" rIns="38100" bIns="38100" anchor="t" anchorCtr="0">
            <a:noAutofit/>
          </a:bodyPr>
          <a:lstStyle/>
          <a:p>
            <a:pPr marL="0" marR="0" lvl="0" indent="0" algn="l">
              <a:lnSpc>
                <a:spcPct val="120312"/>
              </a:lnSpc>
              <a:spcBef>
                <a:spcPts val="0"/>
              </a:spcBef>
              <a:spcAft>
                <a:spcPts val="0"/>
              </a:spcAft>
              <a:buNone/>
            </a:pPr>
            <a:r>
              <a:rPr lang="en-US" sz="1777" dirty="0">
                <a:solidFill>
                  <a:srgbClr val="FF0000"/>
                </a:solidFill>
                <a:latin typeface="Arial Black"/>
                <a:ea typeface="Arial Black"/>
                <a:cs typeface="Arial Black"/>
                <a:sym typeface="Arial Black"/>
              </a:rPr>
              <a:t>Fine</a:t>
            </a:r>
            <a:r>
              <a:rPr lang="en-US" sz="1555" dirty="0">
                <a:solidFill>
                  <a:srgbClr val="FF0000"/>
                </a:solidFill>
                <a:latin typeface="Arial Black"/>
                <a:ea typeface="Arial Black"/>
                <a:cs typeface="Arial Black"/>
                <a:sym typeface="Arial Black"/>
              </a:rPr>
              <a:t> </a:t>
            </a:r>
            <a:r>
              <a:rPr lang="en-US" sz="1777" dirty="0">
                <a:solidFill>
                  <a:srgbClr val="FF0000"/>
                </a:solidFill>
                <a:latin typeface="Arial Black"/>
                <a:ea typeface="Arial Black"/>
                <a:cs typeface="Arial Black"/>
                <a:sym typeface="Arial Black"/>
              </a:rPr>
              <a:t>Adjustment</a:t>
            </a:r>
          </a:p>
        </p:txBody>
      </p:sp>
      <p:sp>
        <p:nvSpPr>
          <p:cNvPr id="92" name="Shape 92"/>
          <p:cNvSpPr txBox="1"/>
          <p:nvPr/>
        </p:nvSpPr>
        <p:spPr>
          <a:xfrm>
            <a:off x="7468300" y="5977800"/>
            <a:ext cx="783499" cy="347824"/>
          </a:xfrm>
          <a:prstGeom prst="rect">
            <a:avLst/>
          </a:prstGeom>
          <a:noFill/>
          <a:ln>
            <a:noFill/>
          </a:ln>
        </p:spPr>
        <p:txBody>
          <a:bodyPr lIns="38100" tIns="38100" rIns="38100" bIns="38100" anchor="t" anchorCtr="0">
            <a:noAutofit/>
          </a:bodyPr>
          <a:lstStyle/>
          <a:p>
            <a:pPr marL="0" marR="0" lvl="0" indent="0" algn="l">
              <a:lnSpc>
                <a:spcPct val="120312"/>
              </a:lnSpc>
              <a:spcBef>
                <a:spcPts val="0"/>
              </a:spcBef>
              <a:spcAft>
                <a:spcPts val="0"/>
              </a:spcAft>
              <a:buNone/>
            </a:pPr>
            <a:r>
              <a:rPr lang="en-US" sz="1777">
                <a:solidFill>
                  <a:srgbClr val="FF0000"/>
                </a:solidFill>
                <a:latin typeface="Arial Black"/>
                <a:ea typeface="Arial Black"/>
                <a:cs typeface="Arial Black"/>
                <a:sym typeface="Arial Black"/>
              </a:rPr>
              <a:t>Base</a:t>
            </a:r>
          </a:p>
        </p:txBody>
      </p:sp>
      <p:sp>
        <p:nvSpPr>
          <p:cNvPr id="93" name="Shape 93"/>
          <p:cNvSpPr txBox="1"/>
          <p:nvPr/>
        </p:nvSpPr>
        <p:spPr>
          <a:xfrm>
            <a:off x="2190851" y="4938442"/>
            <a:ext cx="1496125" cy="347824"/>
          </a:xfrm>
          <a:prstGeom prst="rect">
            <a:avLst/>
          </a:prstGeom>
          <a:noFill/>
          <a:ln>
            <a:noFill/>
          </a:ln>
        </p:spPr>
        <p:txBody>
          <a:bodyPr lIns="38100" tIns="38100" rIns="38100" bIns="38100" anchor="t" anchorCtr="0">
            <a:noAutofit/>
          </a:bodyPr>
          <a:lstStyle/>
          <a:p>
            <a:pPr marL="0" marR="0" lvl="0" indent="0" algn="l">
              <a:lnSpc>
                <a:spcPct val="120312"/>
              </a:lnSpc>
              <a:spcBef>
                <a:spcPts val="0"/>
              </a:spcBef>
              <a:spcAft>
                <a:spcPts val="0"/>
              </a:spcAft>
              <a:buNone/>
            </a:pPr>
            <a:r>
              <a:rPr lang="en-US" sz="1777" dirty="0">
                <a:solidFill>
                  <a:srgbClr val="FF0000"/>
                </a:solidFill>
                <a:latin typeface="Arial Black"/>
                <a:ea typeface="Arial Black"/>
                <a:cs typeface="Arial Black"/>
                <a:sym typeface="Arial Black"/>
              </a:rPr>
              <a:t>Diaphragm</a:t>
            </a:r>
          </a:p>
        </p:txBody>
      </p:sp>
      <p:sp>
        <p:nvSpPr>
          <p:cNvPr id="94" name="Shape 94"/>
          <p:cNvSpPr txBox="1"/>
          <p:nvPr/>
        </p:nvSpPr>
        <p:spPr>
          <a:xfrm>
            <a:off x="2980950" y="5469800"/>
            <a:ext cx="880524" cy="347824"/>
          </a:xfrm>
          <a:prstGeom prst="rect">
            <a:avLst/>
          </a:prstGeom>
          <a:noFill/>
          <a:ln>
            <a:noFill/>
          </a:ln>
        </p:spPr>
        <p:txBody>
          <a:bodyPr lIns="38100" tIns="38100" rIns="38100" bIns="38100" anchor="t" anchorCtr="0">
            <a:noAutofit/>
          </a:bodyPr>
          <a:lstStyle/>
          <a:p>
            <a:pPr marL="0" marR="0" lvl="0" indent="0" algn="l">
              <a:lnSpc>
                <a:spcPct val="120312"/>
              </a:lnSpc>
              <a:spcBef>
                <a:spcPts val="0"/>
              </a:spcBef>
              <a:spcAft>
                <a:spcPts val="0"/>
              </a:spcAft>
              <a:buNone/>
            </a:pPr>
            <a:r>
              <a:rPr lang="en-US" sz="1777">
                <a:solidFill>
                  <a:srgbClr val="FF0000"/>
                </a:solidFill>
                <a:latin typeface="Arial Black"/>
                <a:ea typeface="Arial Black"/>
                <a:cs typeface="Arial Black"/>
                <a:sym typeface="Arial Black"/>
              </a:rPr>
              <a:t>Light</a:t>
            </a:r>
          </a:p>
        </p:txBody>
      </p:sp>
      <p:sp>
        <p:nvSpPr>
          <p:cNvPr id="16" name="Shape 86"/>
          <p:cNvSpPr txBox="1"/>
          <p:nvPr/>
        </p:nvSpPr>
        <p:spPr>
          <a:xfrm>
            <a:off x="7399149" y="4202843"/>
            <a:ext cx="1431876" cy="347824"/>
          </a:xfrm>
          <a:prstGeom prst="rect">
            <a:avLst/>
          </a:prstGeom>
          <a:noFill/>
          <a:ln>
            <a:noFill/>
          </a:ln>
        </p:spPr>
        <p:txBody>
          <a:bodyPr lIns="38100" tIns="38100" rIns="38100" bIns="38100" anchor="t" anchorCtr="0">
            <a:noAutofit/>
          </a:bodyPr>
          <a:lstStyle/>
          <a:p>
            <a:pPr marL="0" marR="0" lvl="0" indent="0" algn="l">
              <a:lnSpc>
                <a:spcPct val="120312"/>
              </a:lnSpc>
              <a:spcBef>
                <a:spcPts val="0"/>
              </a:spcBef>
              <a:spcAft>
                <a:spcPts val="0"/>
              </a:spcAft>
              <a:buNone/>
            </a:pPr>
            <a:r>
              <a:rPr lang="en-US" sz="1777" dirty="0">
                <a:solidFill>
                  <a:srgbClr val="FF0000"/>
                </a:solidFill>
                <a:latin typeface="Arial Black"/>
                <a:ea typeface="Arial Black"/>
                <a:cs typeface="Arial Black"/>
                <a:sym typeface="Arial Black"/>
              </a:rPr>
              <a:t>Stage</a:t>
            </a:r>
          </a:p>
        </p:txBody>
      </p:sp>
      <p:sp>
        <p:nvSpPr>
          <p:cNvPr id="3" name="Rectangle 2"/>
          <p:cNvSpPr/>
          <p:nvPr/>
        </p:nvSpPr>
        <p:spPr>
          <a:xfrm>
            <a:off x="462709" y="175812"/>
            <a:ext cx="5917005"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Light Microscope</a:t>
            </a:r>
          </a:p>
        </p:txBody>
      </p:sp>
      <p:sp>
        <p:nvSpPr>
          <p:cNvPr id="2" name="Shape 87">
            <a:extLst>
              <a:ext uri="{FF2B5EF4-FFF2-40B4-BE49-F238E27FC236}">
                <a16:creationId xmlns:a16="http://schemas.microsoft.com/office/drawing/2014/main" id="{8C0DDCB2-AABF-C180-C41D-5D9E22BBAABA}"/>
              </a:ext>
            </a:extLst>
          </p:cNvPr>
          <p:cNvSpPr txBox="1"/>
          <p:nvPr/>
        </p:nvSpPr>
        <p:spPr>
          <a:xfrm>
            <a:off x="2032000" y="4045351"/>
            <a:ext cx="2270774" cy="434874"/>
          </a:xfrm>
          <a:prstGeom prst="rect">
            <a:avLst/>
          </a:prstGeom>
          <a:noFill/>
          <a:ln>
            <a:noFill/>
          </a:ln>
        </p:spPr>
        <p:txBody>
          <a:bodyPr lIns="38100" tIns="38100" rIns="38100" bIns="38100" anchor="t" anchorCtr="0">
            <a:noAutofit/>
          </a:bodyPr>
          <a:lstStyle/>
          <a:p>
            <a:pPr marL="0" marR="0" lvl="0" indent="0" algn="l">
              <a:lnSpc>
                <a:spcPct val="120312"/>
              </a:lnSpc>
              <a:spcBef>
                <a:spcPts val="0"/>
              </a:spcBef>
              <a:spcAft>
                <a:spcPts val="0"/>
              </a:spcAft>
              <a:buNone/>
            </a:pPr>
            <a:r>
              <a:rPr lang="en-US" sz="1777" dirty="0">
                <a:solidFill>
                  <a:srgbClr val="FF0000"/>
                </a:solidFill>
                <a:latin typeface="Arial Black"/>
                <a:ea typeface="Arial Black"/>
                <a:cs typeface="Arial Black"/>
                <a:sym typeface="Arial Black"/>
              </a:rPr>
              <a:t>High Power</a:t>
            </a:r>
          </a:p>
        </p:txBody>
      </p:sp>
      <p:cxnSp>
        <p:nvCxnSpPr>
          <p:cNvPr id="5" name="Straight Connector 4">
            <a:extLst>
              <a:ext uri="{FF2B5EF4-FFF2-40B4-BE49-F238E27FC236}">
                <a16:creationId xmlns:a16="http://schemas.microsoft.com/office/drawing/2014/main" id="{473396F4-9835-CB9E-586E-2F2243DB7114}"/>
              </a:ext>
            </a:extLst>
          </p:cNvPr>
          <p:cNvCxnSpPr/>
          <p:nvPr/>
        </p:nvCxnSpPr>
        <p:spPr>
          <a:xfrm>
            <a:off x="3520524" y="4267372"/>
            <a:ext cx="1559476" cy="0"/>
          </a:xfrm>
          <a:prstGeom prst="line">
            <a:avLst/>
          </a:prstGeom>
          <a:ln w="1905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3"/>
                                        </p:tgtEl>
                                        <p:attrNameLst>
                                          <p:attrName>style.visibility</p:attrName>
                                        </p:attrNameLst>
                                      </p:cBhvr>
                                      <p:to>
                                        <p:strVal val="visible"/>
                                      </p:to>
                                    </p:set>
                                    <p:animEffect transition="in" filter="fade">
                                      <p:cBhvr>
                                        <p:cTn id="7" dur="1000"/>
                                        <p:tgtEl>
                                          <p:spTgt spid="8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6"/>
                                        </p:tgtEl>
                                        <p:attrNameLst>
                                          <p:attrName>style.visibility</p:attrName>
                                        </p:attrNameLst>
                                      </p:cBhvr>
                                      <p:to>
                                        <p:strVal val="visible"/>
                                      </p:to>
                                    </p:set>
                                    <p:animEffect transition="in" filter="fade">
                                      <p:cBhvr>
                                        <p:cTn id="12" dur="1000"/>
                                        <p:tgtEl>
                                          <p:spTgt spid="8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8"/>
                                        </p:tgtEl>
                                        <p:attrNameLst>
                                          <p:attrName>style.visibility</p:attrName>
                                        </p:attrNameLst>
                                      </p:cBhvr>
                                      <p:to>
                                        <p:strVal val="visible"/>
                                      </p:to>
                                    </p:set>
                                    <p:animEffect transition="in" filter="fade">
                                      <p:cBhvr>
                                        <p:cTn id="17" dur="1000"/>
                                        <p:tgtEl>
                                          <p:spTgt spid="8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0"/>
                                        </p:tgtEl>
                                        <p:attrNameLst>
                                          <p:attrName>style.visibility</p:attrName>
                                        </p:attrNameLst>
                                      </p:cBhvr>
                                      <p:to>
                                        <p:strVal val="visible"/>
                                      </p:to>
                                    </p:set>
                                    <p:animEffect transition="in" filter="fade">
                                      <p:cBhvr>
                                        <p:cTn id="22" dur="1000"/>
                                        <p:tgtEl>
                                          <p:spTgt spid="9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1"/>
                                        </p:tgtEl>
                                        <p:attrNameLst>
                                          <p:attrName>style.visibility</p:attrName>
                                        </p:attrNameLst>
                                      </p:cBhvr>
                                      <p:to>
                                        <p:strVal val="visible"/>
                                      </p:to>
                                    </p:set>
                                    <p:animEffect transition="in" filter="fade">
                                      <p:cBhvr>
                                        <p:cTn id="27" dur="1000"/>
                                        <p:tgtEl>
                                          <p:spTgt spid="9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1"/>
                                        </p:tgtEl>
                                        <p:attrNameLst>
                                          <p:attrName>style.visibility</p:attrName>
                                        </p:attrNameLst>
                                      </p:cBhvr>
                                      <p:to>
                                        <p:strVal val="visible"/>
                                      </p:to>
                                    </p:set>
                                    <p:animEffect transition="in" filter="fade">
                                      <p:cBhvr>
                                        <p:cTn id="32" dur="1000"/>
                                        <p:tgtEl>
                                          <p:spTgt spid="9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92"/>
                                        </p:tgtEl>
                                        <p:attrNameLst>
                                          <p:attrName>style.visibility</p:attrName>
                                        </p:attrNameLst>
                                      </p:cBhvr>
                                      <p:to>
                                        <p:strVal val="visible"/>
                                      </p:to>
                                    </p:set>
                                    <p:animEffect transition="in" filter="fade">
                                      <p:cBhvr>
                                        <p:cTn id="37" dur="1000"/>
                                        <p:tgtEl>
                                          <p:spTgt spid="9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84"/>
                                        </p:tgtEl>
                                        <p:attrNameLst>
                                          <p:attrName>style.visibility</p:attrName>
                                        </p:attrNameLst>
                                      </p:cBhvr>
                                      <p:to>
                                        <p:strVal val="visible"/>
                                      </p:to>
                                    </p:set>
                                    <p:animEffect transition="in" filter="fade">
                                      <p:cBhvr>
                                        <p:cTn id="42" dur="1000"/>
                                        <p:tgtEl>
                                          <p:spTgt spid="8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85"/>
                                        </p:tgtEl>
                                        <p:attrNameLst>
                                          <p:attrName>style.visibility</p:attrName>
                                        </p:attrNameLst>
                                      </p:cBhvr>
                                      <p:to>
                                        <p:strVal val="visible"/>
                                      </p:to>
                                    </p:set>
                                    <p:animEffect transition="in" filter="fade">
                                      <p:cBhvr>
                                        <p:cTn id="47" dur="1000"/>
                                        <p:tgtEl>
                                          <p:spTgt spid="8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87"/>
                                        </p:tgtEl>
                                        <p:attrNameLst>
                                          <p:attrName>style.visibility</p:attrName>
                                        </p:attrNameLst>
                                      </p:cBhvr>
                                      <p:to>
                                        <p:strVal val="visible"/>
                                      </p:to>
                                    </p:set>
                                    <p:animEffect transition="in" filter="fade">
                                      <p:cBhvr>
                                        <p:cTn id="52" dur="1000"/>
                                        <p:tgtEl>
                                          <p:spTgt spid="87"/>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93"/>
                                        </p:tgtEl>
                                        <p:attrNameLst>
                                          <p:attrName>style.visibility</p:attrName>
                                        </p:attrNameLst>
                                      </p:cBhvr>
                                      <p:to>
                                        <p:strVal val="visible"/>
                                      </p:to>
                                    </p:set>
                                    <p:animEffect transition="in" filter="fade">
                                      <p:cBhvr>
                                        <p:cTn id="57" dur="1000"/>
                                        <p:tgtEl>
                                          <p:spTgt spid="93"/>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94"/>
                                        </p:tgtEl>
                                        <p:attrNameLst>
                                          <p:attrName>style.visibility</p:attrName>
                                        </p:attrNameLst>
                                      </p:cBhvr>
                                      <p:to>
                                        <p:strVal val="visible"/>
                                      </p:to>
                                    </p:set>
                                    <p:animEffect transition="in" filter="fade">
                                      <p:cBhvr>
                                        <p:cTn id="62" dur="1000"/>
                                        <p:tgtEl>
                                          <p:spTgt spid="94"/>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fade">
                                      <p:cBhvr>
                                        <p:cTn id="67" dur="1000"/>
                                        <p:tgtEl>
                                          <p:spTgt spid="16"/>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2"/>
                                        </p:tgtEl>
                                        <p:attrNameLst>
                                          <p:attrName>style.visibility</p:attrName>
                                        </p:attrNameLst>
                                      </p:cBhvr>
                                      <p:to>
                                        <p:strVal val="visible"/>
                                      </p:to>
                                    </p:set>
                                    <p:animEffect transition="in" filter="fade">
                                      <p:cBhvr>
                                        <p:cTn id="72"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p:nvPr/>
        </p:nvSpPr>
        <p:spPr>
          <a:xfrm>
            <a:off x="303573" y="1082110"/>
            <a:ext cx="9588550" cy="5771000"/>
          </a:xfrm>
          <a:prstGeom prst="rect">
            <a:avLst/>
          </a:prstGeom>
          <a:noFill/>
          <a:ln>
            <a:noFill/>
          </a:ln>
        </p:spPr>
        <p:txBody>
          <a:bodyPr lIns="38100" tIns="38100" rIns="38100" bIns="38100" anchor="t" anchorCtr="0">
            <a:noAutofit/>
          </a:bodyPr>
          <a:lstStyle/>
          <a:p>
            <a:pPr lvl="0" rtl="0">
              <a:lnSpc>
                <a:spcPct val="100000"/>
              </a:lnSpc>
              <a:spcBef>
                <a:spcPts val="0"/>
              </a:spcBef>
              <a:buNone/>
            </a:pPr>
            <a:endParaRPr sz="2400" dirty="0">
              <a:solidFill>
                <a:srgbClr val="000000"/>
              </a:solidFill>
              <a:latin typeface="Arial"/>
              <a:ea typeface="Arial"/>
              <a:cs typeface="Arial"/>
              <a:sym typeface="Arial"/>
            </a:endParaRPr>
          </a:p>
          <a:p>
            <a:pPr marL="457200" lvl="0" indent="-457200" rtl="0">
              <a:lnSpc>
                <a:spcPct val="100000"/>
              </a:lnSpc>
              <a:spcBef>
                <a:spcPts val="0"/>
              </a:spcBef>
              <a:buFont typeface="+mj-lt"/>
              <a:buAutoNum type="arabicPeriod"/>
            </a:pPr>
            <a:r>
              <a:rPr lang="en-US" sz="2400" dirty="0">
                <a:solidFill>
                  <a:srgbClr val="000000"/>
                </a:solidFill>
                <a:latin typeface="Arial"/>
                <a:ea typeface="Arial"/>
                <a:cs typeface="Arial"/>
                <a:sym typeface="Arial"/>
              </a:rPr>
              <a:t>Store microscopes with the scanning objective in place.</a:t>
            </a:r>
            <a:endParaRPr lang="en-US" sz="2400" dirty="0"/>
          </a:p>
          <a:p>
            <a:pPr marL="457200" lvl="0" indent="-457200" rtl="0">
              <a:lnSpc>
                <a:spcPct val="100000"/>
              </a:lnSpc>
              <a:spcBef>
                <a:spcPts val="0"/>
              </a:spcBef>
              <a:buFont typeface="+mj-lt"/>
              <a:buAutoNum type="arabicPeriod"/>
            </a:pPr>
            <a:endParaRPr lang="en-US" sz="2400" dirty="0">
              <a:solidFill>
                <a:srgbClr val="000000"/>
              </a:solidFill>
              <a:latin typeface="Arial"/>
              <a:ea typeface="Arial"/>
              <a:cs typeface="Arial"/>
              <a:sym typeface="Arial"/>
            </a:endParaRPr>
          </a:p>
          <a:p>
            <a:pPr marL="457200" lvl="0" indent="-457200" rtl="0">
              <a:lnSpc>
                <a:spcPct val="100000"/>
              </a:lnSpc>
              <a:spcBef>
                <a:spcPts val="0"/>
              </a:spcBef>
              <a:buFont typeface="+mj-lt"/>
              <a:buAutoNum type="arabicPeriod"/>
            </a:pPr>
            <a:r>
              <a:rPr lang="en-US" sz="2400" dirty="0">
                <a:solidFill>
                  <a:srgbClr val="000000"/>
                </a:solidFill>
                <a:latin typeface="Arial"/>
                <a:ea typeface="Arial"/>
                <a:cs typeface="Arial"/>
                <a:sym typeface="Arial"/>
              </a:rPr>
              <a:t>Wrap cords and cover microscopes.					</a:t>
            </a:r>
            <a:r>
              <a:rPr lang="en-US" sz="2400" dirty="0"/>
              <a:t>*Double check to make sure you didn't leave a slide on the 		stage</a:t>
            </a:r>
          </a:p>
          <a:p>
            <a:pPr marL="457200" lvl="0" indent="-457200" rtl="0">
              <a:lnSpc>
                <a:spcPct val="100000"/>
              </a:lnSpc>
              <a:spcBef>
                <a:spcPts val="0"/>
              </a:spcBef>
              <a:buFont typeface="+mj-lt"/>
              <a:buAutoNum type="arabicPeriod"/>
            </a:pPr>
            <a:endParaRPr lang="en-US" sz="2400" dirty="0"/>
          </a:p>
          <a:p>
            <a:pPr marL="457200" lvl="0" indent="-457200" rtl="0">
              <a:lnSpc>
                <a:spcPct val="100000"/>
              </a:lnSpc>
              <a:spcBef>
                <a:spcPts val="0"/>
              </a:spcBef>
              <a:buFont typeface="+mj-lt"/>
              <a:buAutoNum type="arabicPeriod"/>
            </a:pPr>
            <a:r>
              <a:rPr lang="en-US" sz="2400" dirty="0">
                <a:solidFill>
                  <a:srgbClr val="000000"/>
                </a:solidFill>
                <a:latin typeface="Arial"/>
                <a:ea typeface="Arial"/>
                <a:cs typeface="Arial"/>
                <a:sym typeface="Arial"/>
              </a:rPr>
              <a:t>Wash slides in the sinks and dry them, placing them back in the slide boxes to be used later. </a:t>
            </a:r>
            <a:br>
              <a:rPr lang="en-US" sz="2400" dirty="0">
                <a:solidFill>
                  <a:srgbClr val="000000"/>
                </a:solidFill>
                <a:latin typeface="Arial"/>
                <a:ea typeface="Arial"/>
                <a:cs typeface="Arial"/>
                <a:sym typeface="Arial"/>
              </a:rPr>
            </a:br>
            <a:endParaRPr lang="en-US" sz="2400" dirty="0">
              <a:solidFill>
                <a:srgbClr val="000000"/>
              </a:solidFill>
              <a:latin typeface="Arial"/>
              <a:ea typeface="Arial"/>
              <a:cs typeface="Arial"/>
              <a:sym typeface="Arial"/>
            </a:endParaRPr>
          </a:p>
          <a:p>
            <a:pPr lvl="0" rtl="0">
              <a:lnSpc>
                <a:spcPct val="100000"/>
              </a:lnSpc>
              <a:spcBef>
                <a:spcPts val="0"/>
              </a:spcBef>
              <a:buNone/>
            </a:pPr>
            <a:r>
              <a:rPr lang="en-US" sz="2400" dirty="0">
                <a:solidFill>
                  <a:srgbClr val="000000"/>
                </a:solidFill>
                <a:latin typeface="Arial"/>
                <a:ea typeface="Arial"/>
                <a:cs typeface="Arial"/>
                <a:sym typeface="Arial"/>
              </a:rPr>
              <a:t>4. Throw coverslips away. (these are not reusable)</a:t>
            </a:r>
          </a:p>
          <a:p>
            <a:pPr lvl="0" rtl="0">
              <a:lnSpc>
                <a:spcPct val="100000"/>
              </a:lnSpc>
              <a:spcBef>
                <a:spcPts val="0"/>
              </a:spcBef>
              <a:buNone/>
            </a:pPr>
            <a:r>
              <a:rPr lang="en-US" sz="2400" dirty="0">
                <a:solidFill>
                  <a:srgbClr val="000000"/>
                </a:solidFill>
                <a:latin typeface="Arial"/>
                <a:ea typeface="Arial"/>
                <a:cs typeface="Arial"/>
                <a:sym typeface="Arial"/>
              </a:rPr>
              <a:t>       *Be careful not to drop these in the sink, they can clog drain.</a:t>
            </a:r>
          </a:p>
          <a:p>
            <a:pPr lvl="0" rtl="0">
              <a:lnSpc>
                <a:spcPct val="100000"/>
              </a:lnSpc>
              <a:spcBef>
                <a:spcPts val="0"/>
              </a:spcBef>
              <a:buNone/>
            </a:pPr>
            <a:endParaRPr sz="2400" dirty="0">
              <a:solidFill>
                <a:srgbClr val="000000"/>
              </a:solidFill>
              <a:latin typeface="Arial"/>
              <a:ea typeface="Arial"/>
              <a:cs typeface="Arial"/>
              <a:sym typeface="Arial"/>
            </a:endParaRPr>
          </a:p>
          <a:p>
            <a:pPr lvl="0" rtl="0">
              <a:lnSpc>
                <a:spcPct val="100000"/>
              </a:lnSpc>
              <a:spcBef>
                <a:spcPts val="0"/>
              </a:spcBef>
              <a:buNone/>
            </a:pPr>
            <a:r>
              <a:rPr lang="en-US" sz="2400" dirty="0">
                <a:solidFill>
                  <a:srgbClr val="000000"/>
                </a:solidFill>
                <a:latin typeface="Arial"/>
                <a:ea typeface="Arial"/>
                <a:cs typeface="Arial"/>
                <a:sym typeface="Arial"/>
              </a:rPr>
              <a:t>5. Place microscopes in their designated location (probably a cabinet)</a:t>
            </a:r>
          </a:p>
        </p:txBody>
      </p:sp>
      <p:sp>
        <p:nvSpPr>
          <p:cNvPr id="2" name="Rectangle 1"/>
          <p:cNvSpPr/>
          <p:nvPr/>
        </p:nvSpPr>
        <p:spPr>
          <a:xfrm>
            <a:off x="303573" y="158780"/>
            <a:ext cx="3185487" cy="923330"/>
          </a:xfrm>
          <a:prstGeom prst="rect">
            <a:avLst/>
          </a:prstGeom>
          <a:noFill/>
        </p:spPr>
        <p:txBody>
          <a:bodyPr wrap="none" lIns="91440" tIns="45720" rIns="91440" bIns="45720">
            <a:spAutoFit/>
          </a:bodyPr>
          <a:lstStyle/>
          <a:p>
            <a:pPr algn="ctr"/>
            <a:r>
              <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Clean Up</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pic>
        <p:nvPicPr>
          <p:cNvPr id="162" name="Shape 162"/>
          <p:cNvPicPr preferRelativeResize="0"/>
          <p:nvPr/>
        </p:nvPicPr>
        <p:blipFill>
          <a:blip r:embed="rId3">
            <a:alphaModFix/>
          </a:blip>
          <a:stretch>
            <a:fillRect/>
          </a:stretch>
        </p:blipFill>
        <p:spPr>
          <a:xfrm>
            <a:off x="1422400" y="507975"/>
            <a:ext cx="7315199" cy="6857999"/>
          </a:xfrm>
          <a:prstGeom prst="rect">
            <a:avLst/>
          </a:prstGeom>
          <a:noFill/>
          <a:ln>
            <a:noFill/>
          </a:ln>
        </p:spPr>
      </p:pic>
      <p:sp>
        <p:nvSpPr>
          <p:cNvPr id="163" name="Shape 163"/>
          <p:cNvSpPr txBox="1"/>
          <p:nvPr/>
        </p:nvSpPr>
        <p:spPr>
          <a:xfrm>
            <a:off x="198975" y="200600"/>
            <a:ext cx="4279700" cy="467800"/>
          </a:xfrm>
          <a:prstGeom prst="rect">
            <a:avLst/>
          </a:prstGeom>
          <a:noFill/>
          <a:ln>
            <a:noFill/>
          </a:ln>
        </p:spPr>
        <p:txBody>
          <a:bodyPr lIns="38100" tIns="38100" rIns="38100" bIns="38100" anchor="t" anchorCtr="0">
            <a:noAutofit/>
          </a:bodyPr>
          <a:lstStyle/>
          <a:p>
            <a:pPr lvl="0" rtl="0">
              <a:lnSpc>
                <a:spcPct val="100000"/>
              </a:lnSpc>
              <a:spcBef>
                <a:spcPts val="0"/>
              </a:spcBef>
              <a:buNone/>
            </a:pPr>
            <a:r>
              <a:rPr lang="en-US" sz="2666">
                <a:solidFill>
                  <a:srgbClr val="333333"/>
                </a:solidFill>
                <a:latin typeface="Arial"/>
                <a:ea typeface="Arial"/>
                <a:cs typeface="Arial"/>
                <a:sym typeface="Arial"/>
              </a:rPr>
              <a:t>Practice Labeling the Parts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body" idx="1"/>
          </p:nvPr>
        </p:nvSpPr>
        <p:spPr>
          <a:xfrm>
            <a:off x="259384" y="1311900"/>
            <a:ext cx="7091149" cy="6639075"/>
          </a:xfrm>
          <a:prstGeom prst="rect">
            <a:avLst/>
          </a:prstGeom>
          <a:noFill/>
          <a:ln>
            <a:noFill/>
          </a:ln>
        </p:spPr>
        <p:txBody>
          <a:bodyPr lIns="38100" tIns="38100" rIns="38100" bIns="38100" anchor="t" anchorCtr="0">
            <a:noAutofit/>
          </a:bodyPr>
          <a:lstStyle/>
          <a:p>
            <a:pPr lvl="0" algn="l" rtl="0">
              <a:lnSpc>
                <a:spcPct val="100000"/>
              </a:lnSpc>
              <a:spcBef>
                <a:spcPts val="0"/>
              </a:spcBef>
              <a:buNone/>
            </a:pPr>
            <a:r>
              <a:rPr lang="en-US" sz="2666" b="1" dirty="0">
                <a:solidFill>
                  <a:srgbClr val="333333"/>
                </a:solidFill>
                <a:latin typeface="Arial"/>
                <a:ea typeface="Arial"/>
                <a:cs typeface="Arial"/>
                <a:sym typeface="Arial"/>
              </a:rPr>
              <a:t>General Procedures</a:t>
            </a:r>
          </a:p>
          <a:p>
            <a:pPr lvl="0" algn="l" rtl="0">
              <a:lnSpc>
                <a:spcPct val="100000"/>
              </a:lnSpc>
              <a:spcBef>
                <a:spcPts val="0"/>
              </a:spcBef>
              <a:buNone/>
            </a:pPr>
            <a:endParaRPr lang="en-US" sz="2666" dirty="0">
              <a:solidFill>
                <a:srgbClr val="333333"/>
              </a:solidFill>
              <a:latin typeface="Arial"/>
              <a:ea typeface="Arial"/>
              <a:cs typeface="Arial"/>
              <a:sym typeface="Arial"/>
            </a:endParaRPr>
          </a:p>
          <a:p>
            <a:pPr marL="514350" lvl="0" indent="-514350" algn="l" rtl="0">
              <a:lnSpc>
                <a:spcPct val="100000"/>
              </a:lnSpc>
              <a:spcBef>
                <a:spcPts val="0"/>
              </a:spcBef>
              <a:buAutoNum type="arabicPeriod"/>
            </a:pPr>
            <a:r>
              <a:rPr lang="en-US" sz="2666" dirty="0">
                <a:solidFill>
                  <a:schemeClr val="tx1"/>
                </a:solidFill>
              </a:rPr>
              <a:t>Sanitize you microscope before beginning.</a:t>
            </a:r>
          </a:p>
          <a:p>
            <a:pPr marL="514350" lvl="0" indent="-514350" algn="l" rtl="0">
              <a:lnSpc>
                <a:spcPct val="100000"/>
              </a:lnSpc>
              <a:spcBef>
                <a:spcPts val="0"/>
              </a:spcBef>
              <a:buAutoNum type="arabicPeriod"/>
            </a:pPr>
            <a:endParaRPr lang="en-US" sz="2666" dirty="0">
              <a:solidFill>
                <a:schemeClr val="tx1"/>
              </a:solidFill>
              <a:latin typeface="Arial"/>
              <a:ea typeface="Arial"/>
              <a:cs typeface="Arial"/>
              <a:sym typeface="Arial"/>
            </a:endParaRPr>
          </a:p>
          <a:p>
            <a:pPr marL="514350" lvl="0" indent="-514350" algn="l" rtl="0">
              <a:lnSpc>
                <a:spcPct val="100000"/>
              </a:lnSpc>
              <a:spcBef>
                <a:spcPts val="0"/>
              </a:spcBef>
              <a:buAutoNum type="arabicPeriod"/>
            </a:pPr>
            <a:r>
              <a:rPr lang="en-US" sz="2666" dirty="0">
                <a:solidFill>
                  <a:schemeClr val="tx1"/>
                </a:solidFill>
                <a:latin typeface="Arial"/>
                <a:ea typeface="Arial"/>
                <a:cs typeface="Arial"/>
                <a:sym typeface="Arial"/>
              </a:rPr>
              <a:t>Plug your microscope. If yours does not turn on, make sure the breaker is switched on the outlet. </a:t>
            </a:r>
          </a:p>
          <a:p>
            <a:pPr marL="514350" lvl="0" indent="-514350" algn="l" rtl="0">
              <a:lnSpc>
                <a:spcPct val="100000"/>
              </a:lnSpc>
              <a:spcBef>
                <a:spcPts val="0"/>
              </a:spcBef>
              <a:buAutoNum type="arabicPeriod"/>
            </a:pPr>
            <a:endParaRPr lang="en-US" sz="2666" dirty="0">
              <a:solidFill>
                <a:schemeClr val="tx1"/>
              </a:solidFill>
            </a:endParaRPr>
          </a:p>
          <a:p>
            <a:pPr marL="514350" lvl="0" indent="-514350" algn="l" rtl="0">
              <a:lnSpc>
                <a:spcPct val="100000"/>
              </a:lnSpc>
              <a:spcBef>
                <a:spcPts val="0"/>
              </a:spcBef>
              <a:buAutoNum type="arabicPeriod"/>
            </a:pPr>
            <a:r>
              <a:rPr lang="en-US" sz="2666" dirty="0">
                <a:solidFill>
                  <a:schemeClr val="tx1"/>
                </a:solidFill>
              </a:rPr>
              <a:t>Be sure the scanning objective (shortest    lens) in in place</a:t>
            </a:r>
          </a:p>
          <a:p>
            <a:pPr marL="514350" lvl="0" indent="-514350" algn="l" rtl="0">
              <a:lnSpc>
                <a:spcPct val="100000"/>
              </a:lnSpc>
              <a:spcBef>
                <a:spcPts val="0"/>
              </a:spcBef>
              <a:buAutoNum type="arabicPeriod"/>
            </a:pPr>
            <a:endParaRPr lang="en-US" sz="2666" dirty="0">
              <a:solidFill>
                <a:schemeClr val="tx1"/>
              </a:solidFill>
              <a:latin typeface="Arial"/>
              <a:ea typeface="Arial"/>
              <a:cs typeface="Arial"/>
              <a:sym typeface="Arial"/>
            </a:endParaRPr>
          </a:p>
          <a:p>
            <a:pPr marL="514350" lvl="0" indent="-514350" algn="l" rtl="0">
              <a:lnSpc>
                <a:spcPct val="100000"/>
              </a:lnSpc>
              <a:spcBef>
                <a:spcPts val="0"/>
              </a:spcBef>
              <a:buAutoNum type="arabicPeriod"/>
            </a:pPr>
            <a:r>
              <a:rPr lang="en-US" sz="2497" dirty="0">
                <a:solidFill>
                  <a:schemeClr val="tx1"/>
                </a:solidFill>
                <a:latin typeface="Arial"/>
                <a:ea typeface="Arial"/>
                <a:cs typeface="Arial"/>
                <a:sym typeface="Arial"/>
              </a:rPr>
              <a:t>Place a slide on the stage</a:t>
            </a:r>
          </a:p>
          <a:p>
            <a:pPr lvl="0" algn="l" rtl="0">
              <a:lnSpc>
                <a:spcPct val="100000"/>
              </a:lnSpc>
              <a:spcBef>
                <a:spcPts val="0"/>
              </a:spcBef>
              <a:buNone/>
            </a:pPr>
            <a:endParaRPr lang="en-US" sz="2497" dirty="0">
              <a:solidFill>
                <a:schemeClr val="tx1"/>
              </a:solidFill>
            </a:endParaRPr>
          </a:p>
          <a:p>
            <a:pPr lvl="0" algn="l" rtl="0">
              <a:lnSpc>
                <a:spcPct val="100000"/>
              </a:lnSpc>
              <a:spcBef>
                <a:spcPts val="0"/>
              </a:spcBef>
              <a:buNone/>
            </a:pPr>
            <a:r>
              <a:rPr lang="en-US" sz="2497" dirty="0">
                <a:solidFill>
                  <a:schemeClr val="tx1"/>
                </a:solidFill>
                <a:latin typeface="Arial"/>
                <a:ea typeface="Arial"/>
                <a:cs typeface="Arial"/>
                <a:sym typeface="Arial"/>
              </a:rPr>
              <a:t>4. Store microscope with cover and cord neatly</a:t>
            </a:r>
            <a:br>
              <a:rPr lang="en-US" sz="2497" dirty="0">
                <a:solidFill>
                  <a:schemeClr val="tx1"/>
                </a:solidFill>
                <a:latin typeface="Arial"/>
                <a:ea typeface="Arial"/>
                <a:cs typeface="Arial"/>
                <a:sym typeface="Arial"/>
              </a:rPr>
            </a:br>
            <a:endParaRPr lang="en-US" sz="2497" dirty="0">
              <a:solidFill>
                <a:schemeClr val="tx1"/>
              </a:solidFill>
              <a:latin typeface="Arial"/>
              <a:ea typeface="Arial"/>
              <a:cs typeface="Arial"/>
              <a:sym typeface="Arial"/>
            </a:endParaRPr>
          </a:p>
        </p:txBody>
      </p:sp>
      <p:pic>
        <p:nvPicPr>
          <p:cNvPr id="108" name="Shape 108"/>
          <p:cNvPicPr preferRelativeResize="0"/>
          <p:nvPr/>
        </p:nvPicPr>
        <p:blipFill>
          <a:blip r:embed="rId3">
            <a:alphaModFix/>
          </a:blip>
          <a:stretch>
            <a:fillRect/>
          </a:stretch>
        </p:blipFill>
        <p:spPr>
          <a:xfrm>
            <a:off x="7213600" y="2946400"/>
            <a:ext cx="2846899" cy="3132650"/>
          </a:xfrm>
          <a:prstGeom prst="rect">
            <a:avLst/>
          </a:prstGeom>
          <a:noFill/>
          <a:ln>
            <a:noFill/>
          </a:ln>
        </p:spPr>
      </p:pic>
      <p:sp>
        <p:nvSpPr>
          <p:cNvPr id="2" name="Rectangle 1"/>
          <p:cNvSpPr/>
          <p:nvPr/>
        </p:nvSpPr>
        <p:spPr>
          <a:xfrm>
            <a:off x="259384" y="151145"/>
            <a:ext cx="9071714"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Using the light microscope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pic>
        <p:nvPicPr>
          <p:cNvPr id="113" name="Shape 113"/>
          <p:cNvPicPr preferRelativeResize="0"/>
          <p:nvPr/>
        </p:nvPicPr>
        <p:blipFill>
          <a:blip r:embed="rId3">
            <a:alphaModFix/>
          </a:blip>
          <a:stretch>
            <a:fillRect/>
          </a:stretch>
        </p:blipFill>
        <p:spPr>
          <a:xfrm rot="20355276">
            <a:off x="7067748" y="1467405"/>
            <a:ext cx="3098740" cy="3502547"/>
          </a:xfrm>
          <a:prstGeom prst="rect">
            <a:avLst/>
          </a:prstGeom>
          <a:noFill/>
          <a:ln>
            <a:noFill/>
          </a:ln>
        </p:spPr>
      </p:pic>
      <p:sp>
        <p:nvSpPr>
          <p:cNvPr id="114" name="Shape 114"/>
          <p:cNvSpPr txBox="1"/>
          <p:nvPr/>
        </p:nvSpPr>
        <p:spPr>
          <a:xfrm>
            <a:off x="203200" y="101600"/>
            <a:ext cx="6875249" cy="6969424"/>
          </a:xfrm>
          <a:prstGeom prst="rect">
            <a:avLst/>
          </a:prstGeom>
          <a:noFill/>
          <a:ln>
            <a:noFill/>
          </a:ln>
        </p:spPr>
        <p:txBody>
          <a:bodyPr lIns="38100" tIns="38100" rIns="38100" bIns="38100" anchor="t" anchorCtr="0">
            <a:noAutofit/>
          </a:bodyPr>
          <a:lstStyle/>
          <a:p>
            <a:endParaRPr lang="en-US" sz="2933" dirty="0">
              <a:solidFill>
                <a:srgbClr val="000000"/>
              </a:solidFill>
              <a:latin typeface="Arial"/>
              <a:ea typeface="Arial"/>
              <a:cs typeface="Arial"/>
              <a:sym typeface="Arial"/>
            </a:endParaRPr>
          </a:p>
          <a:p>
            <a:endParaRPr lang="en-US" sz="2933" dirty="0"/>
          </a:p>
          <a:p>
            <a:r>
              <a:rPr lang="en-US" sz="2933" dirty="0">
                <a:solidFill>
                  <a:srgbClr val="000000"/>
                </a:solidFill>
                <a:latin typeface="Arial"/>
                <a:ea typeface="Arial"/>
                <a:cs typeface="Arial"/>
                <a:sym typeface="Arial"/>
              </a:rPr>
              <a:t>1.</a:t>
            </a:r>
            <a:r>
              <a:rPr lang="en-US" sz="2933" b="1" dirty="0">
                <a:solidFill>
                  <a:srgbClr val="000000"/>
                </a:solidFill>
                <a:latin typeface="Arial"/>
                <a:ea typeface="Arial"/>
                <a:cs typeface="Arial"/>
                <a:sym typeface="Arial"/>
              </a:rPr>
              <a:t> Always start with the scanning objective</a:t>
            </a:r>
            <a:r>
              <a:rPr lang="en-US" sz="2933" dirty="0">
                <a:solidFill>
                  <a:srgbClr val="000000"/>
                </a:solidFill>
                <a:latin typeface="Arial"/>
                <a:ea typeface="Arial"/>
                <a:cs typeface="Arial"/>
                <a:sym typeface="Arial"/>
              </a:rPr>
              <a:t>.</a:t>
            </a:r>
            <a:r>
              <a:rPr lang="en-US" sz="2800" dirty="0"/>
              <a:t> Use the </a:t>
            </a:r>
            <a:r>
              <a:rPr lang="en-US" sz="2800" dirty="0">
                <a:highlight>
                  <a:srgbClr val="FFFF00"/>
                </a:highlight>
              </a:rPr>
              <a:t>Coarse Knob</a:t>
            </a:r>
            <a:r>
              <a:rPr lang="en-US" sz="2800" dirty="0"/>
              <a:t> to refocus. If you haven't focused on this level, you will not be able to move to the next level.</a:t>
            </a:r>
          </a:p>
          <a:p>
            <a:pPr lvl="0" rtl="0">
              <a:lnSpc>
                <a:spcPct val="100000"/>
              </a:lnSpc>
              <a:spcBef>
                <a:spcPts val="0"/>
              </a:spcBef>
              <a:buNone/>
            </a:pPr>
            <a:r>
              <a:rPr lang="en-US" sz="2933" dirty="0">
                <a:solidFill>
                  <a:srgbClr val="000000"/>
                </a:solidFill>
                <a:latin typeface="Arial"/>
                <a:ea typeface="Arial"/>
                <a:cs typeface="Arial"/>
                <a:sym typeface="Arial"/>
              </a:rPr>
              <a:t> </a:t>
            </a:r>
          </a:p>
          <a:p>
            <a:r>
              <a:rPr lang="en-US" sz="2930" b="1" dirty="0"/>
              <a:t>2. Once you've focused on Scanning, switch to Low Power</a:t>
            </a:r>
            <a:r>
              <a:rPr lang="en-US" sz="2930" dirty="0"/>
              <a:t>. </a:t>
            </a:r>
          </a:p>
          <a:p>
            <a:r>
              <a:rPr lang="en-US" sz="2800" dirty="0"/>
              <a:t>Refocus! You may also have to adjust the light intensity </a:t>
            </a:r>
            <a:endParaRPr lang="en-US" sz="2800" dirty="0">
              <a:solidFill>
                <a:srgbClr val="000000"/>
              </a:solidFill>
              <a:sym typeface="Arial"/>
            </a:endParaRPr>
          </a:p>
          <a:p>
            <a:pPr lvl="0" rtl="0">
              <a:lnSpc>
                <a:spcPct val="100000"/>
              </a:lnSpc>
              <a:spcBef>
                <a:spcPts val="0"/>
              </a:spcBef>
              <a:buNone/>
            </a:pPr>
            <a:endParaRPr lang="en-US" sz="2933" dirty="0">
              <a:solidFill>
                <a:srgbClr val="000000"/>
              </a:solidFill>
              <a:latin typeface="Arial"/>
              <a:ea typeface="Arial"/>
              <a:cs typeface="Arial"/>
              <a:sym typeface="Arial"/>
            </a:endParaRPr>
          </a:p>
          <a:p>
            <a:r>
              <a:rPr lang="en-US" sz="2930" b="1" dirty="0"/>
              <a:t>3. Now switch to High Power</a:t>
            </a:r>
            <a:r>
              <a:rPr lang="en-US" sz="2930" dirty="0"/>
              <a:t>. </a:t>
            </a:r>
            <a:r>
              <a:rPr lang="en-US" sz="2800" dirty="0"/>
              <a:t>At this point, ONLY use the </a:t>
            </a:r>
            <a:r>
              <a:rPr lang="en-US" sz="2800" dirty="0">
                <a:highlight>
                  <a:srgbClr val="FFFF00"/>
                </a:highlight>
              </a:rPr>
              <a:t>fine adjustment knob</a:t>
            </a:r>
            <a:r>
              <a:rPr lang="en-US" sz="2800" dirty="0"/>
              <a:t> to focus specimens.</a:t>
            </a:r>
          </a:p>
          <a:p>
            <a:pPr lvl="0" rtl="0">
              <a:lnSpc>
                <a:spcPct val="100000"/>
              </a:lnSpc>
              <a:spcBef>
                <a:spcPts val="0"/>
              </a:spcBef>
              <a:buNone/>
            </a:pPr>
            <a:endParaRPr lang="en-US" sz="2933" dirty="0">
              <a:solidFill>
                <a:srgbClr val="000000"/>
              </a:solidFill>
              <a:latin typeface="Arial"/>
              <a:ea typeface="Arial"/>
              <a:cs typeface="Arial"/>
              <a:sym typeface="Arial"/>
            </a:endParaRPr>
          </a:p>
          <a:p>
            <a:pPr lvl="0" rtl="0">
              <a:lnSpc>
                <a:spcPct val="100000"/>
              </a:lnSpc>
              <a:spcBef>
                <a:spcPts val="0"/>
              </a:spcBef>
              <a:buNone/>
            </a:pPr>
            <a:endParaRPr sz="2933" dirty="0">
              <a:solidFill>
                <a:srgbClr val="000000"/>
              </a:solidFill>
              <a:latin typeface="Arial"/>
              <a:ea typeface="Arial"/>
              <a:cs typeface="Arial"/>
              <a:sym typeface="Arial"/>
            </a:endParaRPr>
          </a:p>
        </p:txBody>
      </p:sp>
      <p:sp>
        <p:nvSpPr>
          <p:cNvPr id="2" name="Rectangle 1"/>
          <p:cNvSpPr/>
          <p:nvPr/>
        </p:nvSpPr>
        <p:spPr>
          <a:xfrm>
            <a:off x="203200" y="101600"/>
            <a:ext cx="6724919"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Focusing Specimen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body" idx="1"/>
          </p:nvPr>
        </p:nvSpPr>
        <p:spPr>
          <a:xfrm>
            <a:off x="304800" y="292101"/>
            <a:ext cx="9619774" cy="5600699"/>
          </a:xfrm>
          <a:prstGeom prst="rect">
            <a:avLst/>
          </a:prstGeom>
        </p:spPr>
        <p:txBody>
          <a:bodyPr lIns="38100" tIns="38100" rIns="38100" bIns="38100" anchor="t" anchorCtr="0">
            <a:noAutofit/>
          </a:bodyPr>
          <a:lstStyle/>
          <a:p>
            <a:r>
              <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Recap</a:t>
            </a:r>
          </a:p>
          <a:p>
            <a:pPr marL="0" marR="0" lvl="0" indent="0" rtl="0">
              <a:lnSpc>
                <a:spcPct val="100000"/>
              </a:lnSpc>
              <a:spcBef>
                <a:spcPts val="0"/>
              </a:spcBef>
              <a:spcAft>
                <a:spcPts val="0"/>
              </a:spcAft>
              <a:buNone/>
            </a:pPr>
            <a:endParaRPr sz="2666" dirty="0">
              <a:solidFill>
                <a:srgbClr val="000000"/>
              </a:solidFill>
              <a:latin typeface="Arial"/>
              <a:ea typeface="Arial"/>
              <a:cs typeface="Arial"/>
              <a:sym typeface="Arial"/>
            </a:endParaRPr>
          </a:p>
          <a:p>
            <a:pPr marL="0" marR="0" lvl="0" indent="0" rtl="0">
              <a:lnSpc>
                <a:spcPct val="100000"/>
              </a:lnSpc>
              <a:spcBef>
                <a:spcPts val="0"/>
              </a:spcBef>
              <a:spcAft>
                <a:spcPts val="0"/>
              </a:spcAft>
              <a:buNone/>
            </a:pPr>
            <a:r>
              <a:rPr lang="en-US" sz="4400" dirty="0">
                <a:solidFill>
                  <a:srgbClr val="000000"/>
                </a:solidFill>
                <a:latin typeface="Arial"/>
                <a:ea typeface="Arial"/>
                <a:cs typeface="Arial"/>
                <a:sym typeface="Arial"/>
              </a:rPr>
              <a:t>1.  Scanning --&gt; use coarse knob</a:t>
            </a:r>
          </a:p>
          <a:p>
            <a:pPr marL="0" marR="0" lvl="0" indent="0" rtl="0">
              <a:lnSpc>
                <a:spcPct val="100000"/>
              </a:lnSpc>
              <a:spcBef>
                <a:spcPts val="0"/>
              </a:spcBef>
              <a:spcAft>
                <a:spcPts val="0"/>
              </a:spcAft>
              <a:buNone/>
            </a:pPr>
            <a:r>
              <a:rPr lang="en-US" sz="4400" dirty="0">
                <a:solidFill>
                  <a:srgbClr val="000000"/>
                </a:solidFill>
                <a:latin typeface="Arial"/>
                <a:ea typeface="Arial"/>
                <a:cs typeface="Arial"/>
                <a:sym typeface="Arial"/>
              </a:rPr>
              <a:t>2.  Low power --&gt; use coarse knob</a:t>
            </a:r>
          </a:p>
          <a:p>
            <a:pPr marL="0" marR="0" lvl="0" indent="0" rtl="0">
              <a:lnSpc>
                <a:spcPct val="100000"/>
              </a:lnSpc>
              <a:spcBef>
                <a:spcPts val="0"/>
              </a:spcBef>
              <a:spcAft>
                <a:spcPts val="0"/>
              </a:spcAft>
              <a:buNone/>
            </a:pPr>
            <a:r>
              <a:rPr lang="en-US" sz="4400" dirty="0">
                <a:solidFill>
                  <a:srgbClr val="000000"/>
                </a:solidFill>
                <a:latin typeface="Arial"/>
                <a:ea typeface="Arial"/>
                <a:cs typeface="Arial"/>
                <a:sym typeface="Arial"/>
              </a:rPr>
              <a:t>3.  High power --&gt; use fine knob</a:t>
            </a:r>
          </a:p>
        </p:txBody>
      </p:sp>
      <p:sp>
        <p:nvSpPr>
          <p:cNvPr id="120" name="Shape 120"/>
          <p:cNvSpPr txBox="1"/>
          <p:nvPr/>
        </p:nvSpPr>
        <p:spPr>
          <a:xfrm>
            <a:off x="304800" y="4791113"/>
            <a:ext cx="9619773" cy="2303750"/>
          </a:xfrm>
          <a:prstGeom prst="rect">
            <a:avLst/>
          </a:prstGeom>
          <a:noFill/>
          <a:ln>
            <a:noFill/>
          </a:ln>
        </p:spPr>
        <p:txBody>
          <a:bodyPr lIns="38100" tIns="38100" rIns="38100" bIns="38100" anchor="t" anchorCtr="0">
            <a:noAutofit/>
          </a:bodyPr>
          <a:lstStyle/>
          <a:p>
            <a:pPr lvl="0" rtl="0">
              <a:lnSpc>
                <a:spcPct val="100000"/>
              </a:lnSpc>
              <a:spcBef>
                <a:spcPts val="0"/>
              </a:spcBef>
              <a:buNone/>
            </a:pPr>
            <a:r>
              <a:rPr lang="en-US" sz="6600" dirty="0">
                <a:solidFill>
                  <a:srgbClr val="FF9900"/>
                </a:solidFill>
                <a:highlight>
                  <a:srgbClr val="0C343D"/>
                </a:highlight>
                <a:latin typeface="Arial"/>
                <a:ea typeface="Arial"/>
                <a:cs typeface="Arial"/>
                <a:sym typeface="Arial"/>
              </a:rPr>
              <a:t>DO NOT SKIP STEPS!!!!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body" idx="1"/>
          </p:nvPr>
        </p:nvSpPr>
        <p:spPr>
          <a:xfrm>
            <a:off x="863366" y="1379037"/>
            <a:ext cx="8854300" cy="3856250"/>
          </a:xfrm>
          <a:prstGeom prst="rect">
            <a:avLst/>
          </a:prstGeom>
          <a:noFill/>
          <a:ln>
            <a:noFill/>
          </a:ln>
        </p:spPr>
        <p:txBody>
          <a:bodyPr lIns="38100" tIns="38100" rIns="38100" bIns="38100" anchor="t" anchorCtr="0">
            <a:noAutofit/>
          </a:bodyPr>
          <a:lstStyle/>
          <a:p>
            <a:pPr marL="381000" marR="0" lvl="0" indent="-276577" algn="l" rtl="0">
              <a:lnSpc>
                <a:spcPct val="119922"/>
              </a:lnSpc>
              <a:spcBef>
                <a:spcPts val="0"/>
              </a:spcBef>
              <a:spcAft>
                <a:spcPts val="0"/>
              </a:spcAft>
              <a:buClr>
                <a:srgbClr val="000000"/>
              </a:buClr>
              <a:buSzPct val="98765"/>
              <a:buFont typeface="Arial"/>
              <a:buChar char="●"/>
            </a:pPr>
            <a:r>
              <a:rPr lang="en-US" sz="3555" dirty="0">
                <a:solidFill>
                  <a:srgbClr val="000000"/>
                </a:solidFill>
                <a:latin typeface="Times New Roman"/>
                <a:ea typeface="Times New Roman"/>
                <a:cs typeface="Times New Roman"/>
                <a:sym typeface="Times New Roman"/>
              </a:rPr>
              <a:t>Your slide MUST be focused on low power before attempting to use high power</a:t>
            </a:r>
          </a:p>
          <a:p>
            <a:pPr marL="381000" marR="0" lvl="0" indent="-276577" algn="l" rtl="0">
              <a:lnSpc>
                <a:spcPct val="119922"/>
              </a:lnSpc>
              <a:spcBef>
                <a:spcPts val="0"/>
              </a:spcBef>
              <a:spcAft>
                <a:spcPts val="0"/>
              </a:spcAft>
              <a:buClr>
                <a:srgbClr val="000000"/>
              </a:buClr>
              <a:buSzPct val="98765"/>
              <a:buFont typeface="Arial"/>
              <a:buChar char="●"/>
            </a:pPr>
            <a:r>
              <a:rPr lang="en-US" sz="3555" dirty="0">
                <a:solidFill>
                  <a:srgbClr val="000000"/>
                </a:solidFill>
                <a:latin typeface="Times New Roman"/>
                <a:ea typeface="Times New Roman"/>
                <a:cs typeface="Times New Roman"/>
                <a:sym typeface="Times New Roman"/>
              </a:rPr>
              <a:t>Click the nosepiece to the longest objective</a:t>
            </a:r>
          </a:p>
          <a:p>
            <a:pPr marL="381000" marR="0" lvl="0" indent="-276577" algn="l" rtl="0">
              <a:lnSpc>
                <a:spcPct val="119922"/>
              </a:lnSpc>
              <a:spcBef>
                <a:spcPts val="635"/>
              </a:spcBef>
              <a:spcAft>
                <a:spcPts val="0"/>
              </a:spcAft>
              <a:buClr>
                <a:srgbClr val="000000"/>
              </a:buClr>
              <a:buSzPct val="98765"/>
              <a:buFont typeface="Arial"/>
              <a:buChar char="●"/>
            </a:pPr>
            <a:r>
              <a:rPr lang="en-US" sz="3555" dirty="0">
                <a:solidFill>
                  <a:srgbClr val="000000"/>
                </a:solidFill>
                <a:latin typeface="Times New Roman"/>
                <a:ea typeface="Times New Roman"/>
                <a:cs typeface="Times New Roman"/>
                <a:sym typeface="Times New Roman"/>
              </a:rPr>
              <a:t>Do </a:t>
            </a:r>
            <a:r>
              <a:rPr lang="en-US" sz="3555" b="1" dirty="0">
                <a:solidFill>
                  <a:srgbClr val="FF0000"/>
                </a:solidFill>
                <a:latin typeface="Times New Roman"/>
                <a:ea typeface="Times New Roman"/>
                <a:cs typeface="Times New Roman"/>
                <a:sym typeface="Times New Roman"/>
              </a:rPr>
              <a:t>NOT</a:t>
            </a:r>
            <a:r>
              <a:rPr lang="en-US" sz="3555" b="1" dirty="0">
                <a:solidFill>
                  <a:srgbClr val="000000"/>
                </a:solidFill>
                <a:latin typeface="Times New Roman"/>
                <a:ea typeface="Times New Roman"/>
                <a:cs typeface="Times New Roman"/>
                <a:sym typeface="Times New Roman"/>
              </a:rPr>
              <a:t> </a:t>
            </a:r>
            <a:r>
              <a:rPr lang="en-US" sz="3555" dirty="0">
                <a:solidFill>
                  <a:srgbClr val="000000"/>
                </a:solidFill>
                <a:latin typeface="Times New Roman"/>
                <a:ea typeface="Times New Roman"/>
                <a:cs typeface="Times New Roman"/>
                <a:sym typeface="Times New Roman"/>
              </a:rPr>
              <a:t>use the Coarse Focusing Knob, this could crack the slide or the lens</a:t>
            </a:r>
          </a:p>
          <a:p>
            <a:pPr marL="381000" marR="0" lvl="0" indent="-276577" algn="l" rtl="0">
              <a:lnSpc>
                <a:spcPct val="119922"/>
              </a:lnSpc>
              <a:spcBef>
                <a:spcPts val="635"/>
              </a:spcBef>
              <a:spcAft>
                <a:spcPts val="0"/>
              </a:spcAft>
              <a:buClr>
                <a:srgbClr val="000000"/>
              </a:buClr>
              <a:buSzPct val="98765"/>
              <a:buFont typeface="Arial"/>
              <a:buChar char="●"/>
            </a:pPr>
            <a:r>
              <a:rPr lang="en-US" sz="3555" dirty="0">
                <a:solidFill>
                  <a:srgbClr val="000000"/>
                </a:solidFill>
                <a:latin typeface="Times New Roman"/>
                <a:ea typeface="Times New Roman"/>
                <a:cs typeface="Times New Roman"/>
                <a:sym typeface="Times New Roman"/>
              </a:rPr>
              <a:t>Use the Fine Focus Knob to </a:t>
            </a:r>
            <a:r>
              <a:rPr lang="en-US" sz="3555" dirty="0">
                <a:latin typeface="Times New Roman"/>
                <a:ea typeface="Times New Roman"/>
                <a:cs typeface="Times New Roman"/>
                <a:sym typeface="Times New Roman"/>
              </a:rPr>
              <a:t>focus</a:t>
            </a:r>
            <a:r>
              <a:rPr lang="en-US" sz="3555" dirty="0">
                <a:solidFill>
                  <a:srgbClr val="000000"/>
                </a:solidFill>
                <a:latin typeface="Times New Roman"/>
                <a:ea typeface="Times New Roman"/>
                <a:cs typeface="Times New Roman"/>
                <a:sym typeface="Times New Roman"/>
              </a:rPr>
              <a:t> the slide</a:t>
            </a:r>
          </a:p>
        </p:txBody>
      </p:sp>
      <p:pic>
        <p:nvPicPr>
          <p:cNvPr id="127" name="Shape 127"/>
          <p:cNvPicPr preferRelativeResize="0"/>
          <p:nvPr/>
        </p:nvPicPr>
        <p:blipFill>
          <a:blip r:embed="rId3">
            <a:alphaModFix/>
          </a:blip>
          <a:stretch>
            <a:fillRect/>
          </a:stretch>
        </p:blipFill>
        <p:spPr>
          <a:xfrm>
            <a:off x="4165600" y="5486400"/>
            <a:ext cx="1748250" cy="1700024"/>
          </a:xfrm>
          <a:prstGeom prst="rect">
            <a:avLst/>
          </a:prstGeom>
          <a:noFill/>
          <a:ln>
            <a:noFill/>
          </a:ln>
        </p:spPr>
      </p:pic>
      <p:sp>
        <p:nvSpPr>
          <p:cNvPr id="2" name="Rectangle 1"/>
          <p:cNvSpPr/>
          <p:nvPr/>
        </p:nvSpPr>
        <p:spPr>
          <a:xfrm>
            <a:off x="665826" y="330151"/>
            <a:ext cx="6109365"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Using High Power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101600" y="98925"/>
            <a:ext cx="9739575" cy="2855850"/>
          </a:xfrm>
          <a:prstGeom prst="rect">
            <a:avLst/>
          </a:prstGeom>
        </p:spPr>
        <p:txBody>
          <a:bodyPr lIns="38100" tIns="38100" rIns="38100" bIns="38100" anchor="t" anchorCtr="0">
            <a:noAutofit/>
          </a:bodyPr>
          <a:lstStyle/>
          <a:p>
            <a:pPr lvl="0" rtl="0">
              <a:lnSpc>
                <a:spcPct val="100000"/>
              </a:lnSpc>
              <a:spcBef>
                <a:spcPts val="0"/>
              </a:spcBef>
              <a:buNone/>
            </a:pPr>
            <a:br>
              <a:rPr lang="en-US" sz="2666" b="1" dirty="0">
                <a:solidFill>
                  <a:srgbClr val="000000"/>
                </a:solidFill>
                <a:latin typeface="Arial"/>
                <a:ea typeface="Arial"/>
                <a:cs typeface="Arial"/>
                <a:sym typeface="Arial"/>
              </a:rPr>
            </a:br>
            <a:endParaRPr sz="2666" b="1" dirty="0">
              <a:solidFill>
                <a:srgbClr val="000000"/>
              </a:solidFill>
              <a:latin typeface="Arial"/>
              <a:ea typeface="Arial"/>
              <a:cs typeface="Arial"/>
              <a:sym typeface="Arial"/>
            </a:endParaRPr>
          </a:p>
          <a:p>
            <a:pPr lvl="0" rtl="0">
              <a:lnSpc>
                <a:spcPct val="100000"/>
              </a:lnSpc>
              <a:spcBef>
                <a:spcPts val="0"/>
              </a:spcBef>
              <a:buNone/>
            </a:pPr>
            <a:r>
              <a:rPr lang="en-US" sz="2666" dirty="0">
                <a:solidFill>
                  <a:srgbClr val="000000"/>
                </a:solidFill>
                <a:latin typeface="Arial"/>
                <a:ea typeface="Arial"/>
                <a:cs typeface="Arial"/>
                <a:sym typeface="Arial"/>
              </a:rPr>
              <a:t>Your microscope has 3 magnifications: Scanning, Low and High. Each objective will have written the magnification. In addition to this, the ocular lens (eyepiece) has a magnification. The total magnification is the ocular x objective</a:t>
            </a:r>
          </a:p>
        </p:txBody>
      </p:sp>
      <p:pic>
        <p:nvPicPr>
          <p:cNvPr id="101" name="Shape 101"/>
          <p:cNvPicPr preferRelativeResize="0"/>
          <p:nvPr/>
        </p:nvPicPr>
        <p:blipFill>
          <a:blip r:embed="rId3">
            <a:alphaModFix/>
          </a:blip>
          <a:stretch>
            <a:fillRect/>
          </a:stretch>
        </p:blipFill>
        <p:spPr>
          <a:xfrm>
            <a:off x="304800" y="2946400"/>
            <a:ext cx="9144000" cy="2056524"/>
          </a:xfrm>
          <a:prstGeom prst="rect">
            <a:avLst/>
          </a:prstGeom>
          <a:noFill/>
          <a:ln>
            <a:noFill/>
          </a:ln>
        </p:spPr>
      </p:pic>
      <p:sp>
        <p:nvSpPr>
          <p:cNvPr id="2" name="Rectangle 1"/>
          <p:cNvSpPr/>
          <p:nvPr/>
        </p:nvSpPr>
        <p:spPr>
          <a:xfrm>
            <a:off x="304800" y="-25079"/>
            <a:ext cx="4647427"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Magnification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body" idx="1"/>
          </p:nvPr>
        </p:nvSpPr>
        <p:spPr>
          <a:xfrm>
            <a:off x="203225" y="101075"/>
            <a:ext cx="9553200" cy="4890474"/>
          </a:xfrm>
          <a:prstGeom prst="rect">
            <a:avLst/>
          </a:prstGeom>
        </p:spPr>
        <p:txBody>
          <a:bodyPr lIns="38100" tIns="38100" rIns="38100" bIns="38100" anchor="t" anchorCtr="0">
            <a:noAutofit/>
          </a:bodyPr>
          <a:lstStyle/>
          <a:p>
            <a:pPr lvl="0" rtl="0">
              <a:lnSpc>
                <a:spcPct val="100000"/>
              </a:lnSpc>
              <a:spcBef>
                <a:spcPts val="0"/>
              </a:spcBef>
              <a:buNone/>
            </a:pPr>
            <a:endParaRPr lang="en-US" sz="2400" dirty="0">
              <a:solidFill>
                <a:srgbClr val="000000"/>
              </a:solidFill>
              <a:latin typeface="Arial"/>
              <a:ea typeface="Arial"/>
              <a:cs typeface="Arial"/>
              <a:sym typeface="Arial"/>
            </a:endParaRPr>
          </a:p>
          <a:p>
            <a:pPr lvl="0" rtl="0">
              <a:lnSpc>
                <a:spcPct val="100000"/>
              </a:lnSpc>
              <a:spcBef>
                <a:spcPts val="0"/>
              </a:spcBef>
              <a:buNone/>
            </a:pPr>
            <a:endParaRPr lang="en-US" sz="2400" dirty="0">
              <a:solidFill>
                <a:srgbClr val="000000"/>
              </a:solidFill>
            </a:endParaRPr>
          </a:p>
          <a:p>
            <a:pPr lvl="0" rtl="0">
              <a:lnSpc>
                <a:spcPct val="100000"/>
              </a:lnSpc>
              <a:spcBef>
                <a:spcPts val="0"/>
              </a:spcBef>
              <a:buNone/>
            </a:pPr>
            <a:endParaRPr lang="en-US" sz="2400" dirty="0">
              <a:solidFill>
                <a:srgbClr val="000000"/>
              </a:solidFill>
              <a:latin typeface="Arial"/>
              <a:ea typeface="Arial"/>
              <a:cs typeface="Arial"/>
              <a:sym typeface="Arial"/>
            </a:endParaRPr>
          </a:p>
          <a:p>
            <a:pPr lvl="0" rtl="0">
              <a:lnSpc>
                <a:spcPct val="100000"/>
              </a:lnSpc>
              <a:spcBef>
                <a:spcPts val="0"/>
              </a:spcBef>
              <a:buNone/>
            </a:pPr>
            <a:r>
              <a:rPr lang="en-US" sz="2400" dirty="0">
                <a:solidFill>
                  <a:srgbClr val="000000"/>
                </a:solidFill>
                <a:latin typeface="Arial"/>
                <a:ea typeface="Arial"/>
                <a:cs typeface="Arial"/>
                <a:sym typeface="Arial"/>
              </a:rPr>
              <a:t>1. </a:t>
            </a:r>
            <a:r>
              <a:rPr lang="en-US" sz="2400" b="1" dirty="0">
                <a:solidFill>
                  <a:srgbClr val="000000"/>
                </a:solidFill>
                <a:latin typeface="Arial"/>
                <a:ea typeface="Arial"/>
                <a:cs typeface="Arial"/>
                <a:sym typeface="Arial"/>
              </a:rPr>
              <a:t>Use pencil </a:t>
            </a:r>
            <a:r>
              <a:rPr lang="en-US" sz="2400" dirty="0">
                <a:solidFill>
                  <a:srgbClr val="000000"/>
                </a:solidFill>
                <a:latin typeface="Arial"/>
                <a:ea typeface="Arial"/>
                <a:cs typeface="Arial"/>
                <a:sym typeface="Arial"/>
              </a:rPr>
              <a:t>- you can erase and shade areas</a:t>
            </a:r>
            <a:br>
              <a:rPr lang="en-US" sz="2400" dirty="0">
                <a:solidFill>
                  <a:srgbClr val="000000"/>
                </a:solidFill>
                <a:latin typeface="Arial"/>
                <a:ea typeface="Arial"/>
                <a:cs typeface="Arial"/>
                <a:sym typeface="Arial"/>
              </a:rPr>
            </a:br>
            <a:endParaRPr lang="en-US" sz="2400" dirty="0">
              <a:solidFill>
                <a:srgbClr val="000000"/>
              </a:solidFill>
              <a:latin typeface="Arial"/>
              <a:ea typeface="Arial"/>
              <a:cs typeface="Arial"/>
              <a:sym typeface="Arial"/>
            </a:endParaRPr>
          </a:p>
          <a:p>
            <a:pPr lvl="0" rtl="0">
              <a:lnSpc>
                <a:spcPct val="100000"/>
              </a:lnSpc>
              <a:spcBef>
                <a:spcPts val="0"/>
              </a:spcBef>
              <a:buNone/>
            </a:pPr>
            <a:r>
              <a:rPr lang="en-US" sz="2400" dirty="0">
                <a:solidFill>
                  <a:srgbClr val="000000"/>
                </a:solidFill>
                <a:latin typeface="Arial"/>
                <a:ea typeface="Arial"/>
                <a:cs typeface="Arial"/>
                <a:sym typeface="Arial"/>
              </a:rPr>
              <a:t>2. All drawings should </a:t>
            </a:r>
            <a:r>
              <a:rPr lang="en-US" sz="2400" b="1" dirty="0">
                <a:solidFill>
                  <a:srgbClr val="000000"/>
                </a:solidFill>
                <a:latin typeface="Arial"/>
                <a:ea typeface="Arial"/>
                <a:cs typeface="Arial"/>
                <a:sym typeface="Arial"/>
              </a:rPr>
              <a:t>include</a:t>
            </a:r>
            <a:r>
              <a:rPr lang="en-US" sz="2400" dirty="0">
                <a:solidFill>
                  <a:srgbClr val="000000"/>
                </a:solidFill>
                <a:latin typeface="Arial"/>
                <a:ea typeface="Arial"/>
                <a:cs typeface="Arial"/>
                <a:sym typeface="Arial"/>
              </a:rPr>
              <a:t> </a:t>
            </a:r>
            <a:r>
              <a:rPr lang="en-US" sz="2400" b="1" dirty="0">
                <a:solidFill>
                  <a:srgbClr val="000000"/>
                </a:solidFill>
                <a:latin typeface="Arial"/>
                <a:ea typeface="Arial"/>
                <a:cs typeface="Arial"/>
                <a:sym typeface="Arial"/>
              </a:rPr>
              <a:t>clear and proper labels </a:t>
            </a:r>
            <a:r>
              <a:rPr lang="en-US" sz="2400" dirty="0">
                <a:solidFill>
                  <a:srgbClr val="000000"/>
                </a:solidFill>
                <a:latin typeface="Arial"/>
                <a:ea typeface="Arial"/>
                <a:cs typeface="Arial"/>
                <a:sym typeface="Arial"/>
              </a:rPr>
              <a:t>(and be large enough to view details). Drawings should be labeled with the </a:t>
            </a:r>
            <a:r>
              <a:rPr lang="en-US" sz="2400" b="1" dirty="0">
                <a:solidFill>
                  <a:srgbClr val="000000"/>
                </a:solidFill>
                <a:latin typeface="Arial"/>
                <a:ea typeface="Arial"/>
                <a:cs typeface="Arial"/>
                <a:sym typeface="Arial"/>
              </a:rPr>
              <a:t>specimen name and magnification.</a:t>
            </a:r>
            <a:br>
              <a:rPr lang="en-US" sz="2400" dirty="0">
                <a:solidFill>
                  <a:srgbClr val="000000"/>
                </a:solidFill>
                <a:latin typeface="Arial"/>
                <a:ea typeface="Arial"/>
                <a:cs typeface="Arial"/>
                <a:sym typeface="Arial"/>
              </a:rPr>
            </a:br>
            <a:endParaRPr lang="en-US" sz="2400" dirty="0">
              <a:solidFill>
                <a:srgbClr val="000000"/>
              </a:solidFill>
              <a:latin typeface="Arial"/>
              <a:ea typeface="Arial"/>
              <a:cs typeface="Arial"/>
              <a:sym typeface="Arial"/>
            </a:endParaRPr>
          </a:p>
          <a:p>
            <a:pPr lvl="0" rtl="0">
              <a:lnSpc>
                <a:spcPct val="100000"/>
              </a:lnSpc>
              <a:spcBef>
                <a:spcPts val="0"/>
              </a:spcBef>
              <a:buNone/>
            </a:pPr>
            <a:r>
              <a:rPr lang="en-US" sz="2400" dirty="0">
                <a:solidFill>
                  <a:srgbClr val="000000"/>
                </a:solidFill>
                <a:latin typeface="Arial"/>
                <a:ea typeface="Arial"/>
                <a:cs typeface="Arial"/>
                <a:sym typeface="Arial"/>
              </a:rPr>
              <a:t>3. </a:t>
            </a:r>
            <a:r>
              <a:rPr lang="en-US" sz="2400" b="1" dirty="0">
                <a:solidFill>
                  <a:srgbClr val="000000"/>
                </a:solidFill>
                <a:latin typeface="Arial"/>
                <a:ea typeface="Arial"/>
                <a:cs typeface="Arial"/>
                <a:sym typeface="Arial"/>
              </a:rPr>
              <a:t>Labels should be written on the outside of the circle. </a:t>
            </a:r>
            <a:r>
              <a:rPr lang="en-US" sz="2400" dirty="0">
                <a:solidFill>
                  <a:srgbClr val="000000"/>
                </a:solidFill>
                <a:latin typeface="Arial"/>
                <a:ea typeface="Arial"/>
                <a:cs typeface="Arial"/>
                <a:sym typeface="Arial"/>
              </a:rPr>
              <a:t>The circle indicates the viewing field as seen through the eyepiece, specimens should </a:t>
            </a:r>
            <a:r>
              <a:rPr lang="en-US" sz="2400" b="1" dirty="0">
                <a:solidFill>
                  <a:srgbClr val="000000"/>
                </a:solidFill>
                <a:latin typeface="Arial"/>
                <a:ea typeface="Arial"/>
                <a:cs typeface="Arial"/>
                <a:sym typeface="Arial"/>
              </a:rPr>
              <a:t>be drawn to </a:t>
            </a:r>
            <a:r>
              <a:rPr lang="en-US" sz="2400" b="1" dirty="0">
                <a:solidFill>
                  <a:srgbClr val="000000"/>
                </a:solidFill>
                <a:highlight>
                  <a:srgbClr val="FFFF00"/>
                </a:highlight>
                <a:latin typeface="Arial"/>
                <a:ea typeface="Arial"/>
                <a:cs typeface="Arial"/>
                <a:sym typeface="Arial"/>
              </a:rPr>
              <a:t>scale</a:t>
            </a:r>
            <a:r>
              <a:rPr lang="en-US" sz="2400" b="1" dirty="0">
                <a:solidFill>
                  <a:srgbClr val="000000"/>
                </a:solidFill>
                <a:latin typeface="Arial"/>
                <a:ea typeface="Arial"/>
                <a:cs typeface="Arial"/>
                <a:sym typeface="Arial"/>
              </a:rPr>
              <a:t> </a:t>
            </a:r>
            <a:r>
              <a:rPr lang="en-US" sz="2400" dirty="0">
                <a:solidFill>
                  <a:srgbClr val="000000"/>
                </a:solidFill>
                <a:latin typeface="Arial"/>
                <a:ea typeface="Arial"/>
                <a:cs typeface="Arial"/>
                <a:sym typeface="Arial"/>
              </a:rPr>
              <a:t>- </a:t>
            </a:r>
            <a:r>
              <a:rPr lang="en-US" sz="2400" dirty="0" err="1">
                <a:solidFill>
                  <a:srgbClr val="000000"/>
                </a:solidFill>
                <a:latin typeface="Arial"/>
                <a:ea typeface="Arial"/>
                <a:cs typeface="Arial"/>
                <a:sym typeface="Arial"/>
              </a:rPr>
              <a:t>ie</a:t>
            </a:r>
            <a:r>
              <a:rPr lang="en-US" sz="2400" dirty="0">
                <a:solidFill>
                  <a:srgbClr val="000000"/>
                </a:solidFill>
                <a:latin typeface="Arial"/>
                <a:ea typeface="Arial"/>
                <a:cs typeface="Arial"/>
                <a:sym typeface="Arial"/>
              </a:rPr>
              <a:t>..if your specimen takes up the whole viewing field, make sure your drawing reflects that.</a:t>
            </a:r>
          </a:p>
        </p:txBody>
      </p:sp>
      <p:pic>
        <p:nvPicPr>
          <p:cNvPr id="133" name="Shape 133"/>
          <p:cNvPicPr preferRelativeResize="0"/>
          <p:nvPr/>
        </p:nvPicPr>
        <p:blipFill>
          <a:blip r:embed="rId3">
            <a:alphaModFix/>
          </a:blip>
          <a:stretch>
            <a:fillRect/>
          </a:stretch>
        </p:blipFill>
        <p:spPr>
          <a:xfrm>
            <a:off x="1930400" y="5283200"/>
            <a:ext cx="5778500" cy="2247900"/>
          </a:xfrm>
          <a:prstGeom prst="rect">
            <a:avLst/>
          </a:prstGeom>
          <a:noFill/>
          <a:ln>
            <a:noFill/>
          </a:ln>
        </p:spPr>
      </p:pic>
      <p:sp>
        <p:nvSpPr>
          <p:cNvPr id="2" name="Rectangle 1"/>
          <p:cNvSpPr/>
          <p:nvPr/>
        </p:nvSpPr>
        <p:spPr>
          <a:xfrm>
            <a:off x="203225" y="101075"/>
            <a:ext cx="6378670"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Drawing Specimen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304800" y="203200"/>
            <a:ext cx="9436424" cy="628399"/>
          </a:xfrm>
          <a:prstGeom prst="rect">
            <a:avLst/>
          </a:prstGeom>
        </p:spPr>
        <p:txBody>
          <a:bodyPr lIns="38100" tIns="38100" rIns="38100" bIns="38100" anchor="t" anchorCtr="0">
            <a:noAutofit/>
          </a:bodyPr>
          <a:lstStyle/>
          <a:p>
            <a:pPr lvl="0" rtl="0">
              <a:lnSpc>
                <a:spcPct val="100000"/>
              </a:lnSpc>
              <a:spcBef>
                <a:spcPts val="0"/>
              </a:spcBef>
              <a:buNone/>
            </a:pPr>
            <a:r>
              <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a:ea typeface="Arial"/>
                <a:cs typeface="Arial"/>
                <a:sym typeface="Arial"/>
              </a:rPr>
              <a:t>Troubleshooting</a:t>
            </a:r>
            <a:endParaRPr lang="en-US" sz="48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a:ea typeface="Arial"/>
              <a:cs typeface="Arial"/>
              <a:sym typeface="Arial"/>
            </a:endParaRPr>
          </a:p>
        </p:txBody>
      </p:sp>
      <p:sp>
        <p:nvSpPr>
          <p:cNvPr id="157" name="Shape 157"/>
          <p:cNvSpPr txBox="1">
            <a:spLocks noGrp="1"/>
          </p:cNvSpPr>
          <p:nvPr>
            <p:ph type="body" idx="1"/>
          </p:nvPr>
        </p:nvSpPr>
        <p:spPr>
          <a:xfrm>
            <a:off x="304800" y="1155940"/>
            <a:ext cx="9619774" cy="6220649"/>
          </a:xfrm>
          <a:prstGeom prst="rect">
            <a:avLst/>
          </a:prstGeom>
        </p:spPr>
        <p:txBody>
          <a:bodyPr lIns="38100" tIns="38100" rIns="38100" bIns="38100" anchor="t" anchorCtr="0">
            <a:noAutofit/>
          </a:bodyPr>
          <a:lstStyle/>
          <a:p>
            <a:pPr lvl="0" rtl="0">
              <a:lnSpc>
                <a:spcPct val="100000"/>
              </a:lnSpc>
              <a:spcBef>
                <a:spcPts val="0"/>
              </a:spcBef>
              <a:buNone/>
            </a:pPr>
            <a:r>
              <a:rPr lang="en-US" sz="2133" b="1" dirty="0">
                <a:solidFill>
                  <a:srgbClr val="000000"/>
                </a:solidFill>
                <a:latin typeface="Arial"/>
                <a:ea typeface="Arial"/>
                <a:cs typeface="Arial"/>
                <a:sym typeface="Arial"/>
              </a:rPr>
              <a:t>1. Image is too dark!</a:t>
            </a:r>
          </a:p>
          <a:p>
            <a:pPr lvl="0" rtl="0">
              <a:lnSpc>
                <a:spcPct val="100000"/>
              </a:lnSpc>
              <a:spcBef>
                <a:spcPts val="0"/>
              </a:spcBef>
              <a:buNone/>
            </a:pPr>
            <a:r>
              <a:rPr lang="en-US" sz="2133" i="1" dirty="0">
                <a:solidFill>
                  <a:srgbClr val="000000"/>
                </a:solidFill>
                <a:latin typeface="Arial"/>
                <a:ea typeface="Arial"/>
                <a:cs typeface="Arial"/>
                <a:sym typeface="Arial"/>
              </a:rPr>
              <a:t>Adjust the diaphragm, make sure your light is on.</a:t>
            </a:r>
          </a:p>
          <a:p>
            <a:pPr lvl="0" rtl="0">
              <a:lnSpc>
                <a:spcPct val="100000"/>
              </a:lnSpc>
              <a:spcBef>
                <a:spcPts val="0"/>
              </a:spcBef>
              <a:buNone/>
            </a:pPr>
            <a:endParaRPr sz="2133" i="1" dirty="0">
              <a:solidFill>
                <a:srgbClr val="000000"/>
              </a:solidFill>
              <a:latin typeface="Arial"/>
              <a:ea typeface="Arial"/>
              <a:cs typeface="Arial"/>
              <a:sym typeface="Arial"/>
            </a:endParaRPr>
          </a:p>
          <a:p>
            <a:pPr lvl="0" rtl="0">
              <a:lnSpc>
                <a:spcPct val="100000"/>
              </a:lnSpc>
              <a:spcBef>
                <a:spcPts val="0"/>
              </a:spcBef>
              <a:buNone/>
            </a:pPr>
            <a:r>
              <a:rPr lang="en-US" sz="2133" b="1" dirty="0">
                <a:solidFill>
                  <a:srgbClr val="000000"/>
                </a:solidFill>
                <a:latin typeface="Arial"/>
                <a:ea typeface="Arial"/>
                <a:cs typeface="Arial"/>
                <a:sym typeface="Arial"/>
              </a:rPr>
              <a:t>2. There's a spot in my viewing field, even when I move the slide the spot stays in the same place!</a:t>
            </a:r>
          </a:p>
          <a:p>
            <a:pPr lvl="0" rtl="0">
              <a:lnSpc>
                <a:spcPct val="100000"/>
              </a:lnSpc>
              <a:spcBef>
                <a:spcPts val="0"/>
              </a:spcBef>
              <a:buNone/>
            </a:pPr>
            <a:r>
              <a:rPr lang="en-US" sz="2133" i="1" dirty="0">
                <a:solidFill>
                  <a:srgbClr val="000000"/>
                </a:solidFill>
                <a:latin typeface="Arial"/>
                <a:ea typeface="Arial"/>
                <a:cs typeface="Arial"/>
                <a:sym typeface="Arial"/>
              </a:rPr>
              <a:t>Your lens is dirty. Use lens paper, and only lens paper to carefully clean the objective and ocular lens. The ocular lens can be removed to clean the inside.  The spot is probably a spec of dust.</a:t>
            </a:r>
          </a:p>
          <a:p>
            <a:pPr lvl="0" rtl="0">
              <a:lnSpc>
                <a:spcPct val="100000"/>
              </a:lnSpc>
              <a:spcBef>
                <a:spcPts val="0"/>
              </a:spcBef>
              <a:buNone/>
            </a:pPr>
            <a:endParaRPr sz="2133" b="1" i="1" dirty="0">
              <a:solidFill>
                <a:srgbClr val="000000"/>
              </a:solidFill>
              <a:latin typeface="Arial"/>
              <a:ea typeface="Arial"/>
              <a:cs typeface="Arial"/>
              <a:sym typeface="Arial"/>
            </a:endParaRPr>
          </a:p>
          <a:p>
            <a:pPr lvl="0" rtl="0">
              <a:lnSpc>
                <a:spcPct val="100000"/>
              </a:lnSpc>
              <a:spcBef>
                <a:spcPts val="0"/>
              </a:spcBef>
              <a:buNone/>
            </a:pPr>
            <a:r>
              <a:rPr lang="en-US" sz="2133" b="1" dirty="0">
                <a:solidFill>
                  <a:srgbClr val="000000"/>
                </a:solidFill>
                <a:latin typeface="Arial"/>
                <a:ea typeface="Arial"/>
                <a:cs typeface="Arial"/>
                <a:sym typeface="Arial"/>
              </a:rPr>
              <a:t>3. I can't see anything under high power!</a:t>
            </a:r>
          </a:p>
          <a:p>
            <a:pPr lvl="0" rtl="0">
              <a:lnSpc>
                <a:spcPct val="100000"/>
              </a:lnSpc>
              <a:spcBef>
                <a:spcPts val="0"/>
              </a:spcBef>
              <a:buNone/>
            </a:pPr>
            <a:r>
              <a:rPr lang="en-US" sz="2133" i="1" dirty="0">
                <a:solidFill>
                  <a:srgbClr val="000000"/>
                </a:solidFill>
                <a:latin typeface="Arial"/>
                <a:ea typeface="Arial"/>
                <a:cs typeface="Arial"/>
                <a:sym typeface="Arial"/>
              </a:rPr>
              <a:t>Remember the steps, if you can't focus under scanning and then low power, you won't be able to focus anything under high power</a:t>
            </a:r>
            <a:r>
              <a:rPr lang="en-US" sz="2133" dirty="0">
                <a:solidFill>
                  <a:srgbClr val="000000"/>
                </a:solidFill>
                <a:latin typeface="Arial"/>
                <a:ea typeface="Arial"/>
                <a:cs typeface="Arial"/>
                <a:sym typeface="Arial"/>
              </a:rPr>
              <a:t>.  Start at scanning and walk through the steps again. </a:t>
            </a:r>
          </a:p>
          <a:p>
            <a:pPr lvl="0" rtl="0">
              <a:lnSpc>
                <a:spcPct val="100000"/>
              </a:lnSpc>
              <a:spcBef>
                <a:spcPts val="0"/>
              </a:spcBef>
              <a:buNone/>
            </a:pPr>
            <a:endParaRPr sz="2133" dirty="0">
              <a:solidFill>
                <a:srgbClr val="000000"/>
              </a:solidFill>
              <a:latin typeface="Arial"/>
              <a:ea typeface="Arial"/>
              <a:cs typeface="Arial"/>
              <a:sym typeface="Arial"/>
            </a:endParaRPr>
          </a:p>
          <a:p>
            <a:pPr lvl="0" rtl="0">
              <a:lnSpc>
                <a:spcPct val="100000"/>
              </a:lnSpc>
              <a:spcBef>
                <a:spcPts val="0"/>
              </a:spcBef>
              <a:buNone/>
            </a:pPr>
            <a:r>
              <a:rPr lang="en-US" sz="2133" b="1" dirty="0">
                <a:solidFill>
                  <a:srgbClr val="000000"/>
                </a:solidFill>
                <a:latin typeface="Arial"/>
                <a:ea typeface="Arial"/>
                <a:cs typeface="Arial"/>
                <a:sym typeface="Arial"/>
              </a:rPr>
              <a:t>4. Only half of my viewing field is lit, it looks like there's a half-moon in there!</a:t>
            </a:r>
          </a:p>
          <a:p>
            <a:pPr lvl="0" rtl="0">
              <a:lnSpc>
                <a:spcPct val="100000"/>
              </a:lnSpc>
              <a:spcBef>
                <a:spcPts val="0"/>
              </a:spcBef>
              <a:buNone/>
            </a:pPr>
            <a:r>
              <a:rPr lang="en-US" sz="2133" i="1" dirty="0">
                <a:solidFill>
                  <a:srgbClr val="000000"/>
                </a:solidFill>
                <a:latin typeface="Arial"/>
                <a:ea typeface="Arial"/>
                <a:cs typeface="Arial"/>
                <a:sym typeface="Arial"/>
              </a:rPr>
              <a:t>You probably don't have your objective fully clicked into place.</a:t>
            </a:r>
            <a:r>
              <a:rPr lang="en-US" sz="953" i="1" dirty="0">
                <a:solidFill>
                  <a:srgbClr val="000000"/>
                </a:solidFill>
                <a:latin typeface="Arial"/>
                <a:ea typeface="Arial"/>
                <a:cs typeface="Arial"/>
                <a:sym typeface="Arial"/>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body" idx="1"/>
          </p:nvPr>
        </p:nvSpPr>
        <p:spPr>
          <a:xfrm>
            <a:off x="306251" y="961224"/>
            <a:ext cx="9853749" cy="5189649"/>
          </a:xfrm>
          <a:prstGeom prst="rect">
            <a:avLst/>
          </a:prstGeom>
        </p:spPr>
        <p:txBody>
          <a:bodyPr lIns="38100" tIns="38100" rIns="38100" bIns="38100" anchor="t" anchorCtr="0">
            <a:noAutofit/>
          </a:bodyPr>
          <a:lstStyle/>
          <a:p>
            <a:pPr lvl="0" rtl="0">
              <a:lnSpc>
                <a:spcPct val="100000"/>
              </a:lnSpc>
              <a:spcBef>
                <a:spcPts val="0"/>
              </a:spcBef>
              <a:buNone/>
            </a:pPr>
            <a:r>
              <a:rPr lang="en-US" sz="2133" i="0" dirty="0">
                <a:solidFill>
                  <a:srgbClr val="000000"/>
                </a:solidFill>
                <a:latin typeface="Arial"/>
                <a:ea typeface="Arial"/>
                <a:cs typeface="Arial"/>
                <a:sym typeface="Arial"/>
              </a:rPr>
              <a:t>1. Gather a thin slice/ piece of whatever your specimen is. If your specimen is too thick, then the coverslip will wobble on top of the sample like a see-saw, and you will not be able to view it under High Power.</a:t>
            </a:r>
          </a:p>
          <a:p>
            <a:pPr lvl="0" rtl="0">
              <a:lnSpc>
                <a:spcPct val="100000"/>
              </a:lnSpc>
              <a:spcBef>
                <a:spcPts val="0"/>
              </a:spcBef>
              <a:buNone/>
            </a:pPr>
            <a:endParaRPr sz="2133" i="0" dirty="0">
              <a:solidFill>
                <a:srgbClr val="000000"/>
              </a:solidFill>
              <a:latin typeface="Arial"/>
              <a:ea typeface="Arial"/>
              <a:cs typeface="Arial"/>
              <a:sym typeface="Arial"/>
            </a:endParaRPr>
          </a:p>
          <a:p>
            <a:pPr lvl="0" rtl="0">
              <a:lnSpc>
                <a:spcPct val="100000"/>
              </a:lnSpc>
              <a:spcBef>
                <a:spcPts val="0"/>
              </a:spcBef>
              <a:buNone/>
            </a:pPr>
            <a:r>
              <a:rPr lang="en-US" sz="2133" i="0" dirty="0">
                <a:solidFill>
                  <a:srgbClr val="000000"/>
                </a:solidFill>
                <a:latin typeface="Arial"/>
                <a:ea typeface="Arial"/>
                <a:cs typeface="Arial"/>
                <a:sym typeface="Arial"/>
              </a:rPr>
              <a:t>2. Place ONE drop of water directly over the specimen. If you put too much water, then the coverslip will float on top of the water, making it hard to draw the specimen, because they might actually float away. (Plus too much water is messy)</a:t>
            </a:r>
          </a:p>
          <a:p>
            <a:pPr lvl="0" rtl="0">
              <a:lnSpc>
                <a:spcPct val="100000"/>
              </a:lnSpc>
              <a:spcBef>
                <a:spcPts val="0"/>
              </a:spcBef>
              <a:buNone/>
            </a:pPr>
            <a:endParaRPr sz="2133" i="0" dirty="0">
              <a:solidFill>
                <a:srgbClr val="000000"/>
              </a:solidFill>
              <a:latin typeface="Arial"/>
              <a:ea typeface="Arial"/>
              <a:cs typeface="Arial"/>
              <a:sym typeface="Arial"/>
            </a:endParaRPr>
          </a:p>
          <a:p>
            <a:pPr lvl="0" rtl="0">
              <a:lnSpc>
                <a:spcPct val="100000"/>
              </a:lnSpc>
              <a:spcBef>
                <a:spcPts val="0"/>
              </a:spcBef>
              <a:buNone/>
            </a:pPr>
            <a:r>
              <a:rPr lang="en-US" sz="2133" i="0" dirty="0">
                <a:solidFill>
                  <a:srgbClr val="000000"/>
                </a:solidFill>
                <a:latin typeface="Arial"/>
                <a:ea typeface="Arial"/>
                <a:cs typeface="Arial"/>
                <a:sym typeface="Arial"/>
              </a:rPr>
              <a:t>3. Place the cover slip at a 45 degree angle (approximately) with one edge touching the water drop and then gently let go. Performed correctly the coverslip will perfectly fall over the specimen.</a:t>
            </a:r>
          </a:p>
        </p:txBody>
      </p:sp>
      <p:pic>
        <p:nvPicPr>
          <p:cNvPr id="139" name="Shape 139"/>
          <p:cNvPicPr preferRelativeResize="0"/>
          <p:nvPr/>
        </p:nvPicPr>
        <p:blipFill>
          <a:blip r:embed="rId3">
            <a:alphaModFix/>
          </a:blip>
          <a:stretch>
            <a:fillRect/>
          </a:stretch>
        </p:blipFill>
        <p:spPr>
          <a:xfrm>
            <a:off x="711200" y="5588000"/>
            <a:ext cx="6032500" cy="1574775"/>
          </a:xfrm>
          <a:prstGeom prst="rect">
            <a:avLst/>
          </a:prstGeom>
          <a:noFill/>
          <a:ln>
            <a:noFill/>
          </a:ln>
        </p:spPr>
      </p:pic>
      <p:sp>
        <p:nvSpPr>
          <p:cNvPr id="140" name="Shape 140"/>
          <p:cNvSpPr txBox="1"/>
          <p:nvPr/>
        </p:nvSpPr>
        <p:spPr>
          <a:xfrm>
            <a:off x="6807200" y="5892800"/>
            <a:ext cx="3097949" cy="1324124"/>
          </a:xfrm>
          <a:prstGeom prst="rect">
            <a:avLst/>
          </a:prstGeom>
          <a:noFill/>
          <a:ln>
            <a:noFill/>
          </a:ln>
        </p:spPr>
        <p:txBody>
          <a:bodyPr lIns="38100" tIns="38100" rIns="38100" bIns="38100" anchor="t" anchorCtr="0">
            <a:noAutofit/>
          </a:bodyPr>
          <a:lstStyle/>
          <a:p>
            <a:pPr lvl="0" rtl="0">
              <a:lnSpc>
                <a:spcPct val="100000"/>
              </a:lnSpc>
              <a:spcBef>
                <a:spcPts val="0"/>
              </a:spcBef>
              <a:buNone/>
            </a:pPr>
            <a:r>
              <a:rPr lang="en-US" sz="2133" i="1" dirty="0">
                <a:solidFill>
                  <a:srgbClr val="CC0000"/>
                </a:solidFill>
                <a:latin typeface="Arial"/>
                <a:ea typeface="Arial"/>
                <a:cs typeface="Arial"/>
                <a:sym typeface="Arial"/>
              </a:rPr>
              <a:t>Do not drop cover slip vertically, set one edge down and let the other side drop.</a:t>
            </a:r>
          </a:p>
        </p:txBody>
      </p:sp>
      <p:sp>
        <p:nvSpPr>
          <p:cNvPr id="2" name="Rectangle 1"/>
          <p:cNvSpPr/>
          <p:nvPr/>
        </p:nvSpPr>
        <p:spPr>
          <a:xfrm>
            <a:off x="203573" y="37894"/>
            <a:ext cx="6878806"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Making a Wet Mount</a:t>
            </a:r>
          </a:p>
        </p:txBody>
      </p:sp>
    </p:spTree>
  </p:cSld>
  <p:clrMapOvr>
    <a:masterClrMapping/>
  </p:clrMapOvr>
</p:sld>
</file>

<file path=ppt/theme/theme1.xml><?xml version="1.0" encoding="utf-8"?>
<a:theme xmlns:a="http://schemas.openxmlformats.org/drawingml/2006/main" name="Custom Theme">
  <a:themeElements>
    <a:clrScheme name="gradientwhite">
      <a:dk1>
        <a:srgbClr val="000000"/>
      </a:dk1>
      <a:lt1>
        <a:srgbClr val="FFFFFF"/>
      </a:lt1>
      <a:dk2>
        <a:srgbClr val="073763"/>
      </a:dk2>
      <a:lt2>
        <a:srgbClr val="CFE2F3"/>
      </a:lt2>
      <a:accent1>
        <a:srgbClr val="404040"/>
      </a:accent1>
      <a:accent2>
        <a:srgbClr val="808080"/>
      </a:accent2>
      <a:accent3>
        <a:srgbClr val="C0C0C0"/>
      </a:accent3>
      <a:accent4>
        <a:srgbClr val="396187"/>
      </a:accent4>
      <a:accent5>
        <a:srgbClr val="6B8CAB"/>
      </a:accent5>
      <a:accent6>
        <a:srgbClr val="9DB7CF"/>
      </a:accent6>
      <a:hlink>
        <a:srgbClr val="0000EE"/>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vited_Teachers xmlns="d9cee6f6-e54a-4e2a-9751-2263021a9fd5" xsi:nil="true"/>
    <Invited_Students xmlns="d9cee6f6-e54a-4e2a-9751-2263021a9fd5" xsi:nil="true"/>
    <TeamsChannelId xmlns="d9cee6f6-e54a-4e2a-9751-2263021a9fd5" xsi:nil="true"/>
    <IsNotebookLocked xmlns="d9cee6f6-e54a-4e2a-9751-2263021a9fd5" xsi:nil="true"/>
    <Has_Teacher_Only_SectionGroup xmlns="d9cee6f6-e54a-4e2a-9751-2263021a9fd5" xsi:nil="true"/>
    <FolderType xmlns="d9cee6f6-e54a-4e2a-9751-2263021a9fd5" xsi:nil="true"/>
    <LMS_Mappings xmlns="d9cee6f6-e54a-4e2a-9751-2263021a9fd5" xsi:nil="true"/>
    <Templates xmlns="d9cee6f6-e54a-4e2a-9751-2263021a9fd5" xsi:nil="true"/>
    <Self_Registration_Enabled xmlns="d9cee6f6-e54a-4e2a-9751-2263021a9fd5" xsi:nil="true"/>
    <Teachers xmlns="d9cee6f6-e54a-4e2a-9751-2263021a9fd5">
      <UserInfo>
        <DisplayName/>
        <AccountId xsi:nil="true"/>
        <AccountType/>
      </UserInfo>
    </Teachers>
    <Distribution_Groups xmlns="d9cee6f6-e54a-4e2a-9751-2263021a9fd5" xsi:nil="true"/>
    <AppVersion xmlns="d9cee6f6-e54a-4e2a-9751-2263021a9fd5" xsi:nil="true"/>
    <DefaultSectionNames xmlns="d9cee6f6-e54a-4e2a-9751-2263021a9fd5" xsi:nil="true"/>
    <CultureName xmlns="d9cee6f6-e54a-4e2a-9751-2263021a9fd5" xsi:nil="true"/>
    <NotebookType xmlns="d9cee6f6-e54a-4e2a-9751-2263021a9fd5" xsi:nil="true"/>
    <Student_Groups xmlns="d9cee6f6-e54a-4e2a-9751-2263021a9fd5">
      <UserInfo>
        <DisplayName/>
        <AccountId xsi:nil="true"/>
        <AccountType/>
      </UserInfo>
    </Student_Groups>
    <Is_Collaboration_Space_Locked xmlns="d9cee6f6-e54a-4e2a-9751-2263021a9fd5" xsi:nil="true"/>
    <Math_Settings xmlns="d9cee6f6-e54a-4e2a-9751-2263021a9fd5" xsi:nil="true"/>
    <Owner xmlns="d9cee6f6-e54a-4e2a-9751-2263021a9fd5">
      <UserInfo>
        <DisplayName/>
        <AccountId xsi:nil="true"/>
        <AccountType/>
      </UserInfo>
    </Owner>
    <Students xmlns="d9cee6f6-e54a-4e2a-9751-2263021a9fd5">
      <UserInfo>
        <DisplayName/>
        <AccountId xsi:nil="true"/>
        <AccountType/>
      </UserInfo>
    </Student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F292C6B6C5781428E1135CDA869F1A1" ma:contentTypeVersion="32" ma:contentTypeDescription="Create a new document." ma:contentTypeScope="" ma:versionID="a25f88273a782045b6aaa7bc740e081b">
  <xsd:schema xmlns:xsd="http://www.w3.org/2001/XMLSchema" xmlns:xs="http://www.w3.org/2001/XMLSchema" xmlns:p="http://schemas.microsoft.com/office/2006/metadata/properties" xmlns:ns3="c98f288c-4a33-42c1-85b4-697529c7e8e1" xmlns:ns4="d9cee6f6-e54a-4e2a-9751-2263021a9fd5" targetNamespace="http://schemas.microsoft.com/office/2006/metadata/properties" ma:root="true" ma:fieldsID="bb3ed7dbe80579b044bec3c81c8afa06" ns3:_="" ns4:_="">
    <xsd:import namespace="c98f288c-4a33-42c1-85b4-697529c7e8e1"/>
    <xsd:import namespace="d9cee6f6-e54a-4e2a-9751-2263021a9fd5"/>
    <xsd:element name="properties">
      <xsd:complexType>
        <xsd:sequence>
          <xsd:element name="documentManagement">
            <xsd:complexType>
              <xsd:all>
                <xsd:element ref="ns3:SharedWithUsers" minOccurs="0"/>
                <xsd:element ref="ns4:NotebookType" minOccurs="0"/>
                <xsd:element ref="ns4:FolderType" minOccurs="0"/>
                <xsd:element ref="ns4:Owner" minOccurs="0"/>
                <xsd:element ref="ns4:DefaultSectionNames" minOccurs="0"/>
                <xsd:element ref="ns4:Templates" minOccurs="0"/>
                <xsd:element ref="ns4:CultureName" minOccurs="0"/>
                <xsd:element ref="ns4:AppVersion"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3:SharedWithDetails" minOccurs="0"/>
                <xsd:element ref="ns3:SharingHintHash" minOccurs="0"/>
                <xsd:element ref="ns4:MediaServiceMetadata" minOccurs="0"/>
                <xsd:element ref="ns4:MediaServiceFastMetadata" minOccurs="0"/>
                <xsd:element ref="ns4:TeamsChannelId" minOccurs="0"/>
                <xsd:element ref="ns4:Math_Settings" minOccurs="0"/>
                <xsd:element ref="ns4:Distribution_Groups" minOccurs="0"/>
                <xsd:element ref="ns4:LMS_Mappings" minOccurs="0"/>
                <xsd:element ref="ns4:IsNotebookLocked"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8f288c-4a33-42c1-85b4-697529c7e8e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4" nillable="true" ma:displayName="Shared With Details" ma:internalName="SharedWithDetails" ma:readOnly="true">
      <xsd:simpleType>
        <xsd:restriction base="dms:Note">
          <xsd:maxLength value="255"/>
        </xsd:restriction>
      </xsd:simpleType>
    </xsd:element>
    <xsd:element name="SharingHintHash" ma:index="25"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9cee6f6-e54a-4e2a-9751-2263021a9fd5" elementFormDefault="qualified">
    <xsd:import namespace="http://schemas.microsoft.com/office/2006/documentManagement/types"/>
    <xsd:import namespace="http://schemas.microsoft.com/office/infopath/2007/PartnerControls"/>
    <xsd:element name="NotebookType" ma:index="9" nillable="true" ma:displayName="Notebook Type" ma:internalName="NotebookType">
      <xsd:simpleType>
        <xsd:restriction base="dms:Text"/>
      </xsd:simpleType>
    </xsd:element>
    <xsd:element name="FolderType" ma:index="10" nillable="true" ma:displayName="Folder Type" ma:internalName="FolderType">
      <xsd:simpleType>
        <xsd:restriction base="dms:Text"/>
      </xsd:simpleType>
    </xsd:element>
    <xsd:element name="Owner" ma:index="11"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2" nillable="true" ma:displayName="Default Section Names" ma:internalName="DefaultSectionNames">
      <xsd:simpleType>
        <xsd:restriction base="dms:Note">
          <xsd:maxLength value="255"/>
        </xsd:restriction>
      </xsd:simpleType>
    </xsd:element>
    <xsd:element name="Templates" ma:index="13" nillable="true" ma:displayName="Templates" ma:internalName="Templates">
      <xsd:simpleType>
        <xsd:restriction base="dms:Note">
          <xsd:maxLength value="255"/>
        </xsd:restriction>
      </xsd:simpleType>
    </xsd:element>
    <xsd:element name="CultureName" ma:index="14" nillable="true" ma:displayName="Culture Name" ma:internalName="CultureName">
      <xsd:simpleType>
        <xsd:restriction base="dms:Text"/>
      </xsd:simpleType>
    </xsd:element>
    <xsd:element name="AppVersion" ma:index="15" nillable="true" ma:displayName="App Version" ma:internalName="AppVersion">
      <xsd:simpleType>
        <xsd:restriction base="dms:Text"/>
      </xsd:simpleType>
    </xsd:element>
    <xsd:element name="Teachers" ma:index="16"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7"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18"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19" nillable="true" ma:displayName="Invited Teachers" ma:internalName="Invited_Teachers">
      <xsd:simpleType>
        <xsd:restriction base="dms:Note">
          <xsd:maxLength value="255"/>
        </xsd:restriction>
      </xsd:simpleType>
    </xsd:element>
    <xsd:element name="Invited_Students" ma:index="20" nillable="true" ma:displayName="Invited Students" ma:internalName="Invited_Students">
      <xsd:simpleType>
        <xsd:restriction base="dms:Note">
          <xsd:maxLength value="255"/>
        </xsd:restriction>
      </xsd:simpleType>
    </xsd:element>
    <xsd:element name="Self_Registration_Enabled" ma:index="21" nillable="true" ma:displayName="Self Registration Enabled" ma:internalName="Self_Registration_Enabled">
      <xsd:simpleType>
        <xsd:restriction base="dms:Boolean"/>
      </xsd:simpleType>
    </xsd:element>
    <xsd:element name="Has_Teacher_Only_SectionGroup" ma:index="22" nillable="true" ma:displayName="Has Teacher Only SectionGroup" ma:internalName="Has_Teacher_Only_SectionGroup">
      <xsd:simpleType>
        <xsd:restriction base="dms:Boolean"/>
      </xsd:simpleType>
    </xsd:element>
    <xsd:element name="Is_Collaboration_Space_Locked" ma:index="23" nillable="true" ma:displayName="Is Collaboration Space Locked" ma:internalName="Is_Collaboration_Space_Locked">
      <xsd:simpleType>
        <xsd:restriction base="dms:Boolean"/>
      </xsd:simpleType>
    </xsd:element>
    <xsd:element name="MediaServiceMetadata" ma:index="26" nillable="true" ma:displayName="MediaServiceMetadata" ma:hidden="true" ma:internalName="MediaServiceMetadata" ma:readOnly="true">
      <xsd:simpleType>
        <xsd:restriction base="dms:Note"/>
      </xsd:simpleType>
    </xsd:element>
    <xsd:element name="MediaServiceFastMetadata" ma:index="27" nillable="true" ma:displayName="MediaServiceFastMetadata" ma:hidden="true" ma:internalName="MediaServiceFastMetadata" ma:readOnly="true">
      <xsd:simpleType>
        <xsd:restriction base="dms:Note"/>
      </xsd:simpleType>
    </xsd:element>
    <xsd:element name="TeamsChannelId" ma:index="28" nillable="true" ma:displayName="Teams Channel Id" ma:internalName="TeamsChannelId">
      <xsd:simpleType>
        <xsd:restriction base="dms:Text"/>
      </xsd:simpleType>
    </xsd:element>
    <xsd:element name="Math_Settings" ma:index="29" nillable="true" ma:displayName="Math Settings" ma:internalName="Math_Settings">
      <xsd:simpleType>
        <xsd:restriction base="dms:Text"/>
      </xsd:simpleType>
    </xsd:element>
    <xsd:element name="Distribution_Groups" ma:index="30" nillable="true" ma:displayName="Distribution Groups" ma:internalName="Distribution_Groups">
      <xsd:simpleType>
        <xsd:restriction base="dms:Note">
          <xsd:maxLength value="255"/>
        </xsd:restriction>
      </xsd:simpleType>
    </xsd:element>
    <xsd:element name="LMS_Mappings" ma:index="31" nillable="true" ma:displayName="LMS Mappings" ma:internalName="LMS_Mappings">
      <xsd:simpleType>
        <xsd:restriction base="dms:Note">
          <xsd:maxLength value="255"/>
        </xsd:restriction>
      </xsd:simpleType>
    </xsd:element>
    <xsd:element name="IsNotebookLocked" ma:index="32" nillable="true" ma:displayName="Is Notebook Locked" ma:internalName="IsNotebookLocked">
      <xsd:simpleType>
        <xsd:restriction base="dms:Boolean"/>
      </xsd:simpleType>
    </xsd:element>
    <xsd:element name="MediaServiceAutoTags" ma:index="33" nillable="true" ma:displayName="Tags" ma:internalName="MediaServiceAutoTags" ma:readOnly="true">
      <xsd:simpleType>
        <xsd:restriction base="dms:Text"/>
      </xsd:simpleType>
    </xsd:element>
    <xsd:element name="MediaServiceOCR" ma:index="34" nillable="true" ma:displayName="Extracted Text" ma:internalName="MediaServiceOCR" ma:readOnly="true">
      <xsd:simpleType>
        <xsd:restriction base="dms:Note">
          <xsd:maxLength value="255"/>
        </xsd:restriction>
      </xsd:simpleType>
    </xsd:element>
    <xsd:element name="MediaServiceGenerationTime" ma:index="35" nillable="true" ma:displayName="MediaServiceGenerationTime" ma:hidden="true" ma:internalName="MediaServiceGenerationTime" ma:readOnly="true">
      <xsd:simpleType>
        <xsd:restriction base="dms:Text"/>
      </xsd:simpleType>
    </xsd:element>
    <xsd:element name="MediaServiceEventHashCode" ma:index="36" nillable="true" ma:displayName="MediaServiceEventHashCode" ma:hidden="true" ma:internalName="MediaServiceEventHashCode" ma:readOnly="true">
      <xsd:simpleType>
        <xsd:restriction base="dms:Text"/>
      </xsd:simpleType>
    </xsd:element>
    <xsd:element name="MediaServiceDateTaken" ma:index="37" nillable="true" ma:displayName="MediaServiceDateTaken" ma:hidden="true" ma:internalName="MediaServiceDateTaken" ma:readOnly="true">
      <xsd:simpleType>
        <xsd:restriction base="dms:Text"/>
      </xsd:simpleType>
    </xsd:element>
    <xsd:element name="MediaServiceAutoKeyPoints" ma:index="38" nillable="true" ma:displayName="MediaServiceAutoKeyPoints" ma:hidden="true" ma:internalName="MediaServiceAutoKeyPoints" ma:readOnly="true">
      <xsd:simpleType>
        <xsd:restriction base="dms:Note"/>
      </xsd:simpleType>
    </xsd:element>
    <xsd:element name="MediaServiceKeyPoints" ma:index="3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D8E9F30-3C72-40E1-88AC-FE015F2475F9}">
  <ds:schemaRefs>
    <ds:schemaRef ds:uri="http://schemas.microsoft.com/office/2006/metadata/properties"/>
    <ds:schemaRef ds:uri="http://schemas.microsoft.com/office/2006/documentManagement/types"/>
    <ds:schemaRef ds:uri="http://purl.org/dc/terms/"/>
    <ds:schemaRef ds:uri="http://purl.org/dc/elements/1.1/"/>
    <ds:schemaRef ds:uri="http://purl.org/dc/dcmitype/"/>
    <ds:schemaRef ds:uri="d9cee6f6-e54a-4e2a-9751-2263021a9fd5"/>
    <ds:schemaRef ds:uri="c98f288c-4a33-42c1-85b4-697529c7e8e1"/>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992A5E91-1D26-4415-990F-AF024B4B2F50}">
  <ds:schemaRefs>
    <ds:schemaRef ds:uri="http://schemas.microsoft.com/sharepoint/v3/contenttype/forms"/>
  </ds:schemaRefs>
</ds:datastoreItem>
</file>

<file path=customXml/itemProps3.xml><?xml version="1.0" encoding="utf-8"?>
<ds:datastoreItem xmlns:ds="http://schemas.openxmlformats.org/officeDocument/2006/customXml" ds:itemID="{08C388A8-7B9E-4AF9-AC59-D949123AEB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8f288c-4a33-42c1-85b4-697529c7e8e1"/>
    <ds:schemaRef ds:uri="d9cee6f6-e54a-4e2a-9751-2263021a9fd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108</TotalTime>
  <Words>933</Words>
  <Application>Microsoft Office PowerPoint</Application>
  <PresentationFormat>Custom</PresentationFormat>
  <Paragraphs>91</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Arial Black</vt:lpstr>
      <vt:lpstr>Times New Roman</vt:lpstr>
      <vt:lpstr>Custom Theme</vt:lpstr>
      <vt:lpstr>PowerPoint Presentation</vt:lpstr>
      <vt:lpstr>PowerPoint Presentation</vt:lpstr>
      <vt:lpstr>PowerPoint Presentation</vt:lpstr>
      <vt:lpstr>PowerPoint Presentation</vt:lpstr>
      <vt:lpstr>PowerPoint Presentation</vt:lpstr>
      <vt:lpstr>  Your microscope has 3 magnifications: Scanning, Low and High. Each objective will have written the magnification. In addition to this, the ocular lens (eyepiece) has a magnification. The total magnification is the ocular x objective</vt:lpstr>
      <vt:lpstr>PowerPoint Presentation</vt:lpstr>
      <vt:lpstr>Troubleshooting</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Microscope</dc:title>
  <dc:creator>Kimberly Marshall</dc:creator>
  <cp:lastModifiedBy>Kimberly Marshall</cp:lastModifiedBy>
  <cp:revision>16</cp:revision>
  <dcterms:modified xsi:type="dcterms:W3CDTF">2023-09-14T11:38:33Z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0x0101000F292C6B6C5781428E1135CDA869F1A1</vt:lpwstr>
  </property>
</Properties>
</file>