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4"/>
  </p:sldMasterIdLst>
  <p:notesMasterIdLst>
    <p:notesMasterId r:id="rId21"/>
  </p:notesMasterIdLst>
  <p:sldIdLst>
    <p:sldId id="300" r:id="rId5"/>
    <p:sldId id="298" r:id="rId6"/>
    <p:sldId id="301" r:id="rId7"/>
    <p:sldId id="264" r:id="rId8"/>
    <p:sldId id="302" r:id="rId9"/>
    <p:sldId id="265" r:id="rId10"/>
    <p:sldId id="303" r:id="rId11"/>
    <p:sldId id="267" r:id="rId12"/>
    <p:sldId id="304" r:id="rId13"/>
    <p:sldId id="305" r:id="rId14"/>
    <p:sldId id="268" r:id="rId15"/>
    <p:sldId id="306" r:id="rId16"/>
    <p:sldId id="270" r:id="rId17"/>
    <p:sldId id="272" r:id="rId18"/>
    <p:sldId id="281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8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9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3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Light-Independent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Do </a:t>
            </a:r>
            <a:r>
              <a:rPr lang="en-US" sz="2800" dirty="0" smtClean="0">
                <a:solidFill>
                  <a:schemeClr val="accent2"/>
                </a:solidFill>
              </a:rPr>
              <a:t>NOT </a:t>
            </a:r>
            <a:r>
              <a:rPr lang="en-US" sz="2800" dirty="0" smtClean="0"/>
              <a:t>require </a:t>
            </a:r>
            <a:r>
              <a:rPr lang="en-US" sz="2800" dirty="0" smtClean="0">
                <a:solidFill>
                  <a:schemeClr val="accent2"/>
                </a:solidFill>
              </a:rPr>
              <a:t>sunlight</a:t>
            </a:r>
          </a:p>
          <a:p>
            <a:r>
              <a:rPr lang="en-US" sz="2800" dirty="0" smtClean="0"/>
              <a:t>2. Takes place outside the thylakoid in the </a:t>
            </a:r>
            <a:r>
              <a:rPr lang="en-US" sz="2800" dirty="0" smtClean="0">
                <a:solidFill>
                  <a:schemeClr val="accent2"/>
                </a:solidFill>
              </a:rPr>
              <a:t>stroma</a:t>
            </a:r>
            <a:endParaRPr lang="en-US" sz="2800" dirty="0" smtClean="0"/>
          </a:p>
          <a:p>
            <a:r>
              <a:rPr lang="en-US" sz="2800" dirty="0" smtClean="0"/>
              <a:t>3. Plants absorb </a:t>
            </a:r>
            <a:r>
              <a:rPr lang="en-US" sz="2800" dirty="0" smtClean="0">
                <a:solidFill>
                  <a:schemeClr val="accent2"/>
                </a:solidFill>
              </a:rPr>
              <a:t>CO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from the atmosphere and use it to create </a:t>
            </a:r>
            <a:r>
              <a:rPr lang="en-US" sz="2800" dirty="0" smtClean="0">
                <a:solidFill>
                  <a:schemeClr val="accent2"/>
                </a:solidFill>
              </a:rPr>
              <a:t>glucose</a:t>
            </a:r>
            <a:endParaRPr lang="en-US" sz="2800" dirty="0" smtClean="0"/>
          </a:p>
          <a:p>
            <a:r>
              <a:rPr lang="en-US" sz="2800" dirty="0" smtClean="0"/>
              <a:t>4. During the light independent reactions the </a:t>
            </a:r>
            <a:r>
              <a:rPr lang="en-US" sz="2800" dirty="0" smtClean="0">
                <a:solidFill>
                  <a:schemeClr val="accent2"/>
                </a:solidFill>
              </a:rPr>
              <a:t>products </a:t>
            </a:r>
            <a:r>
              <a:rPr lang="en-US" sz="2800" dirty="0" smtClean="0"/>
              <a:t>of the light dependent reactions </a:t>
            </a:r>
            <a:r>
              <a:rPr lang="en-US" sz="2800" dirty="0" smtClean="0">
                <a:solidFill>
                  <a:schemeClr val="accent2"/>
                </a:solidFill>
              </a:rPr>
              <a:t>( ATP and NADPH) </a:t>
            </a:r>
            <a:r>
              <a:rPr lang="en-US" sz="2800" dirty="0" smtClean="0"/>
              <a:t>are used to create </a:t>
            </a:r>
            <a:r>
              <a:rPr lang="en-US" sz="2800" dirty="0" smtClean="0">
                <a:solidFill>
                  <a:schemeClr val="accent2"/>
                </a:solidFill>
              </a:rPr>
              <a:t>glucose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chemeClr val="accent2"/>
                </a:solidFill>
              </a:rPr>
              <a:t>carbon dioxide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5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2" y="519112"/>
            <a:ext cx="8611088" cy="6301544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179" y="152388"/>
            <a:ext cx="2278671" cy="6100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Reactants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76880" y="5550588"/>
            <a:ext cx="1829267" cy="6858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Products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0418" y="797856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1912" y="5258071"/>
            <a:ext cx="229766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Chloroplast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104900" y="49911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Photosynthesis Reactants and products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67414"/>
              </p:ext>
            </p:extLst>
          </p:nvPr>
        </p:nvGraphicFramePr>
        <p:xfrm>
          <a:off x="685800" y="2120900"/>
          <a:ext cx="7772400" cy="344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66690266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1937222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7469335"/>
                    </a:ext>
                  </a:extLst>
                </a:gridCol>
              </a:tblGrid>
              <a:tr h="923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Reactants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10651"/>
                  </a:ext>
                </a:extLst>
              </a:tr>
              <a:tr h="9236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Light-dependent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+ Light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+ ATP + NADPH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148668"/>
                  </a:ext>
                </a:extLst>
              </a:tr>
              <a:tr h="1594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Light-independent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ATP</a:t>
                      </a:r>
                      <a:r>
                        <a:rPr lang="en-US" baseline="0" dirty="0" smtClean="0"/>
                        <a:t> + NADPH +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 +</a:t>
                      </a:r>
                      <a:r>
                        <a:rPr lang="en-US" baseline="0" dirty="0" smtClean="0"/>
                        <a:t> ADP + NADP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69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5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9357"/>
            <a:ext cx="43434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Review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Dependent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broken 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light energy is stored temporarily in inorganic energy carriers,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Light Independent reaction (Calvin cycle)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—energy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ATP and NADPH to the organic compound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herbal-slim-kit.com/wp-content/uploads/image/Photosythesis%20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413619" cy="546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Chlorophyll and Chloroplasts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333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Plants gather the sun’s energy with light-absorbing molecules called </a:t>
            </a:r>
            <a:r>
              <a:rPr lang="en-US" sz="2800" dirty="0" smtClean="0">
                <a:solidFill>
                  <a:schemeClr val="accent2"/>
                </a:solidFill>
              </a:rPr>
              <a:t>pigments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	</a:t>
            </a:r>
          </a:p>
          <a:p>
            <a:r>
              <a:rPr lang="en-US" sz="2800" dirty="0" smtClean="0"/>
              <a:t>	A. The plant’s principle pigment is 	</a:t>
            </a:r>
            <a:r>
              <a:rPr lang="en-US" sz="2800" dirty="0" smtClean="0">
                <a:solidFill>
                  <a:schemeClr val="accent2"/>
                </a:solidFill>
              </a:rPr>
              <a:t>chlorophyll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/>
              <a:t>	B. Chlorophyll </a:t>
            </a:r>
            <a:r>
              <a:rPr lang="en-US" sz="2800" dirty="0" smtClean="0">
                <a:solidFill>
                  <a:schemeClr val="accent2"/>
                </a:solidFill>
              </a:rPr>
              <a:t>does not absorb </a:t>
            </a:r>
            <a:r>
              <a:rPr lang="en-US" sz="2800" dirty="0" smtClean="0"/>
              <a:t>green 	light well, that is why plants appear 	green.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89304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392813"/>
            <a:ext cx="81534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 plants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A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Chloroplasts contain an abundance of 	saclike photosynthetic membranes called 	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Thylakoids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B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Pigments such as chlorophyll are 	located in the 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thylakoid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 membrane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Calibri" pitchFamily="34" charset="0"/>
              <a:cs typeface="Arial" pitchFamily="34" charset="0"/>
            </a:endParaRP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C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The fluid portion of the chloroplast, 	outside of the thylakoids, is known as the 	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stroma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6062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657"/>
            <a:ext cx="8151058" cy="78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Overview of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Photosynthesis uses the energy of </a:t>
            </a:r>
            <a:r>
              <a:rPr lang="en-US" sz="3200" dirty="0" smtClean="0">
                <a:solidFill>
                  <a:schemeClr val="accent2"/>
                </a:solidFill>
              </a:rPr>
              <a:t>sunlight </a:t>
            </a:r>
            <a:r>
              <a:rPr lang="en-US" sz="3200" dirty="0" smtClean="0"/>
              <a:t>to convert </a:t>
            </a:r>
            <a:r>
              <a:rPr lang="en-US" sz="3200" dirty="0" smtClean="0">
                <a:solidFill>
                  <a:schemeClr val="accent2"/>
                </a:solidFill>
              </a:rPr>
              <a:t>water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carbon dioxide </a:t>
            </a:r>
            <a:r>
              <a:rPr lang="en-US" sz="3200" dirty="0" smtClean="0"/>
              <a:t>into </a:t>
            </a:r>
            <a:r>
              <a:rPr lang="en-US" sz="3200" dirty="0" smtClean="0">
                <a:solidFill>
                  <a:schemeClr val="accent2"/>
                </a:solidFill>
              </a:rPr>
              <a:t>glucose </a:t>
            </a:r>
            <a:r>
              <a:rPr lang="en-US" sz="3200" dirty="0" smtClean="0"/>
              <a:t>(high energy sugar) and </a:t>
            </a:r>
            <a:r>
              <a:rPr lang="en-US" sz="3200" dirty="0" smtClean="0">
                <a:solidFill>
                  <a:schemeClr val="accent2"/>
                </a:solidFill>
              </a:rPr>
              <a:t>oxygen</a:t>
            </a:r>
          </a:p>
          <a:p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en-US" sz="3200" dirty="0" smtClean="0"/>
              <a:t>Please write out what you think the equation for photosynthesis looks like.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Overall equation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4678" y="2192530"/>
            <a:ext cx="84245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6319157" y="2979142"/>
            <a:ext cx="1219200" cy="112478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7745526" y="2979142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8126526" y="2979142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1353911" y="2884431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554492" y="2884431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952160" y="2815047"/>
            <a:ext cx="3810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2762249" y="3484802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3143249" y="3484802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2952749" y="2979142"/>
            <a:ext cx="381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Lightning Bolt 20"/>
          <p:cNvSpPr/>
          <p:nvPr/>
        </p:nvSpPr>
        <p:spPr>
          <a:xfrm>
            <a:off x="3905249" y="2922617"/>
            <a:ext cx="935831" cy="92767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allAtOnce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Light-dependent reactions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93976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Light dependent reactions </a:t>
            </a:r>
            <a:r>
              <a:rPr lang="en-US" sz="2800" dirty="0" smtClean="0"/>
              <a:t>use energy from </a:t>
            </a:r>
            <a:r>
              <a:rPr lang="en-US" sz="2800" dirty="0" smtClean="0">
                <a:solidFill>
                  <a:schemeClr val="accent2"/>
                </a:solidFill>
              </a:rPr>
              <a:t>sunlight</a:t>
            </a:r>
            <a:r>
              <a:rPr lang="en-US" sz="2800" dirty="0" smtClean="0"/>
              <a:t> to produce </a:t>
            </a:r>
            <a:r>
              <a:rPr lang="en-US" sz="2800" dirty="0" smtClean="0">
                <a:solidFill>
                  <a:schemeClr val="accent2"/>
                </a:solidFill>
              </a:rPr>
              <a:t>ATP and NADPH</a:t>
            </a:r>
            <a:r>
              <a:rPr lang="en-US" sz="2800" dirty="0" smtClean="0"/>
              <a:t>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Light- dependent reactions take place within the </a:t>
            </a:r>
            <a:r>
              <a:rPr lang="en-US" sz="2800" dirty="0" smtClean="0">
                <a:solidFill>
                  <a:schemeClr val="accent2"/>
                </a:solidFill>
              </a:rPr>
              <a:t>thylakoid membranes</a:t>
            </a:r>
            <a:r>
              <a:rPr lang="en-US" sz="2800" dirty="0" smtClean="0"/>
              <a:t> of the chloroplasts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Water </a:t>
            </a:r>
            <a:r>
              <a:rPr lang="en-US" sz="2800" dirty="0" smtClean="0"/>
              <a:t>is required in these reactions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Oxygen </a:t>
            </a:r>
            <a:r>
              <a:rPr lang="en-US" sz="2800" dirty="0" smtClean="0"/>
              <a:t>is released as a byproduct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53118-61BD-452E-BE83-63315C215DB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ad766c-9e36-455d-8d7c-234eca89fec7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2723</TotalTime>
  <Words>328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Photosynthesis Notes</vt:lpstr>
      <vt:lpstr>A. Chlorophyll and Chloroplasts</vt:lpstr>
      <vt:lpstr>PowerPoint Presentation</vt:lpstr>
      <vt:lpstr>PowerPoint Presentation</vt:lpstr>
      <vt:lpstr>PowerPoint Presentation</vt:lpstr>
      <vt:lpstr>PowerPoint Presentation</vt:lpstr>
      <vt:lpstr>b. Overview of Photosynthesis</vt:lpstr>
      <vt:lpstr>PowerPoint Presentation</vt:lpstr>
      <vt:lpstr>C. Light-dependent reactions</vt:lpstr>
      <vt:lpstr>D. Light-Independent Reaction</vt:lpstr>
      <vt:lpstr>PowerPoint Presentation</vt:lpstr>
      <vt:lpstr>E. Photosynthesis Reactants and products</vt:lpstr>
      <vt:lpstr>PowerPoint Presentation</vt:lpstr>
      <vt:lpstr>PowerPoint Presentation</vt:lpstr>
      <vt:lpstr>PowerPoint Presentation</vt:lpstr>
      <vt:lpstr>The end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Kimberly Marshall</cp:lastModifiedBy>
  <cp:revision>122</cp:revision>
  <dcterms:created xsi:type="dcterms:W3CDTF">2009-09-30T15:49:46Z</dcterms:created>
  <dcterms:modified xsi:type="dcterms:W3CDTF">2016-12-13T12:55:58Z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